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Default Extension="xlsx" ContentType="application/vnd.openxmlformats-officedocument.spreadsheetml.sheet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2" r:id="rId1"/>
    <p:sldMasterId id="2147483673" r:id="rId2"/>
    <p:sldMasterId id="2147483679" r:id="rId3"/>
    <p:sldMasterId id="2147483688" r:id="rId4"/>
  </p:sldMasterIdLst>
  <p:notesMasterIdLst>
    <p:notesMasterId r:id="rId27"/>
  </p:notesMasterIdLst>
  <p:sldIdLst>
    <p:sldId id="286" r:id="rId5"/>
    <p:sldId id="258" r:id="rId6"/>
    <p:sldId id="293" r:id="rId7"/>
    <p:sldId id="287" r:id="rId8"/>
    <p:sldId id="270" r:id="rId9"/>
    <p:sldId id="271" r:id="rId10"/>
    <p:sldId id="260" r:id="rId11"/>
    <p:sldId id="272" r:id="rId12"/>
    <p:sldId id="292" r:id="rId13"/>
    <p:sldId id="294" r:id="rId14"/>
    <p:sldId id="275" r:id="rId15"/>
    <p:sldId id="263" r:id="rId16"/>
    <p:sldId id="283" r:id="rId17"/>
    <p:sldId id="276" r:id="rId18"/>
    <p:sldId id="278" r:id="rId19"/>
    <p:sldId id="277" r:id="rId20"/>
    <p:sldId id="279" r:id="rId21"/>
    <p:sldId id="280" r:id="rId22"/>
    <p:sldId id="284" r:id="rId23"/>
    <p:sldId id="281" r:id="rId24"/>
    <p:sldId id="295" r:id="rId25"/>
    <p:sldId id="285" r:id="rId26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2767336C-79D8-42CC-8C1D-B7498787E20B}">
          <p14:sldIdLst>
            <p14:sldId id="258"/>
          </p14:sldIdLst>
        </p14:section>
        <p14:section name="الزواج مسؤولية" id="{34FCDC1D-7059-40C5-B388-EF03D754B1AC}">
          <p14:sldIdLst>
            <p14:sldId id="270"/>
            <p14:sldId id="271"/>
            <p14:sldId id="272"/>
            <p14:sldId id="260"/>
            <p14:sldId id="273"/>
            <p14:sldId id="274"/>
            <p14:sldId id="283"/>
          </p14:sldIdLst>
        </p14:section>
        <p14:section name="الزواج تضحية" id="{6A6A7A54-96FE-492E-BDC0-DAD03EE03B14}">
          <p14:sldIdLst>
            <p14:sldId id="263"/>
            <p14:sldId id="275"/>
            <p14:sldId id="276"/>
            <p14:sldId id="277"/>
            <p14:sldId id="278"/>
            <p14:sldId id="282"/>
          </p14:sldIdLst>
        </p14:section>
        <p14:section name="الزواج قبول للاختلاف" id="{D8D1C3F8-762E-4E80-8B1E-5A093177F2D4}">
          <p14:sldIdLst>
            <p14:sldId id="279"/>
            <p14:sldId id="280"/>
            <p14:sldId id="2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B2E0F4"/>
    <a:srgbClr val="FFFF66"/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4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ar-SY"/>
  <c:style val="13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ورقة1!$B$1</c:f>
              <c:strCache>
                <c:ptCount val="1"/>
                <c:pt idx="0">
                  <c:v>سلسلة 1</c:v>
                </c:pt>
              </c:strCache>
            </c:strRef>
          </c:tx>
          <c:cat>
            <c:strRef>
              <c:f>ورقة1!$A$2:$A$6</c:f>
              <c:strCache>
                <c:ptCount val="5"/>
                <c:pt idx="0">
                  <c:v>مسؤولية</c:v>
                </c:pt>
                <c:pt idx="1">
                  <c:v>حب</c:v>
                </c:pt>
                <c:pt idx="2">
                  <c:v>تضحية</c:v>
                </c:pt>
                <c:pt idx="3">
                  <c:v>قبول للاختلاف</c:v>
                </c:pt>
                <c:pt idx="4">
                  <c:v>غير ذلك</c:v>
                </c:pt>
              </c:strCache>
            </c:strRef>
          </c:cat>
          <c:val>
            <c:numRef>
              <c:f>ورقة1!$B$2:$B$6</c:f>
              <c:numCache>
                <c:formatCode>0%</c:formatCode>
                <c:ptCount val="5"/>
                <c:pt idx="0">
                  <c:v>0.70000000000000018</c:v>
                </c:pt>
                <c:pt idx="1">
                  <c:v>0.1</c:v>
                </c:pt>
                <c:pt idx="2">
                  <c:v>9.0000000000000024E-2</c:v>
                </c:pt>
                <c:pt idx="3">
                  <c:v>8.0000000000000029E-2</c:v>
                </c:pt>
                <c:pt idx="4">
                  <c:v>3.0000000000000009E-2</c:v>
                </c:pt>
              </c:numCache>
            </c:numRef>
          </c:val>
        </c:ser>
        <c:ser>
          <c:idx val="1"/>
          <c:order val="1"/>
          <c:tx>
            <c:strRef>
              <c:f>ورقة1!$C$1</c:f>
              <c:strCache>
                <c:ptCount val="1"/>
                <c:pt idx="0">
                  <c:v>عمود2</c:v>
                </c:pt>
              </c:strCache>
            </c:strRef>
          </c:tx>
          <c:cat>
            <c:strRef>
              <c:f>ورقة1!$A$2:$A$6</c:f>
              <c:strCache>
                <c:ptCount val="5"/>
                <c:pt idx="0">
                  <c:v>مسؤولية</c:v>
                </c:pt>
                <c:pt idx="1">
                  <c:v>حب</c:v>
                </c:pt>
                <c:pt idx="2">
                  <c:v>تضحية</c:v>
                </c:pt>
                <c:pt idx="3">
                  <c:v>قبول للاختلاف</c:v>
                </c:pt>
                <c:pt idx="4">
                  <c:v>غير ذلك</c:v>
                </c:pt>
              </c:strCache>
            </c:strRef>
          </c:cat>
          <c:val>
            <c:numRef>
              <c:f>ورقة1!$C$2:$C$6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ورقة1!$D$1</c:f>
              <c:strCache>
                <c:ptCount val="1"/>
                <c:pt idx="0">
                  <c:v>عمود1</c:v>
                </c:pt>
              </c:strCache>
            </c:strRef>
          </c:tx>
          <c:cat>
            <c:strRef>
              <c:f>ورقة1!$A$2:$A$6</c:f>
              <c:strCache>
                <c:ptCount val="5"/>
                <c:pt idx="0">
                  <c:v>مسؤولية</c:v>
                </c:pt>
                <c:pt idx="1">
                  <c:v>حب</c:v>
                </c:pt>
                <c:pt idx="2">
                  <c:v>تضحية</c:v>
                </c:pt>
                <c:pt idx="3">
                  <c:v>قبول للاختلاف</c:v>
                </c:pt>
                <c:pt idx="4">
                  <c:v>غير ذلك</c:v>
                </c:pt>
              </c:strCache>
            </c:strRef>
          </c:cat>
          <c:val>
            <c:numRef>
              <c:f>ورقة1!$D$2:$D$6</c:f>
              <c:numCache>
                <c:formatCode>General</c:formatCode>
                <c:ptCount val="5"/>
              </c:numCache>
            </c:numRef>
          </c:val>
        </c:ser>
        <c:shape val="cylinder"/>
        <c:axId val="125943808"/>
        <c:axId val="125945344"/>
        <c:axId val="0"/>
      </c:bar3DChart>
      <c:catAx>
        <c:axId val="125943808"/>
        <c:scaling>
          <c:orientation val="minMax"/>
        </c:scaling>
        <c:axPos val="b"/>
        <c:tickLblPos val="nextTo"/>
        <c:crossAx val="125945344"/>
        <c:crosses val="autoZero"/>
        <c:auto val="1"/>
        <c:lblAlgn val="ctr"/>
        <c:lblOffset val="100"/>
      </c:catAx>
      <c:valAx>
        <c:axId val="125945344"/>
        <c:scaling>
          <c:orientation val="minMax"/>
        </c:scaling>
        <c:axPos val="l"/>
        <c:majorGridlines/>
        <c:numFmt formatCode="0%" sourceLinked="1"/>
        <c:tickLblPos val="nextTo"/>
        <c:crossAx val="12594380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ar-SY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Y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ED426F4-3023-4E57-A8B0-F6E56DEA39B8}" type="datetimeFigureOut">
              <a:rPr lang="ar-SY" smtClean="0"/>
              <a:pPr/>
              <a:t>27/11/1432</a:t>
            </a:fld>
            <a:endParaRPr lang="ar-SY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Y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Y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182F6AB-D31A-4133-B56E-12192F644871}" type="slidenum">
              <a:rPr lang="ar-SY" smtClean="0"/>
              <a:pPr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xmlns="" val="380975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16FE0A-F5A9-40AD-9E2E-E9914AD4E453}" type="slidenum">
              <a:rPr lang="ar-SA" smtClean="0"/>
              <a:pPr/>
              <a:t>1</a:t>
            </a:fld>
            <a:endParaRPr lang="ar-S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صورة وردة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CC344-7ABD-45DF-AAB0-9B6F1AF3A010}" type="slidenum">
              <a:rPr lang="ar-SY" smtClean="0"/>
              <a:pPr/>
              <a:t>2</a:t>
            </a:fld>
            <a:endParaRPr lang="ar-SY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صورة ميزان.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CC344-7ABD-45DF-AAB0-9B6F1AF3A010}" type="slidenum">
              <a:rPr lang="ar-SY" smtClean="0"/>
              <a:pPr/>
              <a:t>7</a:t>
            </a:fld>
            <a:endParaRPr lang="ar-SY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صورة خروف</a:t>
            </a:r>
            <a:r>
              <a:rPr lang="ar-SA" baseline="0" dirty="0" smtClean="0"/>
              <a:t> يذبح أو </a:t>
            </a:r>
            <a:r>
              <a:rPr lang="ar-SA" baseline="0" dirty="0" err="1" smtClean="0"/>
              <a:t>إموشن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CC344-7ABD-45DF-AAB0-9B6F1AF3A010}" type="slidenum">
              <a:rPr lang="ar-SY" smtClean="0"/>
              <a:pPr/>
              <a:t>12</a:t>
            </a:fld>
            <a:endParaRPr lang="ar-SY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Y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CD37-F614-44FA-90AD-072D2D8E4135}" type="slidenum">
              <a:rPr lang="ar-SY" smtClean="0"/>
              <a:pPr/>
              <a:t>22</a:t>
            </a:fld>
            <a:endParaRPr lang="ar-S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81066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0125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42753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14152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</p:spTree>
    <p:extLst>
      <p:ext uri="{BB962C8B-B14F-4D97-AF65-F5344CB8AC3E}">
        <p14:creationId xmlns:p14="http://schemas.microsoft.com/office/powerpoint/2010/main" xmlns="" val="599119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02973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899592" y="2130425"/>
            <a:ext cx="7200800" cy="1862048"/>
          </a:xfrm>
          <a:prstGeom prst="rect">
            <a:avLst/>
          </a:prstGeom>
        </p:spPr>
        <p:txBody>
          <a:bodyPr wrap="none">
            <a:normAutofit/>
          </a:bodyPr>
          <a:lstStyle>
            <a:lvl1pPr>
              <a:defRPr lang="ar-SY" sz="11500" b="1" cap="none" spc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defRPr>
            </a:lvl1pPr>
          </a:lstStyle>
          <a:p>
            <a:pPr marL="0" lvl="0"/>
            <a:r>
              <a:rPr lang="ar-SA" dirty="0" smtClean="0"/>
              <a:t>انقر لتحرير نمط العنوان الرئيسي</a:t>
            </a:r>
            <a:endParaRPr lang="ar-SY" dirty="0"/>
          </a:p>
        </p:txBody>
      </p:sp>
      <p:sp>
        <p:nvSpPr>
          <p:cNvPr id="15" name="موجة 17"/>
          <p:cNvSpPr/>
          <p:nvPr userDrawn="1"/>
        </p:nvSpPr>
        <p:spPr>
          <a:xfrm rot="5400000">
            <a:off x="4574978" y="1836504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  <a:solidFill>
            <a:srgbClr val="FFFF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 dirty="0"/>
          </a:p>
        </p:txBody>
      </p:sp>
      <p:sp>
        <p:nvSpPr>
          <p:cNvPr id="16" name="موجة 17"/>
          <p:cNvSpPr/>
          <p:nvPr userDrawn="1"/>
        </p:nvSpPr>
        <p:spPr>
          <a:xfrm rot="5400000">
            <a:off x="4874413" y="2301773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  <a:solidFill>
            <a:srgbClr val="FFFF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 dirty="0"/>
          </a:p>
        </p:txBody>
      </p:sp>
      <p:sp>
        <p:nvSpPr>
          <p:cNvPr id="17" name="موجة 17"/>
          <p:cNvSpPr/>
          <p:nvPr userDrawn="1"/>
        </p:nvSpPr>
        <p:spPr>
          <a:xfrm rot="5400000">
            <a:off x="5151042" y="2709220"/>
            <a:ext cx="7676886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  <a:solidFill>
            <a:srgbClr val="FFFF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xmlns="" val="3527668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148065" y="188640"/>
            <a:ext cx="2952328" cy="861436"/>
          </a:xfrm>
          <a:prstGeom prst="rect">
            <a:avLst/>
          </a:prstGeom>
        </p:spPr>
        <p:txBody>
          <a:bodyPr wrap="square">
            <a:normAutofit/>
          </a:bodyPr>
          <a:lstStyle>
            <a:lvl1pPr>
              <a:defRPr lang="ar-SY" sz="5400" b="1" cap="none" spc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defRPr>
            </a:lvl1pPr>
          </a:lstStyle>
          <a:p>
            <a:pPr marL="0" lvl="0"/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7" name="مستطيل 6"/>
          <p:cNvSpPr/>
          <p:nvPr userDrawn="1"/>
        </p:nvSpPr>
        <p:spPr>
          <a:xfrm>
            <a:off x="7939340" y="-243408"/>
            <a:ext cx="131318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A Arabesque Desktop" pitchFamily="2" charset="2"/>
              </a:rPr>
              <a:t>a</a:t>
            </a:r>
            <a:endParaRPr lang="ar-SY" sz="8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GA Arabesque Desktop" pitchFamily="2" charset="2"/>
            </a:endParaRPr>
          </a:p>
        </p:txBody>
      </p:sp>
      <p:sp>
        <p:nvSpPr>
          <p:cNvPr id="8" name="موجة 17"/>
          <p:cNvSpPr/>
          <p:nvPr userDrawn="1"/>
        </p:nvSpPr>
        <p:spPr>
          <a:xfrm>
            <a:off x="-108520" y="1136074"/>
            <a:ext cx="9289032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  <p:sp>
        <p:nvSpPr>
          <p:cNvPr id="6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effectLst>
            <a:softEdge rad="31750"/>
          </a:effectLst>
        </p:spPr>
        <p:txBody>
          <a:bodyPr vert="horz" lIns="91440" tIns="45720" rIns="91440" bIns="45720" rtlCol="0">
            <a:normAutofit fontScale="92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justLow">
              <a:lnSpc>
                <a:spcPct val="134000"/>
              </a:lnSpc>
              <a:buFont typeface="Arial" pitchFamily="34" charset="0"/>
              <a:buNone/>
              <a:defRPr lang="ar-SA" sz="5400" baseline="0" smtClean="0">
                <a:ln w="11430">
                  <a:noFill/>
                </a:ln>
                <a:solidFill>
                  <a:schemeClr val="accent5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defRPr>
            </a:lvl1pPr>
            <a:lvl2pPr marL="457200" indent="0" algn="r" rtl="1">
              <a:lnSpc>
                <a:spcPct val="134000"/>
              </a:lnSpc>
              <a:buFontTx/>
              <a:buNone/>
              <a:defRPr lang="ar-SA" sz="7100" smtClean="0">
                <a:solidFill>
                  <a:schemeClr val="accent5">
                    <a:lumMod val="50000"/>
                  </a:schemeClr>
                </a:solidFill>
                <a:latin typeface="Andalus" pitchFamily="18" charset="-78"/>
                <a:ea typeface="+mj-ea"/>
                <a:cs typeface="Andalus" pitchFamily="18" charset="-78"/>
              </a:defRPr>
            </a:lvl2pPr>
            <a:lvl3pPr marL="914400" indent="0" algn="justLow">
              <a:lnSpc>
                <a:spcPct val="134000"/>
              </a:lnSpc>
              <a:buNone/>
              <a:defRPr lang="ar-SA" sz="5200" b="1" kern="1200" dirty="0" smtClean="0">
                <a:solidFill>
                  <a:schemeClr val="tx1"/>
                </a:solidFill>
                <a:latin typeface="+mj-lt"/>
                <a:ea typeface="+mj-ea"/>
                <a:cs typeface="DecoType Naskh Variants" pitchFamily="2" charset="-78"/>
              </a:defRPr>
            </a:lvl3pPr>
            <a:lvl4pPr marL="1371600" indent="0" algn="justLow">
              <a:lnSpc>
                <a:spcPct val="134000"/>
              </a:lnSpc>
              <a:buNone/>
              <a:defRPr lang="ar-SA" sz="4300" smtClean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justLow">
              <a:lnSpc>
                <a:spcPct val="134000"/>
              </a:lnSpc>
              <a:buNone/>
              <a:defRPr lang="ar-SY" sz="430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5pPr>
          </a:lstStyle>
          <a:p>
            <a:pPr lvl="0" algn="just">
              <a:lnSpc>
                <a:spcPct val="150000"/>
              </a:lnSpc>
            </a:pPr>
            <a:r>
              <a:rPr lang="ar-SA" dirty="0" smtClean="0"/>
              <a:t>انقر لتحرير أنماط النص الرئيسي</a:t>
            </a:r>
          </a:p>
          <a:p>
            <a:pPr lvl="1">
              <a:buFont typeface="Courier New" pitchFamily="49" charset="0"/>
              <a:buChar char="o"/>
            </a:pPr>
            <a:r>
              <a:rPr lang="ar-SA" dirty="0" smtClean="0"/>
              <a:t>المستوى الثاني</a:t>
            </a:r>
          </a:p>
          <a:p>
            <a:pPr marL="0" lvl="2" indent="0" algn="ctr" defTabSz="914400" rtl="1" eaLnBrk="1" latinLnBrk="0" hangingPunct="1">
              <a:lnSpc>
                <a:spcPct val="10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ar-SA" dirty="0" smtClean="0"/>
              <a:t>المستوى الثالث</a:t>
            </a:r>
          </a:p>
          <a:p>
            <a:pPr lvl="3">
              <a:buFont typeface="Courier New" pitchFamily="49" charset="0"/>
              <a:buChar char="o"/>
            </a:pPr>
            <a:r>
              <a:rPr lang="ar-SA" dirty="0" smtClean="0"/>
              <a:t>المستوى الرابع</a:t>
            </a:r>
          </a:p>
          <a:p>
            <a:pPr lvl="4">
              <a:buChar char="•"/>
            </a:pPr>
            <a:r>
              <a:rPr lang="ar-SA" dirty="0" smtClean="0"/>
              <a:t>المستوى الخامس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xmlns="" val="30134690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ومحتوى وصور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صورة 4"/>
          <p:cNvSpPr>
            <a:spLocks noGrp="1" noChangeAspect="1"/>
          </p:cNvSpPr>
          <p:nvPr>
            <p:ph type="pic" sz="quarter" idx="10"/>
          </p:nvPr>
        </p:nvSpPr>
        <p:spPr>
          <a:xfrm>
            <a:off x="755576" y="1844824"/>
            <a:ext cx="4176464" cy="29523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  <p:txBody>
          <a:bodyPr/>
          <a:lstStyle/>
          <a:p>
            <a:endParaRPr lang="ar-SY"/>
          </a:p>
        </p:txBody>
      </p:sp>
      <p:sp>
        <p:nvSpPr>
          <p:cNvPr id="9" name="عنصر نائب للمحتوى 2"/>
          <p:cNvSpPr>
            <a:spLocks noGrp="1"/>
          </p:cNvSpPr>
          <p:nvPr>
            <p:ph idx="1"/>
          </p:nvPr>
        </p:nvSpPr>
        <p:spPr>
          <a:xfrm>
            <a:off x="5004048" y="1600200"/>
            <a:ext cx="3682752" cy="4525963"/>
          </a:xfrm>
          <a:prstGeom prst="rect">
            <a:avLst/>
          </a:prstGeom>
          <a:noFill/>
          <a:effectLst>
            <a:softEdge rad="31750"/>
          </a:effectLst>
        </p:spPr>
        <p:txBody>
          <a:bodyPr vert="horz" lIns="91440" tIns="45720" rIns="91440" bIns="45720" rtlCol="0">
            <a:normAutofit fontScale="92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justLow">
              <a:buFont typeface="Arial" pitchFamily="34" charset="0"/>
              <a:buNone/>
              <a:defRPr lang="ar-SA" sz="5400" baseline="0" smtClean="0">
                <a:ln w="11430">
                  <a:noFill/>
                </a:ln>
                <a:solidFill>
                  <a:schemeClr val="accent5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defRPr>
            </a:lvl1pPr>
            <a:lvl2pPr marL="457200" indent="0" algn="r" rtl="1">
              <a:buFontTx/>
              <a:buNone/>
              <a:defRPr lang="ar-SA" sz="7100" smtClean="0">
                <a:solidFill>
                  <a:schemeClr val="accent5">
                    <a:lumMod val="50000"/>
                  </a:schemeClr>
                </a:solidFill>
                <a:latin typeface="Andalus" pitchFamily="18" charset="-78"/>
                <a:ea typeface="+mj-ea"/>
                <a:cs typeface="Andalus" pitchFamily="18" charset="-78"/>
              </a:defRPr>
            </a:lvl2pPr>
            <a:lvl3pPr marL="914400" indent="0" algn="justLow">
              <a:buNone/>
              <a:defRPr lang="ar-SA" sz="4300" smtClean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justLow">
              <a:buNone/>
              <a:defRPr lang="ar-SA" sz="4300" smtClean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justLow">
              <a:buNone/>
              <a:defRPr lang="ar-SY" sz="430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5pPr>
          </a:lstStyle>
          <a:p>
            <a:pPr lvl="0" algn="just">
              <a:lnSpc>
                <a:spcPct val="150000"/>
              </a:lnSpc>
            </a:pPr>
            <a:r>
              <a:rPr lang="ar-SA" dirty="0" smtClean="0"/>
              <a:t>انقر لتحرير أنماط النص الرئيسي</a:t>
            </a:r>
          </a:p>
          <a:p>
            <a:pPr lvl="1">
              <a:buFont typeface="Courier New" pitchFamily="49" charset="0"/>
              <a:buChar char="o"/>
            </a:pPr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>
              <a:buFont typeface="Courier New" pitchFamily="49" charset="0"/>
              <a:buChar char="o"/>
            </a:pPr>
            <a:r>
              <a:rPr lang="ar-SA" dirty="0" smtClean="0"/>
              <a:t>المستوى الرابع</a:t>
            </a:r>
          </a:p>
          <a:p>
            <a:pPr lvl="4">
              <a:buChar char="•"/>
            </a:pPr>
            <a:r>
              <a:rPr lang="ar-SA" dirty="0" smtClean="0"/>
              <a:t>المستوى الخامس</a:t>
            </a:r>
            <a:endParaRPr lang="ar-SY" dirty="0"/>
          </a:p>
        </p:txBody>
      </p:sp>
      <p:sp>
        <p:nvSpPr>
          <p:cNvPr id="10" name="عنوان 1"/>
          <p:cNvSpPr>
            <a:spLocks noGrp="1"/>
          </p:cNvSpPr>
          <p:nvPr>
            <p:ph type="title"/>
          </p:nvPr>
        </p:nvSpPr>
        <p:spPr>
          <a:xfrm>
            <a:off x="5148065" y="188640"/>
            <a:ext cx="2952328" cy="861436"/>
          </a:xfrm>
          <a:prstGeom prst="rect">
            <a:avLst/>
          </a:prstGeom>
        </p:spPr>
        <p:txBody>
          <a:bodyPr wrap="square">
            <a:normAutofit/>
          </a:bodyPr>
          <a:lstStyle>
            <a:lvl1pPr>
              <a:defRPr lang="ar-SY" sz="5400" b="1" cap="none" spc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defRPr>
            </a:lvl1pPr>
          </a:lstStyle>
          <a:p>
            <a:pPr marL="0" lvl="0"/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11" name="مستطيل 10"/>
          <p:cNvSpPr/>
          <p:nvPr userDrawn="1"/>
        </p:nvSpPr>
        <p:spPr>
          <a:xfrm>
            <a:off x="7939340" y="-243408"/>
            <a:ext cx="131318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A Arabesque Desktop" pitchFamily="2" charset="2"/>
              </a:rPr>
              <a:t>a</a:t>
            </a:r>
            <a:endParaRPr lang="ar-SY" sz="8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GA Arabesque Desktop" pitchFamily="2" charset="2"/>
            </a:endParaRPr>
          </a:p>
        </p:txBody>
      </p:sp>
      <p:sp>
        <p:nvSpPr>
          <p:cNvPr id="12" name="موجة 17"/>
          <p:cNvSpPr/>
          <p:nvPr userDrawn="1"/>
        </p:nvSpPr>
        <p:spPr>
          <a:xfrm>
            <a:off x="-108520" y="1136074"/>
            <a:ext cx="9289032" cy="60678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xmlns="" val="985758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15262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2D100F2-62BF-499E-9F71-9E045ABEFBF2}" type="datetimeFigureOut">
              <a:rPr lang="ar-SY" smtClean="0"/>
              <a:pPr/>
              <a:t>27/11/1432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1E9AF8-3109-40D3-B813-98D55C89E4A4}" type="slidenum">
              <a:rPr lang="ar-SY" smtClean="0"/>
              <a:pPr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xmlns="" val="959232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5"/>
            <a:ext cx="8568952" cy="525658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0125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5"/>
            <a:ext cx="8568952" cy="525658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0125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bg>
      <p:bgPr>
        <a:gradFill flip="none" rotWithShape="1">
          <a:gsLst>
            <a:gs pos="0">
              <a:srgbClr val="0070C0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81066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شريحة عنوان">
    <p:bg>
      <p:bgPr>
        <a:gradFill flip="none" rotWithShape="1">
          <a:gsLst>
            <a:gs pos="0">
              <a:srgbClr val="00B050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0125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شريحة عنوان">
    <p:bg>
      <p:bgPr>
        <a:gradFill flip="none" rotWithShape="1">
          <a:gsLst>
            <a:gs pos="0">
              <a:srgbClr val="FFFF00">
                <a:lumMod val="61000"/>
                <a:lumOff val="39000"/>
              </a:srgbClr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42753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شريحة عنوان">
    <p:bg>
      <p:bgPr>
        <a:gradFill flip="none" rotWithShape="1">
          <a:gsLst>
            <a:gs pos="0">
              <a:srgbClr val="FF0000">
                <a:lumMod val="59000"/>
                <a:lumOff val="41000"/>
              </a:srgbClr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14152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5991191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35B63-D8B5-4957-93DA-52C1A707057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32882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AF80271-79D5-4160-9521-B9DBFDBD78A7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054261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4_شريحة عنوان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عنوان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7" name="عنوان فرعي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0" name="عنصر نائب للتاريخ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7" name="عنصر نائب لرقم الشريحة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4F45ADA-0AC7-4F70-BB9E-65E85583B60B}" type="slidenum">
              <a:rPr lang="ar-SA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94850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bg>
      <p:bgPr>
        <a:gradFill flip="none" rotWithShape="1">
          <a:gsLst>
            <a:gs pos="0">
              <a:srgbClr val="0070C0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81066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شريحة عنوان">
    <p:bg>
      <p:bgPr>
        <a:gradFill flip="none" rotWithShape="1">
          <a:gsLst>
            <a:gs pos="0">
              <a:srgbClr val="00B050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0125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شريحة عنوان">
    <p:bg>
      <p:bgPr>
        <a:gradFill flip="none" rotWithShape="1">
          <a:gsLst>
            <a:gs pos="0">
              <a:srgbClr val="FFFF00">
                <a:lumMod val="61000"/>
                <a:lumOff val="39000"/>
              </a:srgbClr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42753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شريحة عنوان">
    <p:bg>
      <p:bgPr>
        <a:gradFill flip="none" rotWithShape="1">
          <a:gsLst>
            <a:gs pos="0">
              <a:srgbClr val="FF0000">
                <a:lumMod val="59000"/>
                <a:lumOff val="41000"/>
              </a:srgbClr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24744"/>
            <a:ext cx="8568952" cy="5256584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14152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5991191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AF80271-79D5-4160-9521-B9DBFDBD78A7}" type="slidenum">
              <a:rPr lang="ar-SA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54261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4_شريحة عنوان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عنوان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7" name="عنوان فرعي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0" name="عنصر نائب للتاريخ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عنصر نائب لرقم الشريحة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4F45ADA-0AC7-4F70-BB9E-65E85583B60B}" type="slidenum">
              <a:rPr lang="ar-SA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94850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B050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72009" y="1052736"/>
            <a:ext cx="8622734" cy="5400600"/>
          </a:xfrm>
          <a:prstGeom prst="rect">
            <a:avLst/>
          </a:prstGeom>
          <a:noFill/>
          <a:effectLst>
            <a:softEdge rad="31750"/>
          </a:effectLst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 smtClean="0"/>
          </a:p>
        </p:txBody>
      </p:sp>
      <p:grpSp>
        <p:nvGrpSpPr>
          <p:cNvPr id="21" name="مجموعة 20"/>
          <p:cNvGrpSpPr/>
          <p:nvPr userDrawn="1"/>
        </p:nvGrpSpPr>
        <p:grpSpPr>
          <a:xfrm>
            <a:off x="107504" y="96632"/>
            <a:ext cx="8640960" cy="919108"/>
            <a:chOff x="1906823" y="96632"/>
            <a:chExt cx="6787920" cy="919108"/>
          </a:xfrm>
        </p:grpSpPr>
        <p:sp>
          <p:nvSpPr>
            <p:cNvPr id="20" name="موجة 17"/>
            <p:cNvSpPr/>
            <p:nvPr userDrawn="1"/>
          </p:nvSpPr>
          <p:spPr>
            <a:xfrm>
              <a:off x="1906824" y="792763"/>
              <a:ext cx="6787919" cy="188640"/>
            </a:xfrm>
            <a:custGeom>
              <a:avLst/>
              <a:gdLst>
                <a:gd name="connsiteX0" fmla="*/ 0 w 6768752"/>
                <a:gd name="connsiteY0" fmla="*/ 114300 h 914400"/>
                <a:gd name="connsiteX1" fmla="*/ 6768752 w 6768752"/>
                <a:gd name="connsiteY1" fmla="*/ 114300 h 914400"/>
                <a:gd name="connsiteX2" fmla="*/ 6768752 w 6768752"/>
                <a:gd name="connsiteY2" fmla="*/ 800100 h 914400"/>
                <a:gd name="connsiteX3" fmla="*/ 0 w 6768752"/>
                <a:gd name="connsiteY3" fmla="*/ 800100 h 914400"/>
                <a:gd name="connsiteX4" fmla="*/ 0 w 6768752"/>
                <a:gd name="connsiteY4" fmla="*/ 114300 h 914400"/>
                <a:gd name="connsiteX0" fmla="*/ 0 w 6768752"/>
                <a:gd name="connsiteY0" fmla="*/ 120404 h 916189"/>
                <a:gd name="connsiteX1" fmla="*/ 6768752 w 6768752"/>
                <a:gd name="connsiteY1" fmla="*/ 38108 h 916189"/>
                <a:gd name="connsiteX2" fmla="*/ 6768752 w 6768752"/>
                <a:gd name="connsiteY2" fmla="*/ 806204 h 916189"/>
                <a:gd name="connsiteX3" fmla="*/ 0 w 6768752"/>
                <a:gd name="connsiteY3" fmla="*/ 806204 h 916189"/>
                <a:gd name="connsiteX4" fmla="*/ 0 w 6768752"/>
                <a:gd name="connsiteY4" fmla="*/ 120404 h 916189"/>
                <a:gd name="connsiteX0" fmla="*/ 9144 w 6768752"/>
                <a:gd name="connsiteY0" fmla="*/ 114371 h 955876"/>
                <a:gd name="connsiteX1" fmla="*/ 6768752 w 6768752"/>
                <a:gd name="connsiteY1" fmla="*/ 77795 h 955876"/>
                <a:gd name="connsiteX2" fmla="*/ 6768752 w 6768752"/>
                <a:gd name="connsiteY2" fmla="*/ 845891 h 955876"/>
                <a:gd name="connsiteX3" fmla="*/ 0 w 6768752"/>
                <a:gd name="connsiteY3" fmla="*/ 845891 h 955876"/>
                <a:gd name="connsiteX4" fmla="*/ 9144 w 6768752"/>
                <a:gd name="connsiteY4" fmla="*/ 114371 h 955876"/>
                <a:gd name="connsiteX0" fmla="*/ 9144 w 6768752"/>
                <a:gd name="connsiteY0" fmla="*/ 114371 h 957840"/>
                <a:gd name="connsiteX1" fmla="*/ 6768752 w 6768752"/>
                <a:gd name="connsiteY1" fmla="*/ 77795 h 957840"/>
                <a:gd name="connsiteX2" fmla="*/ 6768752 w 6768752"/>
                <a:gd name="connsiteY2" fmla="*/ 845891 h 957840"/>
                <a:gd name="connsiteX3" fmla="*/ 0 w 6768752"/>
                <a:gd name="connsiteY3" fmla="*/ 845891 h 957840"/>
                <a:gd name="connsiteX4" fmla="*/ 9144 w 6768752"/>
                <a:gd name="connsiteY4" fmla="*/ 114371 h 957840"/>
                <a:gd name="connsiteX0" fmla="*/ 9144 w 6768752"/>
                <a:gd name="connsiteY0" fmla="*/ 114371 h 957840"/>
                <a:gd name="connsiteX1" fmla="*/ 6768752 w 6768752"/>
                <a:gd name="connsiteY1" fmla="*/ 77795 h 957840"/>
                <a:gd name="connsiteX2" fmla="*/ 6768752 w 6768752"/>
                <a:gd name="connsiteY2" fmla="*/ 845891 h 957840"/>
                <a:gd name="connsiteX3" fmla="*/ 0 w 6768752"/>
                <a:gd name="connsiteY3" fmla="*/ 845891 h 957840"/>
                <a:gd name="connsiteX4" fmla="*/ 9144 w 6768752"/>
                <a:gd name="connsiteY4" fmla="*/ 114371 h 957840"/>
                <a:gd name="connsiteX0" fmla="*/ 9144 w 6777896"/>
                <a:gd name="connsiteY0" fmla="*/ 119144 h 962613"/>
                <a:gd name="connsiteX1" fmla="*/ 6777896 w 6777896"/>
                <a:gd name="connsiteY1" fmla="*/ 45992 h 962613"/>
                <a:gd name="connsiteX2" fmla="*/ 6768752 w 6777896"/>
                <a:gd name="connsiteY2" fmla="*/ 850664 h 962613"/>
                <a:gd name="connsiteX3" fmla="*/ 0 w 6777896"/>
                <a:gd name="connsiteY3" fmla="*/ 850664 h 962613"/>
                <a:gd name="connsiteX4" fmla="*/ 9144 w 6777896"/>
                <a:gd name="connsiteY4" fmla="*/ 119144 h 962613"/>
                <a:gd name="connsiteX0" fmla="*/ 9144 w 6777896"/>
                <a:gd name="connsiteY0" fmla="*/ 119144 h 914717"/>
                <a:gd name="connsiteX1" fmla="*/ 6777896 w 6777896"/>
                <a:gd name="connsiteY1" fmla="*/ 45992 h 914717"/>
                <a:gd name="connsiteX2" fmla="*/ 6768752 w 6777896"/>
                <a:gd name="connsiteY2" fmla="*/ 795800 h 914717"/>
                <a:gd name="connsiteX3" fmla="*/ 0 w 6777896"/>
                <a:gd name="connsiteY3" fmla="*/ 850664 h 914717"/>
                <a:gd name="connsiteX4" fmla="*/ 9144 w 6777896"/>
                <a:gd name="connsiteY4" fmla="*/ 119144 h 914717"/>
                <a:gd name="connsiteX0" fmla="*/ 18288 w 6787040"/>
                <a:gd name="connsiteY0" fmla="*/ 119144 h 922673"/>
                <a:gd name="connsiteX1" fmla="*/ 6787040 w 6787040"/>
                <a:gd name="connsiteY1" fmla="*/ 45992 h 922673"/>
                <a:gd name="connsiteX2" fmla="*/ 6777896 w 6787040"/>
                <a:gd name="connsiteY2" fmla="*/ 795800 h 922673"/>
                <a:gd name="connsiteX3" fmla="*/ 0 w 6787040"/>
                <a:gd name="connsiteY3" fmla="*/ 905528 h 922673"/>
                <a:gd name="connsiteX4" fmla="*/ 18288 w 6787040"/>
                <a:gd name="connsiteY4" fmla="*/ 119144 h 922673"/>
                <a:gd name="connsiteX0" fmla="*/ 879 w 6787919"/>
                <a:gd name="connsiteY0" fmla="*/ 137160 h 876681"/>
                <a:gd name="connsiteX1" fmla="*/ 6787919 w 6787919"/>
                <a:gd name="connsiteY1" fmla="*/ 0 h 876681"/>
                <a:gd name="connsiteX2" fmla="*/ 6778775 w 6787919"/>
                <a:gd name="connsiteY2" fmla="*/ 749808 h 876681"/>
                <a:gd name="connsiteX3" fmla="*/ 879 w 6787919"/>
                <a:gd name="connsiteY3" fmla="*/ 859536 h 876681"/>
                <a:gd name="connsiteX4" fmla="*/ 879 w 6787919"/>
                <a:gd name="connsiteY4" fmla="*/ 137160 h 876681"/>
                <a:gd name="connsiteX0" fmla="*/ 879 w 6787919"/>
                <a:gd name="connsiteY0" fmla="*/ 123011 h 899108"/>
                <a:gd name="connsiteX1" fmla="*/ 6787919 w 6787919"/>
                <a:gd name="connsiteY1" fmla="*/ 22427 h 899108"/>
                <a:gd name="connsiteX2" fmla="*/ 6778775 w 6787919"/>
                <a:gd name="connsiteY2" fmla="*/ 772235 h 899108"/>
                <a:gd name="connsiteX3" fmla="*/ 879 w 6787919"/>
                <a:gd name="connsiteY3" fmla="*/ 881963 h 899108"/>
                <a:gd name="connsiteX4" fmla="*/ 879 w 6787919"/>
                <a:gd name="connsiteY4" fmla="*/ 123011 h 899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87919" h="899108">
                  <a:moveTo>
                    <a:pt x="879" y="123011"/>
                  </a:moveTo>
                  <a:cubicBezTo>
                    <a:pt x="2257130" y="-257989"/>
                    <a:pt x="4531668" y="403427"/>
                    <a:pt x="6787919" y="22427"/>
                  </a:cubicBezTo>
                  <a:lnTo>
                    <a:pt x="6778775" y="772235"/>
                  </a:lnTo>
                  <a:cubicBezTo>
                    <a:pt x="4522524" y="1153235"/>
                    <a:pt x="1900514" y="519251"/>
                    <a:pt x="879" y="881963"/>
                  </a:cubicBezTo>
                  <a:cubicBezTo>
                    <a:pt x="3927" y="738707"/>
                    <a:pt x="-2169" y="366851"/>
                    <a:pt x="879" y="123011"/>
                  </a:cubicBezTo>
                  <a:close/>
                </a:path>
              </a:pathLst>
            </a:cu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Y" dirty="0"/>
            </a:p>
          </p:txBody>
        </p:sp>
        <p:sp>
          <p:nvSpPr>
            <p:cNvPr id="19" name="موجة 17"/>
            <p:cNvSpPr/>
            <p:nvPr userDrawn="1"/>
          </p:nvSpPr>
          <p:spPr>
            <a:xfrm>
              <a:off x="1906824" y="96632"/>
              <a:ext cx="6787919" cy="188640"/>
            </a:xfrm>
            <a:custGeom>
              <a:avLst/>
              <a:gdLst>
                <a:gd name="connsiteX0" fmla="*/ 0 w 6768752"/>
                <a:gd name="connsiteY0" fmla="*/ 114300 h 914400"/>
                <a:gd name="connsiteX1" fmla="*/ 6768752 w 6768752"/>
                <a:gd name="connsiteY1" fmla="*/ 114300 h 914400"/>
                <a:gd name="connsiteX2" fmla="*/ 6768752 w 6768752"/>
                <a:gd name="connsiteY2" fmla="*/ 800100 h 914400"/>
                <a:gd name="connsiteX3" fmla="*/ 0 w 6768752"/>
                <a:gd name="connsiteY3" fmla="*/ 800100 h 914400"/>
                <a:gd name="connsiteX4" fmla="*/ 0 w 6768752"/>
                <a:gd name="connsiteY4" fmla="*/ 114300 h 914400"/>
                <a:gd name="connsiteX0" fmla="*/ 0 w 6768752"/>
                <a:gd name="connsiteY0" fmla="*/ 120404 h 916189"/>
                <a:gd name="connsiteX1" fmla="*/ 6768752 w 6768752"/>
                <a:gd name="connsiteY1" fmla="*/ 38108 h 916189"/>
                <a:gd name="connsiteX2" fmla="*/ 6768752 w 6768752"/>
                <a:gd name="connsiteY2" fmla="*/ 806204 h 916189"/>
                <a:gd name="connsiteX3" fmla="*/ 0 w 6768752"/>
                <a:gd name="connsiteY3" fmla="*/ 806204 h 916189"/>
                <a:gd name="connsiteX4" fmla="*/ 0 w 6768752"/>
                <a:gd name="connsiteY4" fmla="*/ 120404 h 916189"/>
                <a:gd name="connsiteX0" fmla="*/ 9144 w 6768752"/>
                <a:gd name="connsiteY0" fmla="*/ 114371 h 955876"/>
                <a:gd name="connsiteX1" fmla="*/ 6768752 w 6768752"/>
                <a:gd name="connsiteY1" fmla="*/ 77795 h 955876"/>
                <a:gd name="connsiteX2" fmla="*/ 6768752 w 6768752"/>
                <a:gd name="connsiteY2" fmla="*/ 845891 h 955876"/>
                <a:gd name="connsiteX3" fmla="*/ 0 w 6768752"/>
                <a:gd name="connsiteY3" fmla="*/ 845891 h 955876"/>
                <a:gd name="connsiteX4" fmla="*/ 9144 w 6768752"/>
                <a:gd name="connsiteY4" fmla="*/ 114371 h 955876"/>
                <a:gd name="connsiteX0" fmla="*/ 9144 w 6768752"/>
                <a:gd name="connsiteY0" fmla="*/ 114371 h 957840"/>
                <a:gd name="connsiteX1" fmla="*/ 6768752 w 6768752"/>
                <a:gd name="connsiteY1" fmla="*/ 77795 h 957840"/>
                <a:gd name="connsiteX2" fmla="*/ 6768752 w 6768752"/>
                <a:gd name="connsiteY2" fmla="*/ 845891 h 957840"/>
                <a:gd name="connsiteX3" fmla="*/ 0 w 6768752"/>
                <a:gd name="connsiteY3" fmla="*/ 845891 h 957840"/>
                <a:gd name="connsiteX4" fmla="*/ 9144 w 6768752"/>
                <a:gd name="connsiteY4" fmla="*/ 114371 h 957840"/>
                <a:gd name="connsiteX0" fmla="*/ 9144 w 6768752"/>
                <a:gd name="connsiteY0" fmla="*/ 114371 h 957840"/>
                <a:gd name="connsiteX1" fmla="*/ 6768752 w 6768752"/>
                <a:gd name="connsiteY1" fmla="*/ 77795 h 957840"/>
                <a:gd name="connsiteX2" fmla="*/ 6768752 w 6768752"/>
                <a:gd name="connsiteY2" fmla="*/ 845891 h 957840"/>
                <a:gd name="connsiteX3" fmla="*/ 0 w 6768752"/>
                <a:gd name="connsiteY3" fmla="*/ 845891 h 957840"/>
                <a:gd name="connsiteX4" fmla="*/ 9144 w 6768752"/>
                <a:gd name="connsiteY4" fmla="*/ 114371 h 957840"/>
                <a:gd name="connsiteX0" fmla="*/ 9144 w 6777896"/>
                <a:gd name="connsiteY0" fmla="*/ 119144 h 962613"/>
                <a:gd name="connsiteX1" fmla="*/ 6777896 w 6777896"/>
                <a:gd name="connsiteY1" fmla="*/ 45992 h 962613"/>
                <a:gd name="connsiteX2" fmla="*/ 6768752 w 6777896"/>
                <a:gd name="connsiteY2" fmla="*/ 850664 h 962613"/>
                <a:gd name="connsiteX3" fmla="*/ 0 w 6777896"/>
                <a:gd name="connsiteY3" fmla="*/ 850664 h 962613"/>
                <a:gd name="connsiteX4" fmla="*/ 9144 w 6777896"/>
                <a:gd name="connsiteY4" fmla="*/ 119144 h 962613"/>
                <a:gd name="connsiteX0" fmla="*/ 9144 w 6777896"/>
                <a:gd name="connsiteY0" fmla="*/ 119144 h 914717"/>
                <a:gd name="connsiteX1" fmla="*/ 6777896 w 6777896"/>
                <a:gd name="connsiteY1" fmla="*/ 45992 h 914717"/>
                <a:gd name="connsiteX2" fmla="*/ 6768752 w 6777896"/>
                <a:gd name="connsiteY2" fmla="*/ 795800 h 914717"/>
                <a:gd name="connsiteX3" fmla="*/ 0 w 6777896"/>
                <a:gd name="connsiteY3" fmla="*/ 850664 h 914717"/>
                <a:gd name="connsiteX4" fmla="*/ 9144 w 6777896"/>
                <a:gd name="connsiteY4" fmla="*/ 119144 h 914717"/>
                <a:gd name="connsiteX0" fmla="*/ 18288 w 6787040"/>
                <a:gd name="connsiteY0" fmla="*/ 119144 h 922673"/>
                <a:gd name="connsiteX1" fmla="*/ 6787040 w 6787040"/>
                <a:gd name="connsiteY1" fmla="*/ 45992 h 922673"/>
                <a:gd name="connsiteX2" fmla="*/ 6777896 w 6787040"/>
                <a:gd name="connsiteY2" fmla="*/ 795800 h 922673"/>
                <a:gd name="connsiteX3" fmla="*/ 0 w 6787040"/>
                <a:gd name="connsiteY3" fmla="*/ 905528 h 922673"/>
                <a:gd name="connsiteX4" fmla="*/ 18288 w 6787040"/>
                <a:gd name="connsiteY4" fmla="*/ 119144 h 922673"/>
                <a:gd name="connsiteX0" fmla="*/ 879 w 6787919"/>
                <a:gd name="connsiteY0" fmla="*/ 137160 h 876681"/>
                <a:gd name="connsiteX1" fmla="*/ 6787919 w 6787919"/>
                <a:gd name="connsiteY1" fmla="*/ 0 h 876681"/>
                <a:gd name="connsiteX2" fmla="*/ 6778775 w 6787919"/>
                <a:gd name="connsiteY2" fmla="*/ 749808 h 876681"/>
                <a:gd name="connsiteX3" fmla="*/ 879 w 6787919"/>
                <a:gd name="connsiteY3" fmla="*/ 859536 h 876681"/>
                <a:gd name="connsiteX4" fmla="*/ 879 w 6787919"/>
                <a:gd name="connsiteY4" fmla="*/ 137160 h 876681"/>
                <a:gd name="connsiteX0" fmla="*/ 879 w 6787919"/>
                <a:gd name="connsiteY0" fmla="*/ 123011 h 899108"/>
                <a:gd name="connsiteX1" fmla="*/ 6787919 w 6787919"/>
                <a:gd name="connsiteY1" fmla="*/ 22427 h 899108"/>
                <a:gd name="connsiteX2" fmla="*/ 6778775 w 6787919"/>
                <a:gd name="connsiteY2" fmla="*/ 772235 h 899108"/>
                <a:gd name="connsiteX3" fmla="*/ 879 w 6787919"/>
                <a:gd name="connsiteY3" fmla="*/ 881963 h 899108"/>
                <a:gd name="connsiteX4" fmla="*/ 879 w 6787919"/>
                <a:gd name="connsiteY4" fmla="*/ 123011 h 899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87919" h="899108">
                  <a:moveTo>
                    <a:pt x="879" y="123011"/>
                  </a:moveTo>
                  <a:cubicBezTo>
                    <a:pt x="2257130" y="-257989"/>
                    <a:pt x="4531668" y="403427"/>
                    <a:pt x="6787919" y="22427"/>
                  </a:cubicBezTo>
                  <a:lnTo>
                    <a:pt x="6778775" y="772235"/>
                  </a:lnTo>
                  <a:cubicBezTo>
                    <a:pt x="4522524" y="1153235"/>
                    <a:pt x="1900514" y="519251"/>
                    <a:pt x="879" y="881963"/>
                  </a:cubicBezTo>
                  <a:cubicBezTo>
                    <a:pt x="3927" y="738707"/>
                    <a:pt x="-2169" y="366851"/>
                    <a:pt x="879" y="123011"/>
                  </a:cubicBezTo>
                  <a:close/>
                </a:path>
              </a:pathLst>
            </a:cu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Y" dirty="0"/>
            </a:p>
          </p:txBody>
        </p:sp>
        <p:sp>
          <p:nvSpPr>
            <p:cNvPr id="18" name="موجة 17"/>
            <p:cNvSpPr/>
            <p:nvPr userDrawn="1"/>
          </p:nvSpPr>
          <p:spPr>
            <a:xfrm>
              <a:off x="1906823" y="116632"/>
              <a:ext cx="6787919" cy="899108"/>
            </a:xfrm>
            <a:custGeom>
              <a:avLst/>
              <a:gdLst>
                <a:gd name="connsiteX0" fmla="*/ 0 w 6768752"/>
                <a:gd name="connsiteY0" fmla="*/ 114300 h 914400"/>
                <a:gd name="connsiteX1" fmla="*/ 6768752 w 6768752"/>
                <a:gd name="connsiteY1" fmla="*/ 114300 h 914400"/>
                <a:gd name="connsiteX2" fmla="*/ 6768752 w 6768752"/>
                <a:gd name="connsiteY2" fmla="*/ 800100 h 914400"/>
                <a:gd name="connsiteX3" fmla="*/ 0 w 6768752"/>
                <a:gd name="connsiteY3" fmla="*/ 800100 h 914400"/>
                <a:gd name="connsiteX4" fmla="*/ 0 w 6768752"/>
                <a:gd name="connsiteY4" fmla="*/ 114300 h 914400"/>
                <a:gd name="connsiteX0" fmla="*/ 0 w 6768752"/>
                <a:gd name="connsiteY0" fmla="*/ 120404 h 916189"/>
                <a:gd name="connsiteX1" fmla="*/ 6768752 w 6768752"/>
                <a:gd name="connsiteY1" fmla="*/ 38108 h 916189"/>
                <a:gd name="connsiteX2" fmla="*/ 6768752 w 6768752"/>
                <a:gd name="connsiteY2" fmla="*/ 806204 h 916189"/>
                <a:gd name="connsiteX3" fmla="*/ 0 w 6768752"/>
                <a:gd name="connsiteY3" fmla="*/ 806204 h 916189"/>
                <a:gd name="connsiteX4" fmla="*/ 0 w 6768752"/>
                <a:gd name="connsiteY4" fmla="*/ 120404 h 916189"/>
                <a:gd name="connsiteX0" fmla="*/ 9144 w 6768752"/>
                <a:gd name="connsiteY0" fmla="*/ 114371 h 955876"/>
                <a:gd name="connsiteX1" fmla="*/ 6768752 w 6768752"/>
                <a:gd name="connsiteY1" fmla="*/ 77795 h 955876"/>
                <a:gd name="connsiteX2" fmla="*/ 6768752 w 6768752"/>
                <a:gd name="connsiteY2" fmla="*/ 845891 h 955876"/>
                <a:gd name="connsiteX3" fmla="*/ 0 w 6768752"/>
                <a:gd name="connsiteY3" fmla="*/ 845891 h 955876"/>
                <a:gd name="connsiteX4" fmla="*/ 9144 w 6768752"/>
                <a:gd name="connsiteY4" fmla="*/ 114371 h 955876"/>
                <a:gd name="connsiteX0" fmla="*/ 9144 w 6768752"/>
                <a:gd name="connsiteY0" fmla="*/ 114371 h 957840"/>
                <a:gd name="connsiteX1" fmla="*/ 6768752 w 6768752"/>
                <a:gd name="connsiteY1" fmla="*/ 77795 h 957840"/>
                <a:gd name="connsiteX2" fmla="*/ 6768752 w 6768752"/>
                <a:gd name="connsiteY2" fmla="*/ 845891 h 957840"/>
                <a:gd name="connsiteX3" fmla="*/ 0 w 6768752"/>
                <a:gd name="connsiteY3" fmla="*/ 845891 h 957840"/>
                <a:gd name="connsiteX4" fmla="*/ 9144 w 6768752"/>
                <a:gd name="connsiteY4" fmla="*/ 114371 h 957840"/>
                <a:gd name="connsiteX0" fmla="*/ 9144 w 6768752"/>
                <a:gd name="connsiteY0" fmla="*/ 114371 h 957840"/>
                <a:gd name="connsiteX1" fmla="*/ 6768752 w 6768752"/>
                <a:gd name="connsiteY1" fmla="*/ 77795 h 957840"/>
                <a:gd name="connsiteX2" fmla="*/ 6768752 w 6768752"/>
                <a:gd name="connsiteY2" fmla="*/ 845891 h 957840"/>
                <a:gd name="connsiteX3" fmla="*/ 0 w 6768752"/>
                <a:gd name="connsiteY3" fmla="*/ 845891 h 957840"/>
                <a:gd name="connsiteX4" fmla="*/ 9144 w 6768752"/>
                <a:gd name="connsiteY4" fmla="*/ 114371 h 957840"/>
                <a:gd name="connsiteX0" fmla="*/ 9144 w 6777896"/>
                <a:gd name="connsiteY0" fmla="*/ 119144 h 962613"/>
                <a:gd name="connsiteX1" fmla="*/ 6777896 w 6777896"/>
                <a:gd name="connsiteY1" fmla="*/ 45992 h 962613"/>
                <a:gd name="connsiteX2" fmla="*/ 6768752 w 6777896"/>
                <a:gd name="connsiteY2" fmla="*/ 850664 h 962613"/>
                <a:gd name="connsiteX3" fmla="*/ 0 w 6777896"/>
                <a:gd name="connsiteY3" fmla="*/ 850664 h 962613"/>
                <a:gd name="connsiteX4" fmla="*/ 9144 w 6777896"/>
                <a:gd name="connsiteY4" fmla="*/ 119144 h 962613"/>
                <a:gd name="connsiteX0" fmla="*/ 9144 w 6777896"/>
                <a:gd name="connsiteY0" fmla="*/ 119144 h 914717"/>
                <a:gd name="connsiteX1" fmla="*/ 6777896 w 6777896"/>
                <a:gd name="connsiteY1" fmla="*/ 45992 h 914717"/>
                <a:gd name="connsiteX2" fmla="*/ 6768752 w 6777896"/>
                <a:gd name="connsiteY2" fmla="*/ 795800 h 914717"/>
                <a:gd name="connsiteX3" fmla="*/ 0 w 6777896"/>
                <a:gd name="connsiteY3" fmla="*/ 850664 h 914717"/>
                <a:gd name="connsiteX4" fmla="*/ 9144 w 6777896"/>
                <a:gd name="connsiteY4" fmla="*/ 119144 h 914717"/>
                <a:gd name="connsiteX0" fmla="*/ 18288 w 6787040"/>
                <a:gd name="connsiteY0" fmla="*/ 119144 h 922673"/>
                <a:gd name="connsiteX1" fmla="*/ 6787040 w 6787040"/>
                <a:gd name="connsiteY1" fmla="*/ 45992 h 922673"/>
                <a:gd name="connsiteX2" fmla="*/ 6777896 w 6787040"/>
                <a:gd name="connsiteY2" fmla="*/ 795800 h 922673"/>
                <a:gd name="connsiteX3" fmla="*/ 0 w 6787040"/>
                <a:gd name="connsiteY3" fmla="*/ 905528 h 922673"/>
                <a:gd name="connsiteX4" fmla="*/ 18288 w 6787040"/>
                <a:gd name="connsiteY4" fmla="*/ 119144 h 922673"/>
                <a:gd name="connsiteX0" fmla="*/ 879 w 6787919"/>
                <a:gd name="connsiteY0" fmla="*/ 137160 h 876681"/>
                <a:gd name="connsiteX1" fmla="*/ 6787919 w 6787919"/>
                <a:gd name="connsiteY1" fmla="*/ 0 h 876681"/>
                <a:gd name="connsiteX2" fmla="*/ 6778775 w 6787919"/>
                <a:gd name="connsiteY2" fmla="*/ 749808 h 876681"/>
                <a:gd name="connsiteX3" fmla="*/ 879 w 6787919"/>
                <a:gd name="connsiteY3" fmla="*/ 859536 h 876681"/>
                <a:gd name="connsiteX4" fmla="*/ 879 w 6787919"/>
                <a:gd name="connsiteY4" fmla="*/ 137160 h 876681"/>
                <a:gd name="connsiteX0" fmla="*/ 879 w 6787919"/>
                <a:gd name="connsiteY0" fmla="*/ 123011 h 899108"/>
                <a:gd name="connsiteX1" fmla="*/ 6787919 w 6787919"/>
                <a:gd name="connsiteY1" fmla="*/ 22427 h 899108"/>
                <a:gd name="connsiteX2" fmla="*/ 6778775 w 6787919"/>
                <a:gd name="connsiteY2" fmla="*/ 772235 h 899108"/>
                <a:gd name="connsiteX3" fmla="*/ 879 w 6787919"/>
                <a:gd name="connsiteY3" fmla="*/ 881963 h 899108"/>
                <a:gd name="connsiteX4" fmla="*/ 879 w 6787919"/>
                <a:gd name="connsiteY4" fmla="*/ 123011 h 899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87919" h="899108">
                  <a:moveTo>
                    <a:pt x="879" y="123011"/>
                  </a:moveTo>
                  <a:cubicBezTo>
                    <a:pt x="2257130" y="-257989"/>
                    <a:pt x="4531668" y="403427"/>
                    <a:pt x="6787919" y="22427"/>
                  </a:cubicBezTo>
                  <a:lnTo>
                    <a:pt x="6778775" y="772235"/>
                  </a:lnTo>
                  <a:cubicBezTo>
                    <a:pt x="4522524" y="1153235"/>
                    <a:pt x="1900514" y="519251"/>
                    <a:pt x="879" y="881963"/>
                  </a:cubicBezTo>
                  <a:cubicBezTo>
                    <a:pt x="3927" y="738707"/>
                    <a:pt x="-2169" y="366851"/>
                    <a:pt x="879" y="123011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tint val="50000"/>
                    <a:satMod val="300000"/>
                    <a:lumMod val="44000"/>
                    <a:lumOff val="56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1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ar-SA" sz="20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cs typeface="+mj-cs"/>
                </a:rPr>
                <a:t>عنوان المحاضرة</a:t>
              </a:r>
              <a:endParaRPr lang="ar-SY" sz="2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j-cs"/>
              </a:endParaRPr>
            </a:p>
          </p:txBody>
        </p:sp>
      </p:grpSp>
      <p:sp>
        <p:nvSpPr>
          <p:cNvPr id="9" name="مستطيل مستدير الزوايا 8"/>
          <p:cNvSpPr/>
          <p:nvPr userDrawn="1"/>
        </p:nvSpPr>
        <p:spPr>
          <a:xfrm>
            <a:off x="107504" y="6453336"/>
            <a:ext cx="1152128" cy="288032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Dr.shaal.com</a:t>
            </a:r>
            <a:endParaRPr kumimoji="0" lang="ar-SA" sz="1200" b="0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74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7" r:id="rId2"/>
    <p:sldLayoutId id="2147483668" r:id="rId3"/>
    <p:sldLayoutId id="2147483669" r:id="rId4"/>
    <p:sldLayoutId id="2147483670" r:id="rId5"/>
    <p:sldLayoutId id="2147483671" r:id="rId6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2000" kern="1200" baseline="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0" indent="0" algn="ctr" defTabSz="914400" rtl="1" eaLnBrk="1" latinLnBrk="0" hangingPunct="1">
        <a:spcBef>
          <a:spcPct val="20000"/>
        </a:spcBef>
        <a:buFont typeface="Arial" pitchFamily="34" charset="0"/>
        <a:buNone/>
        <a:defRPr sz="2400" b="1" kern="1200" baseline="0">
          <a:solidFill>
            <a:schemeClr val="tx2">
              <a:lumMod val="75000"/>
            </a:schemeClr>
          </a:solidFill>
          <a:latin typeface="+mj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FFF00">
                <a:lumMod val="40000"/>
                <a:lumOff val="60000"/>
              </a:srgbClr>
            </a:gs>
            <a:gs pos="55000">
              <a:srgbClr val="FFFFCC">
                <a:lumMod val="71000"/>
                <a:lumOff val="29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موجة 17"/>
          <p:cNvSpPr/>
          <p:nvPr userDrawn="1"/>
        </p:nvSpPr>
        <p:spPr>
          <a:xfrm>
            <a:off x="1547664" y="-27384"/>
            <a:ext cx="7632848" cy="101900"/>
          </a:xfrm>
          <a:custGeom>
            <a:avLst/>
            <a:gdLst>
              <a:gd name="connsiteX0" fmla="*/ 0 w 6768752"/>
              <a:gd name="connsiteY0" fmla="*/ 114300 h 914400"/>
              <a:gd name="connsiteX1" fmla="*/ 6768752 w 6768752"/>
              <a:gd name="connsiteY1" fmla="*/ 114300 h 914400"/>
              <a:gd name="connsiteX2" fmla="*/ 6768752 w 6768752"/>
              <a:gd name="connsiteY2" fmla="*/ 800100 h 914400"/>
              <a:gd name="connsiteX3" fmla="*/ 0 w 6768752"/>
              <a:gd name="connsiteY3" fmla="*/ 800100 h 914400"/>
              <a:gd name="connsiteX4" fmla="*/ 0 w 6768752"/>
              <a:gd name="connsiteY4" fmla="*/ 114300 h 914400"/>
              <a:gd name="connsiteX0" fmla="*/ 0 w 6768752"/>
              <a:gd name="connsiteY0" fmla="*/ 120404 h 916189"/>
              <a:gd name="connsiteX1" fmla="*/ 6768752 w 6768752"/>
              <a:gd name="connsiteY1" fmla="*/ 38108 h 916189"/>
              <a:gd name="connsiteX2" fmla="*/ 6768752 w 6768752"/>
              <a:gd name="connsiteY2" fmla="*/ 806204 h 916189"/>
              <a:gd name="connsiteX3" fmla="*/ 0 w 6768752"/>
              <a:gd name="connsiteY3" fmla="*/ 806204 h 916189"/>
              <a:gd name="connsiteX4" fmla="*/ 0 w 6768752"/>
              <a:gd name="connsiteY4" fmla="*/ 120404 h 916189"/>
              <a:gd name="connsiteX0" fmla="*/ 9144 w 6768752"/>
              <a:gd name="connsiteY0" fmla="*/ 114371 h 955876"/>
              <a:gd name="connsiteX1" fmla="*/ 6768752 w 6768752"/>
              <a:gd name="connsiteY1" fmla="*/ 77795 h 955876"/>
              <a:gd name="connsiteX2" fmla="*/ 6768752 w 6768752"/>
              <a:gd name="connsiteY2" fmla="*/ 845891 h 955876"/>
              <a:gd name="connsiteX3" fmla="*/ 0 w 6768752"/>
              <a:gd name="connsiteY3" fmla="*/ 845891 h 955876"/>
              <a:gd name="connsiteX4" fmla="*/ 9144 w 6768752"/>
              <a:gd name="connsiteY4" fmla="*/ 114371 h 955876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68752"/>
              <a:gd name="connsiteY0" fmla="*/ 114371 h 957840"/>
              <a:gd name="connsiteX1" fmla="*/ 6768752 w 6768752"/>
              <a:gd name="connsiteY1" fmla="*/ 77795 h 957840"/>
              <a:gd name="connsiteX2" fmla="*/ 6768752 w 6768752"/>
              <a:gd name="connsiteY2" fmla="*/ 845891 h 957840"/>
              <a:gd name="connsiteX3" fmla="*/ 0 w 6768752"/>
              <a:gd name="connsiteY3" fmla="*/ 845891 h 957840"/>
              <a:gd name="connsiteX4" fmla="*/ 9144 w 6768752"/>
              <a:gd name="connsiteY4" fmla="*/ 114371 h 957840"/>
              <a:gd name="connsiteX0" fmla="*/ 9144 w 6777896"/>
              <a:gd name="connsiteY0" fmla="*/ 119144 h 962613"/>
              <a:gd name="connsiteX1" fmla="*/ 6777896 w 6777896"/>
              <a:gd name="connsiteY1" fmla="*/ 45992 h 962613"/>
              <a:gd name="connsiteX2" fmla="*/ 6768752 w 6777896"/>
              <a:gd name="connsiteY2" fmla="*/ 850664 h 962613"/>
              <a:gd name="connsiteX3" fmla="*/ 0 w 6777896"/>
              <a:gd name="connsiteY3" fmla="*/ 850664 h 962613"/>
              <a:gd name="connsiteX4" fmla="*/ 9144 w 6777896"/>
              <a:gd name="connsiteY4" fmla="*/ 119144 h 962613"/>
              <a:gd name="connsiteX0" fmla="*/ 9144 w 6777896"/>
              <a:gd name="connsiteY0" fmla="*/ 119144 h 914717"/>
              <a:gd name="connsiteX1" fmla="*/ 6777896 w 6777896"/>
              <a:gd name="connsiteY1" fmla="*/ 45992 h 914717"/>
              <a:gd name="connsiteX2" fmla="*/ 6768752 w 6777896"/>
              <a:gd name="connsiteY2" fmla="*/ 795800 h 914717"/>
              <a:gd name="connsiteX3" fmla="*/ 0 w 6777896"/>
              <a:gd name="connsiteY3" fmla="*/ 850664 h 914717"/>
              <a:gd name="connsiteX4" fmla="*/ 9144 w 6777896"/>
              <a:gd name="connsiteY4" fmla="*/ 119144 h 914717"/>
              <a:gd name="connsiteX0" fmla="*/ 18288 w 6787040"/>
              <a:gd name="connsiteY0" fmla="*/ 119144 h 922673"/>
              <a:gd name="connsiteX1" fmla="*/ 6787040 w 6787040"/>
              <a:gd name="connsiteY1" fmla="*/ 45992 h 922673"/>
              <a:gd name="connsiteX2" fmla="*/ 6777896 w 6787040"/>
              <a:gd name="connsiteY2" fmla="*/ 795800 h 922673"/>
              <a:gd name="connsiteX3" fmla="*/ 0 w 6787040"/>
              <a:gd name="connsiteY3" fmla="*/ 905528 h 922673"/>
              <a:gd name="connsiteX4" fmla="*/ 18288 w 6787040"/>
              <a:gd name="connsiteY4" fmla="*/ 119144 h 922673"/>
              <a:gd name="connsiteX0" fmla="*/ 879 w 6787919"/>
              <a:gd name="connsiteY0" fmla="*/ 137160 h 876681"/>
              <a:gd name="connsiteX1" fmla="*/ 6787919 w 6787919"/>
              <a:gd name="connsiteY1" fmla="*/ 0 h 876681"/>
              <a:gd name="connsiteX2" fmla="*/ 6778775 w 6787919"/>
              <a:gd name="connsiteY2" fmla="*/ 749808 h 876681"/>
              <a:gd name="connsiteX3" fmla="*/ 879 w 6787919"/>
              <a:gd name="connsiteY3" fmla="*/ 859536 h 876681"/>
              <a:gd name="connsiteX4" fmla="*/ 879 w 6787919"/>
              <a:gd name="connsiteY4" fmla="*/ 137160 h 876681"/>
              <a:gd name="connsiteX0" fmla="*/ 879 w 6787919"/>
              <a:gd name="connsiteY0" fmla="*/ 123011 h 899108"/>
              <a:gd name="connsiteX1" fmla="*/ 6787919 w 6787919"/>
              <a:gd name="connsiteY1" fmla="*/ 22427 h 899108"/>
              <a:gd name="connsiteX2" fmla="*/ 6778775 w 6787919"/>
              <a:gd name="connsiteY2" fmla="*/ 772235 h 899108"/>
              <a:gd name="connsiteX3" fmla="*/ 879 w 6787919"/>
              <a:gd name="connsiteY3" fmla="*/ 881963 h 899108"/>
              <a:gd name="connsiteX4" fmla="*/ 879 w 6787919"/>
              <a:gd name="connsiteY4" fmla="*/ 123011 h 89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7919" h="899108">
                <a:moveTo>
                  <a:pt x="879" y="123011"/>
                </a:moveTo>
                <a:cubicBezTo>
                  <a:pt x="2257130" y="-257989"/>
                  <a:pt x="4531668" y="403427"/>
                  <a:pt x="6787919" y="22427"/>
                </a:cubicBezTo>
                <a:lnTo>
                  <a:pt x="6778775" y="772235"/>
                </a:lnTo>
                <a:cubicBezTo>
                  <a:pt x="4522524" y="1153235"/>
                  <a:pt x="1900514" y="519251"/>
                  <a:pt x="879" y="881963"/>
                </a:cubicBezTo>
                <a:cubicBezTo>
                  <a:pt x="3927" y="738707"/>
                  <a:pt x="-2169" y="366851"/>
                  <a:pt x="879" y="123011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 dirty="0"/>
          </a:p>
        </p:txBody>
      </p:sp>
      <p:sp>
        <p:nvSpPr>
          <p:cNvPr id="16" name="مخطط انسيابي: مهلة 15"/>
          <p:cNvSpPr/>
          <p:nvPr userDrawn="1"/>
        </p:nvSpPr>
        <p:spPr>
          <a:xfrm>
            <a:off x="-1243944" y="-2426308"/>
            <a:ext cx="7040080" cy="3551052"/>
          </a:xfrm>
          <a:prstGeom prst="flowChartDelay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9" name="مستطيل 18"/>
          <p:cNvSpPr/>
          <p:nvPr userDrawn="1"/>
        </p:nvSpPr>
        <p:spPr>
          <a:xfrm>
            <a:off x="66605" y="188640"/>
            <a:ext cx="475963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SY" sz="2600" b="0" cap="none" spc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cs typeface="PT Bold Heading" pitchFamily="2" charset="-78"/>
              </a:rPr>
              <a:t>التأهيل النفسي للمقبلين على الزواج</a:t>
            </a:r>
            <a:endParaRPr lang="ar-SY" sz="2600" b="0" cap="none" spc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107504" y="6453336"/>
            <a:ext cx="1152128" cy="288032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Dr.shaal.com</a:t>
            </a:r>
            <a:endParaRPr kumimoji="0" lang="ar-SA" sz="1200" b="0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459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97" r:id="rId6"/>
    <p:sldLayoutId id="2147483698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PT Bold Heading" pitchFamily="2" charset="-78"/>
        </a:defRPr>
      </a:lvl1pPr>
    </p:titleStyle>
    <p:bodyStyle>
      <a:lvl1pPr marL="0" indent="0" algn="r" defTabSz="914400" rtl="1" eaLnBrk="1" latinLnBrk="0" hangingPunct="1">
        <a:spcBef>
          <a:spcPct val="20000"/>
        </a:spcBef>
        <a:buFont typeface="Arial" pitchFamily="34" charset="0"/>
        <a:buNone/>
        <a:defRPr lang="ar-SA" sz="3600" b="1" kern="1200" dirty="0" smtClean="0">
          <a:solidFill>
            <a:schemeClr val="tx1"/>
          </a:solidFill>
          <a:latin typeface="Arabic Typesetting" pitchFamily="66" charset="-78"/>
          <a:ea typeface="+mn-ea"/>
          <a:cs typeface="Arabic Typesetting" pitchFamily="66" charset="-78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Y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F0000">
                <a:lumMod val="27000"/>
                <a:lumOff val="73000"/>
              </a:srgbClr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72009" y="1052736"/>
            <a:ext cx="8622734" cy="5400600"/>
          </a:xfrm>
          <a:prstGeom prst="rect">
            <a:avLst/>
          </a:prstGeom>
          <a:noFill/>
          <a:effectLst>
            <a:softEdge rad="31750"/>
          </a:effectLst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 smtClean="0"/>
          </a:p>
        </p:txBody>
      </p:sp>
      <p:sp>
        <p:nvSpPr>
          <p:cNvPr id="9" name="مستطيل مستدير الزوايا 8"/>
          <p:cNvSpPr/>
          <p:nvPr userDrawn="1"/>
        </p:nvSpPr>
        <p:spPr>
          <a:xfrm>
            <a:off x="107504" y="6453336"/>
            <a:ext cx="1152128" cy="288032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Dr.shaal.com</a:t>
            </a:r>
            <a:endParaRPr kumimoji="0" lang="ar-SA" sz="1200" b="0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6074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2000" kern="1200" baseline="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0" indent="0" algn="ctr" defTabSz="914400" rtl="1" eaLnBrk="1" latinLnBrk="0" hangingPunct="1">
        <a:spcBef>
          <a:spcPct val="20000"/>
        </a:spcBef>
        <a:buFont typeface="Arial" pitchFamily="34" charset="0"/>
        <a:buNone/>
        <a:defRPr sz="2400" b="1" kern="1200" baseline="0">
          <a:solidFill>
            <a:schemeClr val="tx2">
              <a:lumMod val="75000"/>
            </a:schemeClr>
          </a:solidFill>
          <a:latin typeface="+mj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F0000">
                <a:lumMod val="27000"/>
                <a:lumOff val="73000"/>
              </a:srgbClr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72009" y="1052736"/>
            <a:ext cx="8622734" cy="5400600"/>
          </a:xfrm>
          <a:prstGeom prst="rect">
            <a:avLst/>
          </a:prstGeom>
          <a:noFill/>
          <a:effectLst>
            <a:softEdge rad="31750"/>
          </a:effectLst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 smtClean="0"/>
          </a:p>
        </p:txBody>
      </p:sp>
      <p:sp>
        <p:nvSpPr>
          <p:cNvPr id="9" name="مستطيل مستدير الزوايا 8"/>
          <p:cNvSpPr/>
          <p:nvPr userDrawn="1"/>
        </p:nvSpPr>
        <p:spPr>
          <a:xfrm>
            <a:off x="107504" y="6453336"/>
            <a:ext cx="1152128" cy="288032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defRPr/>
            </a:pPr>
            <a:r>
              <a:rPr lang="en-US" sz="1200" dirty="0" smtClean="0">
                <a:solidFill>
                  <a:srgbClr val="9C5252">
                    <a:lumMod val="75000"/>
                  </a:srgbClr>
                </a:solidFill>
              </a:rPr>
              <a:t>Dr.shaal.com</a:t>
            </a:r>
            <a:endParaRPr lang="ar-SA" sz="1200" dirty="0" smtClean="0">
              <a:solidFill>
                <a:srgbClr val="9C5252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6074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5" r:id="rId6"/>
    <p:sldLayoutId id="2147483696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2000" kern="1200" baseline="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0" indent="0" algn="ctr" defTabSz="914400" rtl="1" eaLnBrk="1" latinLnBrk="0" hangingPunct="1">
        <a:spcBef>
          <a:spcPct val="20000"/>
        </a:spcBef>
        <a:buFont typeface="Arial" pitchFamily="34" charset="0"/>
        <a:buNone/>
        <a:defRPr sz="2400" b="1" kern="1200" baseline="0">
          <a:solidFill>
            <a:schemeClr val="tx2">
              <a:lumMod val="75000"/>
            </a:schemeClr>
          </a:solidFill>
          <a:latin typeface="+mj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3"/>
          <p:cNvSpPr>
            <a:spLocks noGrp="1"/>
          </p:cNvSpPr>
          <p:nvPr>
            <p:ph idx="1"/>
          </p:nvPr>
        </p:nvSpPr>
        <p:spPr>
          <a:xfrm>
            <a:off x="395536" y="1071546"/>
            <a:ext cx="8229600" cy="4389438"/>
          </a:xfrm>
        </p:spPr>
        <p:txBody>
          <a:bodyPr>
            <a:normAutofit fontScale="85000" lnSpcReduction="20000"/>
          </a:bodyPr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41300" b="0" dirty="0" smtClean="0">
                <a:solidFill>
                  <a:schemeClr val="accent3">
                    <a:lumMod val="50000"/>
                  </a:schemeClr>
                </a:solidFill>
                <a:cs typeface="Times New Roman" pitchFamily="18" charset="0"/>
                <a:sym typeface="AGA Arabesque" pitchFamily="2" charset="2"/>
              </a:rPr>
              <a:t></a:t>
            </a:r>
            <a:endParaRPr lang="ar-SA" sz="6000" b="0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5215436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857224" y="1357298"/>
            <a:ext cx="7200800" cy="3584591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ar-SA" sz="6600" dirty="0" smtClean="0"/>
              <a:t>التأهيل النفسي</a:t>
            </a:r>
            <a:br>
              <a:rPr lang="ar-SA" sz="6600" dirty="0" smtClean="0"/>
            </a:br>
            <a:r>
              <a:rPr lang="ar-SA" sz="6600" dirty="0" smtClean="0"/>
              <a:t>للمقبلين على الزواج</a:t>
            </a:r>
            <a:endParaRPr lang="ar-SY" sz="6600" dirty="0"/>
          </a:p>
        </p:txBody>
      </p:sp>
      <p:sp>
        <p:nvSpPr>
          <p:cNvPr id="3" name="عنوان فرعي 2"/>
          <p:cNvSpPr txBox="1">
            <a:spLocks/>
          </p:cNvSpPr>
          <p:nvPr/>
        </p:nvSpPr>
        <p:spPr>
          <a:xfrm>
            <a:off x="5143504" y="642918"/>
            <a:ext cx="3114652" cy="857256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ar-SA" sz="4000" dirty="0" smtClean="0">
                <a:solidFill>
                  <a:schemeClr val="accent3">
                    <a:lumMod val="75000"/>
                  </a:schemeClr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عنوان المحاضرة:</a:t>
            </a:r>
            <a:endParaRPr lang="ar-SY" sz="4000" dirty="0" smtClean="0">
              <a:solidFill>
                <a:schemeClr val="accent3">
                  <a:lumMod val="75000"/>
                </a:schemeClr>
              </a:solidFill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083862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ctrTitle"/>
          </p:nvPr>
        </p:nvSpPr>
        <p:spPr>
          <a:xfrm>
            <a:off x="2807495" y="2673355"/>
            <a:ext cx="3529010" cy="1470025"/>
          </a:xfrm>
        </p:spPr>
        <p:txBody>
          <a:bodyPr/>
          <a:lstStyle/>
          <a:p>
            <a:r>
              <a:rPr lang="ar-SA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المقدمة</a:t>
            </a:r>
            <a:endParaRPr lang="ar-SY" sz="8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الأساسي\Pictures\1218703481.jpg"/>
          <p:cNvPicPr>
            <a:picLocks noChangeAspect="1" noChangeArrowheads="1"/>
          </p:cNvPicPr>
          <p:nvPr/>
        </p:nvPicPr>
        <p:blipFill>
          <a:blip r:embed="rId2" cstate="print">
            <a:lum bright="21000"/>
          </a:blip>
          <a:srcRect/>
          <a:stretch>
            <a:fillRect/>
          </a:stretch>
        </p:blipFill>
        <p:spPr bwMode="auto">
          <a:xfrm>
            <a:off x="1714480" y="1428736"/>
            <a:ext cx="2214578" cy="1352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sz="4000" dirty="0" smtClean="0"/>
              <a:t>نقاط المحاضرة:</a:t>
            </a:r>
            <a:endParaRPr lang="ar-SY" sz="4000" dirty="0"/>
          </a:p>
        </p:txBody>
      </p:sp>
      <p:sp>
        <p:nvSpPr>
          <p:cNvPr id="4" name="وسيلة شرح بيضاوية 3"/>
          <p:cNvSpPr/>
          <p:nvPr/>
        </p:nvSpPr>
        <p:spPr>
          <a:xfrm>
            <a:off x="1714480" y="1428736"/>
            <a:ext cx="2143140" cy="1285884"/>
          </a:xfrm>
          <a:prstGeom prst="wedgeEllipseCallout">
            <a:avLst>
              <a:gd name="adj1" fmla="val 11232"/>
              <a:gd name="adj2" fmla="val 58964"/>
            </a:avLst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b"/>
          <a:lstStyle/>
          <a:p>
            <a:pPr algn="ctr">
              <a:lnSpc>
                <a:spcPct val="150000"/>
              </a:lnSpc>
            </a:pPr>
            <a:r>
              <a:rPr lang="ar-SA" sz="44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cs typeface="+mj-cs"/>
              </a:rPr>
              <a:t>الزواج</a:t>
            </a:r>
            <a:endParaRPr lang="ar-SY" sz="4000" dirty="0">
              <a:ln>
                <a:solidFill>
                  <a:srgbClr val="FF0000"/>
                </a:solidFill>
              </a:ln>
              <a:solidFill>
                <a:srgbClr val="FF0000"/>
              </a:solidFill>
              <a:cs typeface="+mj-cs"/>
            </a:endParaRPr>
          </a:p>
        </p:txBody>
      </p:sp>
      <p:pic>
        <p:nvPicPr>
          <p:cNvPr id="7" name="Picture 1" descr="D:\جميع الملفات\العمل\عمل أحمد\الدورة التأهيلية وملحقاتها\مرفقات بوربوينت\صور منوعة\_1_~1 ‫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3771016"/>
            <a:ext cx="2154569" cy="1801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3" descr="C:\Users\الأساسي\Desktop\صورة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7573" y="3800537"/>
            <a:ext cx="2263771" cy="1815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/>
          <p:cNvPicPr>
            <a:picLocks noChangeAspect="1"/>
          </p:cNvPicPr>
          <p:nvPr/>
        </p:nvPicPr>
        <p:blipFill>
          <a:blip r:embed="rId5" cstate="print">
            <a:biLevel thresh="50000"/>
            <a:lum brigh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3786190"/>
            <a:ext cx="2000264" cy="1857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مربع نص 31"/>
          <p:cNvSpPr txBox="1"/>
          <p:nvPr/>
        </p:nvSpPr>
        <p:spPr>
          <a:xfrm>
            <a:off x="6786578" y="5715016"/>
            <a:ext cx="1928826" cy="523220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 smtClean="0">
                <a:solidFill>
                  <a:schemeClr val="accent3">
                    <a:lumMod val="50000"/>
                  </a:schemeClr>
                </a:solidFill>
                <a:cs typeface="+mj-cs"/>
              </a:rPr>
              <a:t>مسؤولية</a:t>
            </a:r>
            <a:endParaRPr lang="ar-SY" sz="2800" b="1" dirty="0" smtClean="0">
              <a:solidFill>
                <a:schemeClr val="accent3">
                  <a:lumMod val="50000"/>
                </a:schemeClr>
              </a:solidFill>
              <a:cs typeface="+mj-cs"/>
            </a:endParaRPr>
          </a:p>
        </p:txBody>
      </p:sp>
      <p:sp>
        <p:nvSpPr>
          <p:cNvPr id="33" name="مربع نص 32"/>
          <p:cNvSpPr txBox="1"/>
          <p:nvPr/>
        </p:nvSpPr>
        <p:spPr>
          <a:xfrm>
            <a:off x="3571868" y="5715016"/>
            <a:ext cx="1928826" cy="523220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 smtClean="0">
                <a:solidFill>
                  <a:schemeClr val="accent3">
                    <a:lumMod val="50000"/>
                  </a:schemeClr>
                </a:solidFill>
                <a:cs typeface="+mj-cs"/>
              </a:rPr>
              <a:t>تضحية</a:t>
            </a:r>
            <a:endParaRPr lang="ar-SY" sz="2800" b="1" dirty="0" smtClean="0">
              <a:solidFill>
                <a:schemeClr val="accent3">
                  <a:lumMod val="50000"/>
                </a:schemeClr>
              </a:solidFill>
              <a:cs typeface="+mj-cs"/>
            </a:endParaRPr>
          </a:p>
        </p:txBody>
      </p:sp>
      <p:sp>
        <p:nvSpPr>
          <p:cNvPr id="34" name="مربع نص 33"/>
          <p:cNvSpPr txBox="1"/>
          <p:nvPr/>
        </p:nvSpPr>
        <p:spPr>
          <a:xfrm>
            <a:off x="285720" y="5715016"/>
            <a:ext cx="2000264" cy="491225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000" b="1" dirty="0" smtClean="0">
                <a:solidFill>
                  <a:schemeClr val="accent3">
                    <a:lumMod val="50000"/>
                  </a:schemeClr>
                </a:solidFill>
                <a:cs typeface="+mj-cs"/>
              </a:rPr>
              <a:t>قبول للاختلاف</a:t>
            </a:r>
            <a:endParaRPr lang="ar-SY" sz="2000" b="1" dirty="0" smtClean="0">
              <a:solidFill>
                <a:schemeClr val="accent3">
                  <a:lumMod val="50000"/>
                </a:schemeClr>
              </a:solidFill>
              <a:cs typeface="+mj-cs"/>
            </a:endParaRPr>
          </a:p>
        </p:txBody>
      </p:sp>
      <p:cxnSp>
        <p:nvCxnSpPr>
          <p:cNvPr id="18" name="شكل 17"/>
          <p:cNvCxnSpPr>
            <a:stCxn id="4" idx="8"/>
            <a:endCxn id="7" idx="0"/>
          </p:cNvCxnSpPr>
          <p:nvPr/>
        </p:nvCxnSpPr>
        <p:spPr>
          <a:xfrm rot="16200000" flipH="1">
            <a:off x="4903313" y="953341"/>
            <a:ext cx="941129" cy="4694220"/>
          </a:xfrm>
          <a:prstGeom prst="bentConnector3">
            <a:avLst>
              <a:gd name="adj1" fmla="val 15834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رابط بشكل مرفق 23"/>
          <p:cNvCxnSpPr>
            <a:stCxn id="4" idx="8"/>
            <a:endCxn id="12" idx="0"/>
          </p:cNvCxnSpPr>
          <p:nvPr/>
        </p:nvCxnSpPr>
        <p:spPr>
          <a:xfrm rot="16200000" flipH="1">
            <a:off x="3302788" y="2553866"/>
            <a:ext cx="970650" cy="1522692"/>
          </a:xfrm>
          <a:prstGeom prst="bentConnector3">
            <a:avLst>
              <a:gd name="adj1" fmla="val 41718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رابط بشكل مرفق 25"/>
          <p:cNvCxnSpPr>
            <a:stCxn id="4" idx="8"/>
            <a:endCxn id="13" idx="0"/>
          </p:cNvCxnSpPr>
          <p:nvPr/>
        </p:nvCxnSpPr>
        <p:spPr>
          <a:xfrm rot="5400000">
            <a:off x="1678159" y="2437581"/>
            <a:ext cx="956303" cy="1740915"/>
          </a:xfrm>
          <a:prstGeom prst="bentConnector3">
            <a:avLst>
              <a:gd name="adj1" fmla="val 28986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200800" cy="1862048"/>
          </a:xfrm>
        </p:spPr>
        <p:txBody>
          <a:bodyPr>
            <a:normAutofit/>
          </a:bodyPr>
          <a:lstStyle/>
          <a:p>
            <a:r>
              <a:rPr lang="ar-SY" sz="9600" dirty="0" smtClean="0"/>
              <a:t>الزواج مسؤولية</a:t>
            </a:r>
            <a:endParaRPr lang="ar-SY" sz="9600" dirty="0"/>
          </a:p>
        </p:txBody>
      </p:sp>
      <p:sp>
        <p:nvSpPr>
          <p:cNvPr id="3" name="عنوان فرعي 2"/>
          <p:cNvSpPr txBox="1">
            <a:spLocks/>
          </p:cNvSpPr>
          <p:nvPr/>
        </p:nvSpPr>
        <p:spPr>
          <a:xfrm>
            <a:off x="5143504" y="1000108"/>
            <a:ext cx="3114652" cy="857256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ar-S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النقطة الأولى:</a:t>
            </a:r>
            <a:endParaRPr kumimoji="0" lang="ar-SY" sz="4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</p:txBody>
      </p:sp>
      <p:pic>
        <p:nvPicPr>
          <p:cNvPr id="6" name="Picture 2" descr="D:\جميع الملفات\العمل\عمل أحمد\الدورة التأهيلية وملحقاتها\مرفقات بوربوينت\صور منوعة\_1_~1 ‫‬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4071942"/>
            <a:ext cx="2359334" cy="2319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928403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0" y="335316"/>
            <a:ext cx="3168353" cy="861436"/>
          </a:xfrm>
        </p:spPr>
        <p:txBody>
          <a:bodyPr>
            <a:noAutofit/>
          </a:bodyPr>
          <a:lstStyle/>
          <a:p>
            <a:r>
              <a:rPr lang="ar-SY" sz="4000" dirty="0" smtClean="0"/>
              <a:t>الزواج مسؤولية</a:t>
            </a:r>
            <a:endParaRPr lang="ar-SY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 fontScale="77500" lnSpcReduction="20000"/>
          </a:bodyPr>
          <a:lstStyle/>
          <a:p>
            <a:r>
              <a:rPr lang="ar-SY" dirty="0" smtClean="0"/>
              <a:t>قال رسول الله </a:t>
            </a:r>
            <a:r>
              <a:rPr lang="ar-SY" dirty="0" smtClean="0">
                <a:sym typeface="AGA Arabesque"/>
              </a:rPr>
              <a:t></a:t>
            </a:r>
            <a:r>
              <a:rPr lang="ar-SY" dirty="0" smtClean="0"/>
              <a:t>:</a:t>
            </a:r>
          </a:p>
          <a:p>
            <a:pPr>
              <a:lnSpc>
                <a:spcPct val="145000"/>
              </a:lnSpc>
            </a:pPr>
            <a:r>
              <a:rPr lang="ar-SY" dirty="0" smtClean="0"/>
              <a:t>«كُلُّكُمْ رَاعٍ، </a:t>
            </a:r>
            <a:r>
              <a:rPr lang="ar-SY" dirty="0"/>
              <a:t>وَمَسؤْولٌ عن </a:t>
            </a:r>
            <a:r>
              <a:rPr lang="ar-SY" dirty="0" smtClean="0"/>
              <a:t>رَعِيَّتِهِ، </a:t>
            </a:r>
            <a:r>
              <a:rPr lang="ar-SY" dirty="0"/>
              <a:t>فالإمامُ </a:t>
            </a:r>
            <a:r>
              <a:rPr lang="ar-SY" dirty="0" smtClean="0"/>
              <a:t>رَاعٍ، </a:t>
            </a:r>
            <a:r>
              <a:rPr lang="ar-SY" dirty="0"/>
              <a:t>ومَسْؤولٌ عَن </a:t>
            </a:r>
            <a:r>
              <a:rPr lang="ar-SY" dirty="0" smtClean="0"/>
              <a:t>رَعِيَّتِهِ، </a:t>
            </a:r>
            <a:r>
              <a:rPr lang="ar-SY" dirty="0"/>
              <a:t>والرجلُ رَاعٍ في </a:t>
            </a:r>
            <a:r>
              <a:rPr lang="ar-SY" dirty="0" smtClean="0"/>
              <a:t>أهله، </a:t>
            </a:r>
            <a:r>
              <a:rPr lang="ar-SY" dirty="0"/>
              <a:t>وهو مَسؤولٌ عن </a:t>
            </a:r>
            <a:r>
              <a:rPr lang="ar-SY" dirty="0" smtClean="0"/>
              <a:t>رَعِيَّتِهِ، </a:t>
            </a:r>
            <a:r>
              <a:rPr lang="ar-SY" dirty="0"/>
              <a:t>والمرأَةُ في بَيْتِ زَوجِها </a:t>
            </a:r>
            <a:r>
              <a:rPr lang="ar-SY" dirty="0" smtClean="0"/>
              <a:t>رَاعيةٌ ، </a:t>
            </a:r>
            <a:r>
              <a:rPr lang="ar-SY" dirty="0"/>
              <a:t>وهي مَسؤولَةٌ عن </a:t>
            </a:r>
            <a:r>
              <a:rPr lang="ar-SY" dirty="0" smtClean="0"/>
              <a:t>رَعيَّتِها، </a:t>
            </a:r>
            <a:r>
              <a:rPr lang="ar-SY" dirty="0"/>
              <a:t>والخادم في مال سيده </a:t>
            </a:r>
            <a:r>
              <a:rPr lang="ar-SY" dirty="0" smtClean="0"/>
              <a:t>راعٍ </a:t>
            </a:r>
            <a:r>
              <a:rPr lang="ar-SY" dirty="0"/>
              <a:t>، وهو مسؤول عن </a:t>
            </a:r>
            <a:r>
              <a:rPr lang="ar-SY" dirty="0" smtClean="0"/>
              <a:t>رَعِيَّتِهِ» </a:t>
            </a:r>
          </a:p>
          <a:p>
            <a:pPr algn="l">
              <a:lnSpc>
                <a:spcPct val="145000"/>
              </a:lnSpc>
            </a:pPr>
            <a:r>
              <a:rPr lang="ar-SY" sz="4100" b="0" dirty="0" smtClean="0"/>
              <a:t>[متفق عليه]</a:t>
            </a:r>
            <a:endParaRPr lang="ar-SY" sz="4100" b="0" dirty="0"/>
          </a:p>
        </p:txBody>
      </p:sp>
    </p:spTree>
    <p:extLst>
      <p:ext uri="{BB962C8B-B14F-4D97-AF65-F5344CB8AC3E}">
        <p14:creationId xmlns:p14="http://schemas.microsoft.com/office/powerpoint/2010/main" xmlns="" val="1592773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988281" y="319550"/>
            <a:ext cx="3168353" cy="86143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ar-SA" sz="4000" dirty="0"/>
              <a:t>الزواج مسؤولية</a:t>
            </a:r>
            <a:endParaRPr lang="ar-SY" sz="4000" dirty="0"/>
          </a:p>
        </p:txBody>
      </p:sp>
      <p:sp>
        <p:nvSpPr>
          <p:cNvPr id="3" name="عنوان فرعي 2"/>
          <p:cNvSpPr>
            <a:spLocks noGrp="1"/>
          </p:cNvSpPr>
          <p:nvPr>
            <p:ph idx="1"/>
          </p:nvPr>
        </p:nvSpPr>
        <p:spPr>
          <a:xfrm>
            <a:off x="142844" y="1500174"/>
            <a:ext cx="8786874" cy="5114948"/>
          </a:xfrm>
        </p:spPr>
        <p:txBody>
          <a:bodyPr vert="horz" lIns="91440" tIns="45720" rIns="91440" bIns="45720" rtlCol="1">
            <a:noAutofit/>
          </a:bodyPr>
          <a:lstStyle/>
          <a:p>
            <a:pPr algn="r">
              <a:lnSpc>
                <a:spcPct val="114000"/>
              </a:lnSpc>
            </a:pPr>
            <a:r>
              <a:rPr lang="ar-SA" sz="4400" b="0" dirty="0">
                <a:solidFill>
                  <a:schemeClr val="tx1"/>
                </a:solidFill>
                <a:ea typeface="Monotype Koufi" pitchFamily="2" charset="-78"/>
              </a:rPr>
              <a:t>قال الله تعالى:</a:t>
            </a:r>
          </a:p>
          <a:p>
            <a:pPr marL="2151063" indent="-2151063" algn="r">
              <a:lnSpc>
                <a:spcPct val="114000"/>
              </a:lnSpc>
            </a:pPr>
            <a:r>
              <a:rPr lang="ar-SY" sz="4400" b="0" dirty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{</a:t>
            </a:r>
            <a:r>
              <a:rPr lang="ar-SY" sz="4400" dirty="0">
                <a:solidFill>
                  <a:srgbClr val="FF0000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الرِّجَالُ</a:t>
            </a:r>
            <a:r>
              <a:rPr lang="ar-SY" sz="4400" dirty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 </a:t>
            </a:r>
            <a:r>
              <a:rPr lang="ar-SY" sz="440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:  </a:t>
            </a:r>
            <a:r>
              <a:rPr lang="ar-SY" sz="40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- قَوَّامُونَ </a:t>
            </a:r>
            <a:r>
              <a:rPr lang="ar-SY" sz="4000" b="0" dirty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عَلَى </a:t>
            </a:r>
            <a:r>
              <a:rPr lang="ar-SY" sz="40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النِّسَاءِبِمَا </a:t>
            </a:r>
            <a:r>
              <a:rPr lang="ar-SY" sz="4000" b="0" dirty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فَضَّلَ اللَّهُ بَعْضَهُمْ عَلَى </a:t>
            </a:r>
            <a:r>
              <a:rPr lang="ar-SY" sz="40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بَعْضٍ </a:t>
            </a:r>
          </a:p>
          <a:p>
            <a:pPr indent="1798638" algn="r">
              <a:lnSpc>
                <a:spcPct val="114000"/>
              </a:lnSpc>
            </a:pPr>
            <a:r>
              <a:rPr lang="ar-SY" sz="44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 - وَبِمَا </a:t>
            </a:r>
            <a:r>
              <a:rPr lang="ar-SY" sz="4400" b="0" dirty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أَنْفَقُوا مِنْ أَمْوَالِهِمْ </a:t>
            </a:r>
            <a:endParaRPr lang="ar-SY" sz="4400" b="0" dirty="0" smtClean="0">
              <a:solidFill>
                <a:schemeClr val="tx1"/>
              </a:solidFill>
              <a:latin typeface="Monotype Koufi" pitchFamily="2" charset="-78"/>
              <a:ea typeface="Monotype Koufi" pitchFamily="2" charset="-78"/>
              <a:cs typeface="DecoType Naskh Variants" pitchFamily="2" charset="-78"/>
            </a:endParaRPr>
          </a:p>
          <a:p>
            <a:pPr algn="r">
              <a:lnSpc>
                <a:spcPct val="114000"/>
              </a:lnSpc>
            </a:pPr>
            <a:r>
              <a:rPr lang="ar-SY" sz="4400" dirty="0" smtClean="0">
                <a:solidFill>
                  <a:srgbClr val="FF0000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فَالصَّالِحَاتُ: </a:t>
            </a:r>
            <a:r>
              <a:rPr lang="ar-SY" sz="4400" b="0" dirty="0" smtClean="0">
                <a:solidFill>
                  <a:srgbClr val="FF0000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 </a:t>
            </a:r>
            <a:r>
              <a:rPr lang="ar-SY" sz="44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-</a:t>
            </a:r>
            <a:r>
              <a:rPr lang="ar-SY" sz="4400" b="0" dirty="0" smtClean="0">
                <a:solidFill>
                  <a:srgbClr val="FF0000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 </a:t>
            </a:r>
            <a:r>
              <a:rPr lang="ar-SY" sz="44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قَانِتَاتٌ</a:t>
            </a:r>
          </a:p>
          <a:p>
            <a:pPr indent="1798638" algn="r">
              <a:lnSpc>
                <a:spcPct val="114000"/>
              </a:lnSpc>
            </a:pPr>
            <a:r>
              <a:rPr lang="ar-SY" sz="44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 - حَافِظَاتٌ </a:t>
            </a:r>
            <a:r>
              <a:rPr lang="ar-SY" sz="4400" b="0" dirty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لِلْغَيْبِ بِمَا حَفِظَ </a:t>
            </a:r>
            <a:r>
              <a:rPr lang="ar-SY" sz="4400" b="0" dirty="0" smtClean="0">
                <a:solidFill>
                  <a:schemeClr val="tx1"/>
                </a:solidFill>
                <a:latin typeface="Monotype Koufi" pitchFamily="2" charset="-78"/>
                <a:ea typeface="Monotype Koufi" pitchFamily="2" charset="-78"/>
                <a:cs typeface="DecoType Naskh Variants" pitchFamily="2" charset="-78"/>
              </a:rPr>
              <a:t>اللَّهُ}</a:t>
            </a:r>
            <a:endParaRPr lang="ar-SA" sz="4400" b="0" dirty="0" smtClean="0">
              <a:solidFill>
                <a:schemeClr val="tx1"/>
              </a:solidFill>
              <a:latin typeface="Monotype Koufi" pitchFamily="2" charset="-78"/>
              <a:ea typeface="Monotype Koufi" pitchFamily="2" charset="-78"/>
              <a:cs typeface="DecoType Naskh Variants" pitchFamily="2" charset="-78"/>
            </a:endParaRPr>
          </a:p>
          <a:p>
            <a:pPr algn="l">
              <a:lnSpc>
                <a:spcPct val="114000"/>
              </a:lnSpc>
            </a:pPr>
            <a:r>
              <a:rPr lang="ar-SA" sz="2800" b="0" dirty="0" smtClean="0">
                <a:solidFill>
                  <a:schemeClr val="tx1"/>
                </a:solidFill>
                <a:ea typeface="Monotype Koufi" pitchFamily="2" charset="-78"/>
              </a:rPr>
              <a:t>[النساء:34]</a:t>
            </a:r>
            <a:endParaRPr lang="en-US" sz="2800" b="0" dirty="0">
              <a:solidFill>
                <a:schemeClr val="tx1"/>
              </a:solidFill>
              <a:ea typeface="Monotype Kouf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930758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0" y="335316"/>
            <a:ext cx="3168353" cy="861436"/>
          </a:xfrm>
        </p:spPr>
        <p:txBody>
          <a:bodyPr>
            <a:noAutofit/>
          </a:bodyPr>
          <a:lstStyle/>
          <a:p>
            <a:r>
              <a:rPr lang="ar-SY" sz="4000" dirty="0" smtClean="0"/>
              <a:t>الزواج مسؤولية</a:t>
            </a:r>
            <a:endParaRPr lang="ar-SY" sz="4000" dirty="0"/>
          </a:p>
        </p:txBody>
      </p:sp>
      <p:sp>
        <p:nvSpPr>
          <p:cNvPr id="7" name="مستطيل ذو زوايا قطرية مستديرة 6"/>
          <p:cNvSpPr/>
          <p:nvPr/>
        </p:nvSpPr>
        <p:spPr>
          <a:xfrm>
            <a:off x="1470208" y="1357298"/>
            <a:ext cx="3244668" cy="1143008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4000" b="1" dirty="0" smtClean="0">
                <a:latin typeface="Traditional Arabic" pitchFamily="18" charset="-78"/>
                <a:cs typeface="Traditional Arabic" pitchFamily="18" charset="-78"/>
              </a:rPr>
              <a:t>القوامة </a:t>
            </a:r>
          </a:p>
          <a:p>
            <a:pPr algn="ctr"/>
            <a:r>
              <a:rPr lang="ar-SY" sz="3600" b="1" dirty="0" smtClean="0">
                <a:latin typeface="Traditional Arabic" pitchFamily="18" charset="-78"/>
                <a:cs typeface="Traditional Arabic" pitchFamily="18" charset="-78"/>
              </a:rPr>
              <a:t>-الإدارة والرعاية-</a:t>
            </a:r>
          </a:p>
        </p:txBody>
      </p:sp>
      <p:sp>
        <p:nvSpPr>
          <p:cNvPr id="8" name="مستطيل ذو زوايا قطرية مستديرة 7"/>
          <p:cNvSpPr/>
          <p:nvPr/>
        </p:nvSpPr>
        <p:spPr>
          <a:xfrm>
            <a:off x="1470208" y="2690807"/>
            <a:ext cx="3244668" cy="1143008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4000" b="1" dirty="0" smtClean="0">
                <a:latin typeface="Traditional Arabic" pitchFamily="18" charset="-78"/>
                <a:cs typeface="Traditional Arabic" pitchFamily="18" charset="-78"/>
              </a:rPr>
              <a:t>النفقة</a:t>
            </a:r>
          </a:p>
        </p:txBody>
      </p:sp>
      <p:sp>
        <p:nvSpPr>
          <p:cNvPr id="9" name="مستطيل ذو زوايا قطرية مستديرة 8"/>
          <p:cNvSpPr/>
          <p:nvPr/>
        </p:nvSpPr>
        <p:spPr>
          <a:xfrm>
            <a:off x="1470208" y="5357826"/>
            <a:ext cx="3244668" cy="1143008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4000" b="1" dirty="0" smtClean="0">
                <a:latin typeface="Traditional Arabic" pitchFamily="18" charset="-78"/>
                <a:cs typeface="Traditional Arabic" pitchFamily="18" charset="-78"/>
              </a:rPr>
              <a:t>حفظ البيت والأولاد</a:t>
            </a:r>
          </a:p>
        </p:txBody>
      </p:sp>
      <p:sp>
        <p:nvSpPr>
          <p:cNvPr id="10" name="مستطيل ذو زوايا قطرية مستديرة 9"/>
          <p:cNvSpPr/>
          <p:nvPr/>
        </p:nvSpPr>
        <p:spPr>
          <a:xfrm>
            <a:off x="1470208" y="4024316"/>
            <a:ext cx="3244668" cy="1143008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4000" b="1" dirty="0" smtClean="0">
                <a:latin typeface="Traditional Arabic" pitchFamily="18" charset="-78"/>
                <a:cs typeface="Traditional Arabic" pitchFamily="18" charset="-78"/>
              </a:rPr>
              <a:t>طاعة الزوج</a:t>
            </a:r>
          </a:p>
        </p:txBody>
      </p:sp>
      <p:sp>
        <p:nvSpPr>
          <p:cNvPr id="11" name="مستطيل ذو زوايا قطرية مستديرة 10"/>
          <p:cNvSpPr/>
          <p:nvPr/>
        </p:nvSpPr>
        <p:spPr>
          <a:xfrm>
            <a:off x="5857884" y="2071678"/>
            <a:ext cx="2286016" cy="1143008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900" b="1" dirty="0" smtClean="0">
                <a:latin typeface="Traditional Arabic" pitchFamily="18" charset="-78"/>
                <a:cs typeface="Traditional Arabic" pitchFamily="18" charset="-78"/>
              </a:rPr>
              <a:t>مسؤولية الرجل</a:t>
            </a:r>
            <a:endParaRPr lang="ar-SY" sz="3900" b="1" dirty="0"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2" name="مستطيل ذو زوايا قطرية مستديرة 11"/>
          <p:cNvSpPr/>
          <p:nvPr/>
        </p:nvSpPr>
        <p:spPr>
          <a:xfrm>
            <a:off x="5857884" y="4572008"/>
            <a:ext cx="2286016" cy="1143008"/>
          </a:xfrm>
          <a:prstGeom prst="round2Diag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3900" b="1" dirty="0" smtClean="0">
                <a:latin typeface="Traditional Arabic" pitchFamily="18" charset="-78"/>
                <a:cs typeface="Traditional Arabic" pitchFamily="18" charset="-78"/>
              </a:rPr>
              <a:t>مسؤولية المرأة</a:t>
            </a:r>
          </a:p>
        </p:txBody>
      </p:sp>
      <p:cxnSp>
        <p:nvCxnSpPr>
          <p:cNvPr id="14" name="رابط منحني 13"/>
          <p:cNvCxnSpPr>
            <a:stCxn id="11" idx="2"/>
            <a:endCxn id="7" idx="0"/>
          </p:cNvCxnSpPr>
          <p:nvPr/>
        </p:nvCxnSpPr>
        <p:spPr>
          <a:xfrm rot="10800000">
            <a:off x="4714876" y="1928802"/>
            <a:ext cx="1143008" cy="71438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رابط منحني 15"/>
          <p:cNvCxnSpPr>
            <a:stCxn id="11" idx="2"/>
            <a:endCxn id="8" idx="0"/>
          </p:cNvCxnSpPr>
          <p:nvPr/>
        </p:nvCxnSpPr>
        <p:spPr>
          <a:xfrm rot="10800000" flipV="1">
            <a:off x="4714876" y="2643181"/>
            <a:ext cx="1143008" cy="619129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رابط منحني 17"/>
          <p:cNvCxnSpPr>
            <a:stCxn id="12" idx="2"/>
            <a:endCxn id="10" idx="0"/>
          </p:cNvCxnSpPr>
          <p:nvPr/>
        </p:nvCxnSpPr>
        <p:spPr>
          <a:xfrm rot="10800000">
            <a:off x="4714876" y="4595820"/>
            <a:ext cx="1143008" cy="547692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رابط منحني 19"/>
          <p:cNvCxnSpPr>
            <a:stCxn id="12" idx="2"/>
            <a:endCxn id="9" idx="0"/>
          </p:cNvCxnSpPr>
          <p:nvPr/>
        </p:nvCxnSpPr>
        <p:spPr>
          <a:xfrm rot="10800000" flipV="1">
            <a:off x="4714876" y="5143512"/>
            <a:ext cx="1143008" cy="78581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20890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فرعي 3"/>
          <p:cNvSpPr>
            <a:spLocks noGrp="1"/>
          </p:cNvSpPr>
          <p:nvPr>
            <p:ph type="subTitle" idx="1"/>
          </p:nvPr>
        </p:nvSpPr>
        <p:spPr>
          <a:xfrm>
            <a:off x="214282" y="1214422"/>
            <a:ext cx="8747926" cy="5286412"/>
          </a:xfrm>
        </p:spPr>
        <p:txBody>
          <a:bodyPr>
            <a:noAutofit/>
          </a:bodyPr>
          <a:lstStyle/>
          <a:p>
            <a:pPr algn="justLow"/>
            <a:r>
              <a:rPr lang="ar-SY" sz="48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أجرى موقع</a:t>
            </a:r>
            <a:r>
              <a:rPr lang="ar-SY" sz="40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 </a:t>
            </a:r>
            <a:r>
              <a:rPr lang="en-US" sz="40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dr-shaal.com</a:t>
            </a:r>
            <a:r>
              <a:rPr lang="ar-SY" sz="40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 </a:t>
            </a:r>
            <a:r>
              <a:rPr lang="ar-SY" sz="4800" dirty="0" err="1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استبانة</a:t>
            </a:r>
            <a:r>
              <a:rPr lang="ar-SY" sz="48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 جاء فيها: </a:t>
            </a:r>
          </a:p>
          <a:p>
            <a:pPr algn="justLow"/>
            <a:r>
              <a:rPr lang="ar-SA" sz="48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(إذا أردنا اختصار الزواج في كلمة واحدة فماذا تكون:</a:t>
            </a:r>
          </a:p>
          <a:p>
            <a:pPr algn="justLow"/>
            <a:r>
              <a:rPr lang="ar-SA" sz="48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الزواج مسؤولية - الزواج تضحية - الزواج قبول للاختلاف - الزواج حب- غير ذلك).</a:t>
            </a:r>
          </a:p>
          <a:p>
            <a:pPr algn="justLow"/>
            <a:endParaRPr lang="en-US" sz="1100" dirty="0" smtClean="0">
              <a:ln w="11430">
                <a:noFill/>
              </a:ln>
              <a:solidFill>
                <a:schemeClr val="accent6">
                  <a:lumMod val="50000"/>
                </a:schemeClr>
              </a:solidFill>
              <a:latin typeface="Traditional Arabic" pitchFamily="18" charset="-78"/>
              <a:ea typeface="+mj-ea"/>
              <a:cs typeface="Traditional Arabic" pitchFamily="18" charset="-78"/>
            </a:endParaRPr>
          </a:p>
          <a:p>
            <a:pPr algn="justLow"/>
            <a:r>
              <a:rPr lang="ar-SA" sz="4800" dirty="0" smtClean="0">
                <a:ln w="11430">
                  <a:noFill/>
                </a:ln>
                <a:solidFill>
                  <a:schemeClr val="accent6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فكانت الإجابات على الشكل التالي: </a:t>
            </a:r>
            <a:endParaRPr lang="en-US" sz="4800" dirty="0" smtClean="0">
              <a:ln w="11430">
                <a:noFill/>
              </a:ln>
              <a:solidFill>
                <a:schemeClr val="accent6">
                  <a:lumMod val="50000"/>
                </a:schemeClr>
              </a:solidFill>
              <a:latin typeface="Traditional Arabic" pitchFamily="18" charset="-78"/>
              <a:ea typeface="+mj-ea"/>
              <a:cs typeface="Traditional Arabic" pitchFamily="18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مخطط 6"/>
          <p:cNvGraphicFramePr/>
          <p:nvPr/>
        </p:nvGraphicFramePr>
        <p:xfrm>
          <a:off x="285720" y="1142984"/>
          <a:ext cx="8572560" cy="542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2567084"/>
            <a:ext cx="7200800" cy="1862048"/>
          </a:xfrm>
        </p:spPr>
        <p:txBody>
          <a:bodyPr/>
          <a:lstStyle/>
          <a:p>
            <a:r>
              <a:rPr lang="ar-SY" dirty="0" smtClean="0"/>
              <a:t>الزواج تضحية</a:t>
            </a:r>
            <a:endParaRPr lang="ar-SY" dirty="0"/>
          </a:p>
        </p:txBody>
      </p:sp>
      <p:sp>
        <p:nvSpPr>
          <p:cNvPr id="3" name="عنوان فرعي 2"/>
          <p:cNvSpPr txBox="1">
            <a:spLocks/>
          </p:cNvSpPr>
          <p:nvPr/>
        </p:nvSpPr>
        <p:spPr>
          <a:xfrm>
            <a:off x="5286380" y="928670"/>
            <a:ext cx="3114652" cy="857256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ar-S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النقطة الثانية:</a:t>
            </a:r>
            <a:endParaRPr kumimoji="0" lang="ar-SY" sz="4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63487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العمل\ADnAN\الدورة التأهيلية\04 التأهيل النفسي للمقبلين على الزواح\صور\خارو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عنوان فرعي 2"/>
          <p:cNvSpPr txBox="1">
            <a:spLocks/>
          </p:cNvSpPr>
          <p:nvPr/>
        </p:nvSpPr>
        <p:spPr>
          <a:xfrm>
            <a:off x="1000100" y="214290"/>
            <a:ext cx="7400932" cy="857256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ar-S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النقطة الثانية:</a:t>
            </a:r>
            <a:endParaRPr kumimoji="0" lang="ar-SY" sz="4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81433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4628" y="235938"/>
            <a:ext cx="3312367" cy="861436"/>
          </a:xfrm>
        </p:spPr>
        <p:txBody>
          <a:bodyPr>
            <a:normAutofit/>
          </a:bodyPr>
          <a:lstStyle/>
          <a:p>
            <a:r>
              <a:rPr lang="ar-SY" sz="4400" dirty="0" smtClean="0"/>
              <a:t>الزواج تضحية</a:t>
            </a:r>
            <a:endParaRPr lang="ar-SY" sz="4400" dirty="0"/>
          </a:p>
        </p:txBody>
      </p:sp>
      <p:pic>
        <p:nvPicPr>
          <p:cNvPr id="3" name="Content Placeholder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214422"/>
            <a:ext cx="9144000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مستطيل مستدير الزوايا 4"/>
          <p:cNvSpPr/>
          <p:nvPr/>
        </p:nvSpPr>
        <p:spPr>
          <a:xfrm>
            <a:off x="6072198" y="1357298"/>
            <a:ext cx="3000364" cy="714380"/>
          </a:xfrm>
          <a:prstGeom prst="roundRect">
            <a:avLst/>
          </a:prstGeom>
          <a:solidFill>
            <a:srgbClr val="B2E0F4"/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2800" b="1" dirty="0" smtClean="0">
                <a:solidFill>
                  <a:sysClr val="windowText" lastClr="000000"/>
                </a:solidFill>
                <a:cs typeface="+mj-cs"/>
              </a:rPr>
              <a:t>ومن التضحية!!!</a:t>
            </a:r>
            <a:endParaRPr lang="ar-SY" sz="2800" b="1" dirty="0">
              <a:solidFill>
                <a:sysClr val="windowText" lastClr="000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62572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4628" y="235938"/>
            <a:ext cx="3312367" cy="861436"/>
          </a:xfrm>
        </p:spPr>
        <p:txBody>
          <a:bodyPr>
            <a:normAutofit/>
          </a:bodyPr>
          <a:lstStyle/>
          <a:p>
            <a:r>
              <a:rPr lang="ar-SY" sz="4400" dirty="0" smtClean="0"/>
              <a:t>الزواج تضحية</a:t>
            </a:r>
            <a:endParaRPr lang="ar-SY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  <a:noFill/>
          <a:effectLst>
            <a:softEdge rad="31750"/>
          </a:effectLst>
        </p:spPr>
        <p:txBody>
          <a:bodyPr vert="horz" lIns="91440" tIns="45720" rIns="91440" bIns="45720" rtlCol="0">
            <a:normAutofit fontScale="850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SA" dirty="0"/>
              <a:t>لما مات زوجُ أمُّ هانئ وترك لها أيتاماً، خَطَبَها رسول الله </a:t>
            </a:r>
            <a:r>
              <a:rPr lang="en-US" dirty="0">
                <a:sym typeface="AGA Arabesque"/>
              </a:rPr>
              <a:t></a:t>
            </a:r>
            <a:r>
              <a:rPr lang="ar-SA" dirty="0"/>
              <a:t> لنفسه, </a:t>
            </a:r>
            <a:r>
              <a:rPr dirty="0"/>
              <a:t>فاعتذَرَت إليه، </a:t>
            </a:r>
            <a:r>
              <a:rPr lang="ar-SA" dirty="0"/>
              <a:t>وذَكَرَت أن لها صِبْيةً صغاراً فعَذَرَها رسول الله </a:t>
            </a:r>
            <a:r>
              <a:rPr lang="en-US" dirty="0">
                <a:sym typeface="AGA Arabesque"/>
              </a:rPr>
              <a:t></a:t>
            </a:r>
            <a:r>
              <a:rPr lang="ar-SA" dirty="0"/>
              <a:t>، وقال: </a:t>
            </a:r>
            <a:r>
              <a:rPr lang="ar-SA" sz="5600" dirty="0"/>
              <a:t>«</a:t>
            </a:r>
            <a:r>
              <a:rPr lang="ar-SA" sz="5600" dirty="0">
                <a:solidFill>
                  <a:srgbClr val="C00000"/>
                </a:solidFill>
              </a:rPr>
              <a:t>خير نساء ركبن الإبل نساء قريش؛ أحناه على ولدٍ في صِغَره، وأرعاه على زوجٍ في ذات يده</a:t>
            </a:r>
            <a:r>
              <a:rPr lang="ar-SA" sz="5600" dirty="0"/>
              <a:t>»</a:t>
            </a:r>
            <a:r>
              <a:rPr lang="ar-SA" dirty="0"/>
              <a:t> </a:t>
            </a:r>
            <a:r>
              <a:rPr lang="ar-SA" sz="4200" b="0" dirty="0"/>
              <a:t>[متفق عليه]</a:t>
            </a:r>
            <a:endParaRPr lang="ar-SA" b="0" dirty="0"/>
          </a:p>
          <a:p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xmlns="" val="10862572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4628" y="235938"/>
            <a:ext cx="3312367" cy="861436"/>
          </a:xfrm>
        </p:spPr>
        <p:txBody>
          <a:bodyPr>
            <a:normAutofit/>
          </a:bodyPr>
          <a:lstStyle/>
          <a:p>
            <a:r>
              <a:rPr lang="ar-SY" sz="4400" dirty="0" smtClean="0"/>
              <a:t>الزواج تضحية</a:t>
            </a:r>
            <a:endParaRPr lang="ar-SY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  <a:noFill/>
          <a:effectLst>
            <a:softEdge rad="31750"/>
          </a:effectLst>
        </p:spPr>
        <p:txBody>
          <a:bodyPr vert="horz" lIns="91440" tIns="45720" rIns="91440" bIns="45720" rtlCol="0">
            <a:normAutofit fontScale="70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SA" dirty="0" smtClean="0"/>
              <a:t>قال </a:t>
            </a:r>
            <a:r>
              <a:rPr lang="ar-SA" dirty="0"/>
              <a:t>رسول </a:t>
            </a:r>
            <a:r>
              <a:rPr lang="ar-SA" dirty="0" smtClean="0"/>
              <a:t>الله </a:t>
            </a:r>
            <a:r>
              <a:rPr lang="en-US" dirty="0" smtClean="0">
                <a:sym typeface="AGA Arabesque"/>
              </a:rPr>
              <a:t></a:t>
            </a:r>
            <a:r>
              <a:rPr lang="ar-SA" dirty="0" smtClean="0"/>
              <a:t> : </a:t>
            </a:r>
            <a:endParaRPr lang="ar-SY" dirty="0" smtClean="0"/>
          </a:p>
          <a:p>
            <a:r>
              <a:rPr lang="ar-SY" sz="6300" dirty="0" smtClean="0"/>
              <a:t>«</a:t>
            </a:r>
            <a:r>
              <a:rPr lang="ar-SY" sz="6300" dirty="0">
                <a:solidFill>
                  <a:srgbClr val="C00000"/>
                </a:solidFill>
              </a:rPr>
              <a:t>أنا وامرأة </a:t>
            </a:r>
            <a:r>
              <a:rPr lang="ar-SY" sz="6300" dirty="0" err="1" smtClean="0">
                <a:solidFill>
                  <a:srgbClr val="C00000"/>
                </a:solidFill>
              </a:rPr>
              <a:t>سَفْعَاء</a:t>
            </a:r>
            <a:r>
              <a:rPr lang="ar-SY" sz="6300" dirty="0" smtClean="0">
                <a:solidFill>
                  <a:srgbClr val="FF5050"/>
                </a:solidFill>
              </a:rPr>
              <a:t>*</a:t>
            </a:r>
            <a:r>
              <a:rPr lang="ar-SY" sz="6300" dirty="0" smtClean="0">
                <a:solidFill>
                  <a:srgbClr val="C00000"/>
                </a:solidFill>
              </a:rPr>
              <a:t> </a:t>
            </a:r>
            <a:r>
              <a:rPr lang="ar-SY" sz="6300" dirty="0">
                <a:solidFill>
                  <a:srgbClr val="C00000"/>
                </a:solidFill>
              </a:rPr>
              <a:t>الخدين كهاتين يوم القيامة -وأومأ بالوسطى والسبابة-: امرأة أَيِمَت من زوجها، ذاتُ منصبٍ وجمال، وحَبَسَت نفسها على يتاماها حتى بانوا أو ماتوا</a:t>
            </a:r>
            <a:r>
              <a:rPr lang="ar-SY" sz="6300" dirty="0" smtClean="0"/>
              <a:t>» </a:t>
            </a:r>
            <a:r>
              <a:rPr lang="ar-SY" sz="4600" b="0" dirty="0" smtClean="0"/>
              <a:t>[أبو داود]</a:t>
            </a:r>
            <a:endParaRPr lang="ar-SY" sz="6300" b="0" dirty="0"/>
          </a:p>
          <a:p>
            <a:pPr algn="l"/>
            <a:r>
              <a:rPr lang="ar-SA" dirty="0" smtClean="0">
                <a:solidFill>
                  <a:srgbClr val="FF0000"/>
                </a:solidFill>
              </a:rPr>
              <a:t>*</a:t>
            </a:r>
            <a:r>
              <a:rPr lang="ar-SA" dirty="0" err="1" smtClean="0"/>
              <a:t>السَّفعاء</a:t>
            </a:r>
            <a:r>
              <a:rPr lang="ar-SA" dirty="0"/>
              <a:t>: هي السوداء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513674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4628" y="235938"/>
            <a:ext cx="3312367" cy="861436"/>
          </a:xfrm>
        </p:spPr>
        <p:txBody>
          <a:bodyPr>
            <a:normAutofit/>
          </a:bodyPr>
          <a:lstStyle/>
          <a:p>
            <a:r>
              <a:rPr lang="ar-SY" sz="4400" dirty="0" smtClean="0"/>
              <a:t>الزواج تضحية</a:t>
            </a:r>
            <a:endParaRPr lang="ar-SY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effectLst>
            <a:softEdge rad="31750"/>
          </a:effectLst>
        </p:spPr>
        <p:txBody>
          <a:bodyPr vert="horz" lIns="91440" tIns="45720" rIns="91440" bIns="45720" rtlCol="0">
            <a:normAutofit fontScale="77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SY" dirty="0"/>
              <a:t>عن جابر بن عبد الله </a:t>
            </a:r>
            <a:r>
              <a:rPr lang="en-US" dirty="0">
                <a:sym typeface="AGA Arabesque"/>
              </a:rPr>
              <a:t></a:t>
            </a:r>
            <a:r>
              <a:rPr lang="ar-SY" dirty="0"/>
              <a:t>، </a:t>
            </a:r>
            <a:r>
              <a:rPr lang="ar-SY" dirty="0" smtClean="0"/>
              <a:t>قال: (تزوجتُ</a:t>
            </a:r>
            <a:r>
              <a:rPr lang="ar-SY" dirty="0"/>
              <a:t>، فقال لي رسول الله </a:t>
            </a:r>
            <a:r>
              <a:rPr lang="en-US" dirty="0">
                <a:sym typeface="AGA Arabesque"/>
              </a:rPr>
              <a:t></a:t>
            </a:r>
            <a:r>
              <a:rPr lang="ar-SY" dirty="0"/>
              <a:t>: </a:t>
            </a:r>
            <a:r>
              <a:rPr lang="ar-SY" dirty="0" smtClean="0"/>
              <a:t>«</a:t>
            </a:r>
            <a:r>
              <a:rPr lang="ar-SY" dirty="0" smtClean="0">
                <a:solidFill>
                  <a:srgbClr val="C00000"/>
                </a:solidFill>
              </a:rPr>
              <a:t>تزوجتَ </a:t>
            </a:r>
            <a:r>
              <a:rPr lang="ar-SY" dirty="0">
                <a:solidFill>
                  <a:srgbClr val="C00000"/>
                </a:solidFill>
              </a:rPr>
              <a:t>يا </a:t>
            </a:r>
            <a:r>
              <a:rPr lang="ar-SY" dirty="0" smtClean="0">
                <a:solidFill>
                  <a:srgbClr val="C00000"/>
                </a:solidFill>
              </a:rPr>
              <a:t>جابر؟</a:t>
            </a:r>
            <a:r>
              <a:rPr lang="ar-SY" dirty="0" smtClean="0"/>
              <a:t>» </a:t>
            </a:r>
            <a:r>
              <a:rPr lang="ar-SY" dirty="0"/>
              <a:t>فقلت: </a:t>
            </a:r>
            <a:r>
              <a:rPr lang="ar-SY" dirty="0" smtClean="0"/>
              <a:t>نعم، </a:t>
            </a:r>
            <a:r>
              <a:rPr lang="ar-SY" dirty="0"/>
              <a:t>قال: «</a:t>
            </a:r>
            <a:r>
              <a:rPr lang="ar-SY" dirty="0">
                <a:solidFill>
                  <a:srgbClr val="C00000"/>
                </a:solidFill>
              </a:rPr>
              <a:t>بكراً أم ثيباً؟</a:t>
            </a:r>
            <a:r>
              <a:rPr lang="ar-SY" dirty="0"/>
              <a:t>» فقلت: </a:t>
            </a:r>
            <a:r>
              <a:rPr lang="ar-SY" dirty="0" smtClean="0"/>
              <a:t>لا </a:t>
            </a:r>
            <a:r>
              <a:rPr lang="ar-SY" dirty="0"/>
              <a:t>بل </a:t>
            </a:r>
            <a:r>
              <a:rPr lang="ar-SY" dirty="0" smtClean="0"/>
              <a:t>ثيباً، </a:t>
            </a:r>
            <a:r>
              <a:rPr lang="ar-SY" dirty="0"/>
              <a:t>فقال: «</a:t>
            </a:r>
            <a:r>
              <a:rPr lang="ar-SY" dirty="0">
                <a:solidFill>
                  <a:srgbClr val="C00000"/>
                </a:solidFill>
              </a:rPr>
              <a:t>هلاَّ جارية تلاعبها وتلاعبك؟</a:t>
            </a:r>
            <a:r>
              <a:rPr lang="ar-SY" dirty="0"/>
              <a:t>»، فقلت: </a:t>
            </a:r>
            <a:r>
              <a:rPr lang="ar-SY" dirty="0" smtClean="0"/>
              <a:t>يا </a:t>
            </a:r>
            <a:r>
              <a:rPr lang="ar-SY" dirty="0"/>
              <a:t>رسول الله، إِن عبد الله -يعني أباه- مات، وترك سبع بنات -أو تسعاً-، فجئتُ بمن تقوم </a:t>
            </a:r>
            <a:r>
              <a:rPr lang="ar-SY" dirty="0" smtClean="0"/>
              <a:t>عليهنّ، </a:t>
            </a:r>
            <a:r>
              <a:rPr lang="ar-SY" dirty="0"/>
              <a:t>فدعا </a:t>
            </a:r>
            <a:r>
              <a:rPr lang="ar-SY" dirty="0" smtClean="0"/>
              <a:t>لي)</a:t>
            </a:r>
            <a:r>
              <a:rPr lang="ar-SY" sz="4100" b="0" dirty="0" smtClean="0"/>
              <a:t> [متفق عليه]</a:t>
            </a:r>
            <a:endParaRPr lang="ar-SY" b="0" dirty="0"/>
          </a:p>
        </p:txBody>
      </p:sp>
    </p:spTree>
    <p:extLst>
      <p:ext uri="{BB962C8B-B14F-4D97-AF65-F5344CB8AC3E}">
        <p14:creationId xmlns:p14="http://schemas.microsoft.com/office/powerpoint/2010/main" xmlns="" val="26739504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86748" y="1552232"/>
            <a:ext cx="5314342" cy="344840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ar-SY" sz="8000" dirty="0" smtClean="0"/>
              <a:t>الزواج قبول</a:t>
            </a:r>
            <a:br>
              <a:rPr lang="ar-SY" sz="8000" dirty="0" smtClean="0"/>
            </a:br>
            <a:r>
              <a:rPr lang="ar-SY" sz="8000" dirty="0" smtClean="0"/>
              <a:t>للاختلاف</a:t>
            </a:r>
            <a:endParaRPr lang="ar-SY" sz="8000" dirty="0"/>
          </a:p>
        </p:txBody>
      </p:sp>
      <p:sp>
        <p:nvSpPr>
          <p:cNvPr id="3" name="عنوان فرعي 2"/>
          <p:cNvSpPr txBox="1">
            <a:spLocks/>
          </p:cNvSpPr>
          <p:nvPr/>
        </p:nvSpPr>
        <p:spPr>
          <a:xfrm>
            <a:off x="5286380" y="714356"/>
            <a:ext cx="3114652" cy="857256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ar-SA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النقطة الثانية:</a:t>
            </a:r>
            <a:endParaRPr kumimoji="0" lang="ar-SY" sz="4000" b="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</p:txBody>
      </p:sp>
      <p:pic>
        <p:nvPicPr>
          <p:cNvPr id="3074" name="Picture 2" descr="D:\جميع الملفات\العمل\عمل أحمد\الدورة التأهيلية وملحقاتها\مرفقات بوربوينت\صور منوعة\9C1MCA0AWXLQCAJUKY4NCAM8XCWECAD280CXCASAU5S2CA0VL4P4CAPIP0TYCAV1TZDMCAE1IFH1CAXYQ4NACAFZ06NDCA4H7GHYCAJ3UTA3CA8Y42OVCAWZDGRBCAB1R0C8CAVF4TR1CA46SHR0CAQ8YW6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928802"/>
            <a:ext cx="2928958" cy="36433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4499099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8065" y="60390"/>
            <a:ext cx="2952328" cy="861436"/>
          </a:xfrm>
        </p:spPr>
        <p:txBody>
          <a:bodyPr>
            <a:noAutofit/>
          </a:bodyPr>
          <a:lstStyle/>
          <a:p>
            <a:r>
              <a:rPr lang="ar-SY" sz="3600" dirty="0" smtClean="0"/>
              <a:t>الزواج قبول للاختلاف</a:t>
            </a:r>
            <a:endParaRPr lang="ar-SY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86412"/>
          </a:xfrm>
        </p:spPr>
        <p:txBody>
          <a:bodyPr>
            <a:normAutofit lnSpcReduction="10000"/>
          </a:bodyPr>
          <a:lstStyle/>
          <a:p>
            <a:r>
              <a:rPr lang="ar-SY" dirty="0" smtClean="0"/>
              <a:t>قال تعالى:</a:t>
            </a:r>
          </a:p>
          <a:p>
            <a:pPr marL="0" lvl="2" algn="ctr"/>
            <a:r>
              <a:rPr lang="ar-SY" b="0" dirty="0" smtClean="0"/>
              <a:t>{وَلَوْ </a:t>
            </a:r>
            <a:r>
              <a:rPr lang="ar-SY" b="0" dirty="0"/>
              <a:t>شَاءَ رَبُّكَ لَجَعَلَ النَّاسَ أُمَّةً وَاحِدَةً وَلَا يَزَالُونَ مُخْتَلِفِينَ </a:t>
            </a:r>
            <a:r>
              <a:rPr lang="ar-SY" b="0" dirty="0" smtClean="0"/>
              <a:t>* </a:t>
            </a:r>
            <a:r>
              <a:rPr lang="ar-SY" b="0" dirty="0"/>
              <a:t>إِلَّا مَنْ رَحِمَ رَبُّكَ وَلِذَلِكَ </a:t>
            </a:r>
            <a:r>
              <a:rPr lang="ar-SY" b="0" dirty="0" smtClean="0"/>
              <a:t>خَلَقَهُمْ...}</a:t>
            </a:r>
          </a:p>
          <a:p>
            <a:pPr algn="l"/>
            <a:r>
              <a:rPr lang="ar-SY" sz="3800" b="0" dirty="0" smtClean="0"/>
              <a:t>[هود: 118-119]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xmlns="" val="23667228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158" y="1643050"/>
            <a:ext cx="8358246" cy="4857783"/>
          </a:xfrm>
        </p:spPr>
        <p:txBody>
          <a:bodyPr>
            <a:normAutofit/>
          </a:bodyPr>
          <a:lstStyle/>
          <a:p>
            <a:r>
              <a:rPr lang="ar-SY" dirty="0" smtClean="0"/>
              <a:t>قال أهل المنطق: </a:t>
            </a:r>
          </a:p>
          <a:p>
            <a:pPr algn="ctr"/>
            <a:r>
              <a:rPr lang="ar-SY" dirty="0" smtClean="0"/>
              <a:t>(إذا انتفى </a:t>
            </a:r>
            <a:r>
              <a:rPr lang="ar-SY" dirty="0"/>
              <a:t>كل فارق انتفت </a:t>
            </a:r>
            <a:r>
              <a:rPr lang="ar-SY" dirty="0" err="1" smtClean="0"/>
              <a:t>الاثنينية</a:t>
            </a:r>
            <a:r>
              <a:rPr lang="ar-SY" dirty="0" smtClean="0"/>
              <a:t>)</a:t>
            </a:r>
            <a:endParaRPr lang="ar-SY" dirty="0"/>
          </a:p>
          <a:p>
            <a:endParaRPr lang="ar-SA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48065" y="60390"/>
            <a:ext cx="2952328" cy="861436"/>
          </a:xfrm>
        </p:spPr>
        <p:txBody>
          <a:bodyPr>
            <a:noAutofit/>
          </a:bodyPr>
          <a:lstStyle/>
          <a:p>
            <a:r>
              <a:rPr lang="ar-SY" sz="3600" dirty="0" smtClean="0"/>
              <a:t>الزواج قبول للاختلاف</a:t>
            </a:r>
            <a:endParaRPr lang="ar-SY" sz="36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643050"/>
            <a:ext cx="5757874" cy="4525963"/>
          </a:xfrm>
        </p:spPr>
        <p:txBody>
          <a:bodyPr>
            <a:normAutofit/>
          </a:bodyPr>
          <a:lstStyle/>
          <a:p>
            <a:r>
              <a:rPr lang="ar-SY" dirty="0" smtClean="0"/>
              <a:t>1- الزواج مسؤولية.</a:t>
            </a:r>
          </a:p>
          <a:p>
            <a:r>
              <a:rPr lang="ar-SY" dirty="0" smtClean="0"/>
              <a:t>2- الزواج تضحية.</a:t>
            </a:r>
          </a:p>
          <a:p>
            <a:r>
              <a:rPr lang="ar-SY" dirty="0" smtClean="0"/>
              <a:t>3- الزواج قبول للاختلاف.</a:t>
            </a:r>
            <a:endParaRPr lang="ar-SY" dirty="0"/>
          </a:p>
        </p:txBody>
      </p:sp>
      <p:pic>
        <p:nvPicPr>
          <p:cNvPr id="4" name="Picture 3" descr="D:\جميع الملفات\العمل\عمل أحمد\الدورة التأهيلية وملحقاتها\مرفقات بوربوينت\صور منوعة\ثلاثة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1357298"/>
            <a:ext cx="2714644" cy="51863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عنوان 1"/>
          <p:cNvSpPr>
            <a:spLocks noGrp="1"/>
          </p:cNvSpPr>
          <p:nvPr>
            <p:ph type="title"/>
          </p:nvPr>
        </p:nvSpPr>
        <p:spPr>
          <a:xfrm>
            <a:off x="5148065" y="188640"/>
            <a:ext cx="2952328" cy="861436"/>
          </a:xfrm>
        </p:spPr>
        <p:txBody>
          <a:bodyPr>
            <a:noAutofit/>
          </a:bodyPr>
          <a:lstStyle/>
          <a:p>
            <a:r>
              <a:rPr lang="ar-SA" sz="4000" dirty="0" smtClean="0"/>
              <a:t>نقاط المحاضرة:</a:t>
            </a:r>
            <a:endParaRPr lang="ar-SY" sz="4000" dirty="0"/>
          </a:p>
        </p:txBody>
      </p:sp>
    </p:spTree>
    <p:extLst>
      <p:ext uri="{BB962C8B-B14F-4D97-AF65-F5344CB8AC3E}">
        <p14:creationId xmlns:p14="http://schemas.microsoft.com/office/powerpoint/2010/main" xmlns="" val="27102958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</a:rPr>
              <a:t>الخاتمة</a:t>
            </a:r>
            <a:endParaRPr lang="ar-SY" sz="8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3000364" y="4357694"/>
            <a:ext cx="3200400" cy="852478"/>
          </a:xfrm>
        </p:spPr>
        <p:txBody>
          <a:bodyPr/>
          <a:lstStyle/>
          <a:p>
            <a:r>
              <a:rPr lang="ar-SA" sz="4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PT Bold Heading" pitchFamily="2" charset="-78"/>
              </a:rPr>
              <a:t>التأهيل السلبي</a:t>
            </a:r>
            <a:endParaRPr lang="ar-SY" sz="400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PT Bold Heading" pitchFamily="2" charset="-78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3" cstate="print">
            <a:lum bright="13000" contrast="-29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32000" contras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999" y="1"/>
            <a:ext cx="9143998" cy="6857999"/>
          </a:xfrm>
          <a:prstGeom prst="rect">
            <a:avLst/>
          </a:prstGeom>
        </p:spPr>
      </p:pic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571472" y="1357298"/>
            <a:ext cx="7851648" cy="1828800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ar-SY" sz="7200" b="1" dirty="0" smtClean="0">
                <a:ln/>
                <a:solidFill>
                  <a:schemeClr val="accent3"/>
                </a:solidFill>
              </a:rPr>
              <a:t>شكراً </a:t>
            </a:r>
            <a:endParaRPr lang="ar-SY" sz="7200" b="1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57290" y="2924944"/>
            <a:ext cx="6400800" cy="288032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ar-SY" sz="4400" dirty="0">
                <a:ln w="11430">
                  <a:noFill/>
                </a:ln>
                <a:solidFill>
                  <a:schemeClr val="accent5">
                    <a:lumMod val="50000"/>
                  </a:schemeClr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الشيخ الطبيب:  </a:t>
            </a:r>
            <a:endParaRPr lang="ar-SY" sz="4400" dirty="0" smtClean="0">
              <a:ln w="11430">
                <a:noFill/>
              </a:ln>
              <a:solidFill>
                <a:schemeClr val="accent5">
                  <a:lumMod val="50000"/>
                </a:schemeClr>
              </a:solidFill>
              <a:latin typeface="Traditional Arabic" pitchFamily="18" charset="-78"/>
              <a:ea typeface="+mj-ea"/>
              <a:cs typeface="Traditional Arabic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Y" sz="4400" b="0" dirty="0" smtClean="0">
                <a:ln w="11430">
                  <a:noFill/>
                </a:ln>
                <a:solidFill>
                  <a:schemeClr val="accent5">
                    <a:lumMod val="50000"/>
                  </a:schemeClr>
                </a:solidFill>
                <a:latin typeface="Traditional Arabic" pitchFamily="18" charset="-78"/>
                <a:ea typeface="+mj-ea"/>
                <a:cs typeface="PT Bold Heading" pitchFamily="2" charset="-78"/>
              </a:rPr>
              <a:t>محمد </a:t>
            </a:r>
            <a:r>
              <a:rPr lang="ar-SY" sz="4400" b="0" dirty="0">
                <a:ln w="11430">
                  <a:noFill/>
                </a:ln>
                <a:solidFill>
                  <a:schemeClr val="accent5">
                    <a:lumMod val="50000"/>
                  </a:schemeClr>
                </a:solidFill>
                <a:latin typeface="Traditional Arabic" pitchFamily="18" charset="-78"/>
                <a:ea typeface="+mj-ea"/>
                <a:cs typeface="PT Bold Heading" pitchFamily="2" charset="-78"/>
              </a:rPr>
              <a:t>خير </a:t>
            </a:r>
            <a:r>
              <a:rPr lang="ar-SY" sz="4400" b="0" dirty="0" err="1">
                <a:ln w="11430">
                  <a:noFill/>
                </a:ln>
                <a:solidFill>
                  <a:schemeClr val="accent5">
                    <a:lumMod val="50000"/>
                  </a:schemeClr>
                </a:solidFill>
                <a:latin typeface="Traditional Arabic" pitchFamily="18" charset="-78"/>
                <a:ea typeface="+mj-ea"/>
                <a:cs typeface="PT Bold Heading" pitchFamily="2" charset="-78"/>
              </a:rPr>
              <a:t>الشَّعَّال</a:t>
            </a:r>
            <a:endParaRPr lang="ar-SY" sz="4400" b="0" dirty="0">
              <a:ln w="11430">
                <a:noFill/>
              </a:ln>
              <a:solidFill>
                <a:schemeClr val="accent5">
                  <a:lumMod val="50000"/>
                </a:schemeClr>
              </a:solidFill>
              <a:latin typeface="Traditional Arabic" pitchFamily="18" charset="-78"/>
              <a:ea typeface="+mj-ea"/>
              <a:cs typeface="PT Bold Heading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en-US" sz="4400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raditional Arabic" pitchFamily="18" charset="-78"/>
                <a:ea typeface="+mj-ea"/>
                <a:cs typeface="Traditional Arabic" pitchFamily="18" charset="-78"/>
              </a:rPr>
              <a:t>Dr-shaal.com</a:t>
            </a:r>
            <a:endParaRPr lang="ar-SY" sz="440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latin typeface="Traditional Arabic" pitchFamily="18" charset="-78"/>
              <a:ea typeface="+mj-ea"/>
              <a:cs typeface="Traditional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95448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"/>
                            </p:stCondLst>
                            <p:childTnLst>
                              <p:par>
                                <p:cTn id="45" presetID="7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400"/>
                            </p:stCondLst>
                            <p:childTnLst>
                              <p:par>
                                <p:cTn id="5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400"/>
                            </p:stCondLst>
                            <p:childTnLst>
                              <p:par>
                                <p:cTn id="5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400"/>
                            </p:stCondLst>
                            <p:childTnLst>
                              <p:par>
                                <p:cTn id="6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8" presetClass="entr" presetSubtype="0" accel="5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مدير تنفيذي">
  <a:themeElements>
    <a:clrScheme name="مدير تنفيذي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مدير تنفيذي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مدير تنفيذي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أصفر">
  <a:themeElements>
    <a:clrScheme name="مدير تنفيذي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مدير تنفيذي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مدير تنفيذي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مدير تنفيذي">
  <a:themeElements>
    <a:clrScheme name="مدير تنفيذي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مدير تنفيذي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مدير تنفيذي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مدير تنفيذي">
  <a:themeElements>
    <a:clrScheme name="مدير تنفيذي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مدير تنفيذي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مدير تنفيذي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مدير تنفيذي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429</TotalTime>
  <Words>465</Words>
  <Application>Microsoft Office PowerPoint</Application>
  <PresentationFormat>On-screen Show (4:3)</PresentationFormat>
  <Paragraphs>75</Paragraphs>
  <Slides>22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1_مدير تنفيذي</vt:lpstr>
      <vt:lpstr>أصفر</vt:lpstr>
      <vt:lpstr>2_مدير تنفيذي</vt:lpstr>
      <vt:lpstr>3_مدير تنفيذي</vt:lpstr>
      <vt:lpstr>Slide 1</vt:lpstr>
      <vt:lpstr>التأهيل النفسي للمقبلين على الزواج</vt:lpstr>
      <vt:lpstr>المقدمة</vt:lpstr>
      <vt:lpstr>نقاط المحاضرة:</vt:lpstr>
      <vt:lpstr>الزواج مسؤولية</vt:lpstr>
      <vt:lpstr>الزواج مسؤولية</vt:lpstr>
      <vt:lpstr>الزواج مسؤولية</vt:lpstr>
      <vt:lpstr>الزواج مسؤولية</vt:lpstr>
      <vt:lpstr>Slide 9</vt:lpstr>
      <vt:lpstr>Slide 10</vt:lpstr>
      <vt:lpstr>الزواج تضحية</vt:lpstr>
      <vt:lpstr>Slide 12</vt:lpstr>
      <vt:lpstr>الزواج تضحية</vt:lpstr>
      <vt:lpstr>الزواج تضحية</vt:lpstr>
      <vt:lpstr>الزواج تضحية</vt:lpstr>
      <vt:lpstr>الزواج تضحية</vt:lpstr>
      <vt:lpstr>الزواج قبول للاختلاف</vt:lpstr>
      <vt:lpstr>الزواج قبول للاختلاف</vt:lpstr>
      <vt:lpstr>الزواج قبول للاختلاف</vt:lpstr>
      <vt:lpstr>نقاط المحاضرة:</vt:lpstr>
      <vt:lpstr>الخاتمة</vt:lpstr>
      <vt:lpstr>شكراً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ختام الدورة</dc:title>
  <dc:creator>الأساسي</dc:creator>
  <cp:lastModifiedBy>fahd</cp:lastModifiedBy>
  <cp:revision>108</cp:revision>
  <dcterms:created xsi:type="dcterms:W3CDTF">2011-01-27T11:35:38Z</dcterms:created>
  <dcterms:modified xsi:type="dcterms:W3CDTF">2011-10-24T09:37:04Z</dcterms:modified>
</cp:coreProperties>
</file>