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notesMasters/notesMaster1.xml" ContentType="application/vnd.openxmlformats-officedocument.presentationml.notesMaster+xml"/>
  <Override PartName="/ppt/theme/themeOverride1.xml" ContentType="application/vnd.openxmlformats-officedocument.themeOverr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Default Extension="jpeg" ContentType="image/jpeg"/>
  <Override PartName="/ppt/slideLayouts/slideLayout3.xml" ContentType="application/vnd.openxmlformats-officedocument.presentationml.slideLayout+xml"/>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Default Extension="wdp" ContentType="image/vnd.ms-photo"/>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73" r:id="rId1"/>
    <p:sldMasterId id="2147483677" r:id="rId2"/>
  </p:sldMasterIdLst>
  <p:notesMasterIdLst>
    <p:notesMasterId r:id="rId73"/>
  </p:notesMasterIdLst>
  <p:sldIdLst>
    <p:sldId id="324" r:id="rId3"/>
    <p:sldId id="338" r:id="rId4"/>
    <p:sldId id="339" r:id="rId5"/>
    <p:sldId id="302" r:id="rId6"/>
    <p:sldId id="303" r:id="rId7"/>
    <p:sldId id="304" r:id="rId8"/>
    <p:sldId id="305" r:id="rId9"/>
    <p:sldId id="306" r:id="rId10"/>
    <p:sldId id="307" r:id="rId11"/>
    <p:sldId id="308" r:id="rId12"/>
    <p:sldId id="313" r:id="rId13"/>
    <p:sldId id="314" r:id="rId14"/>
    <p:sldId id="310" r:id="rId15"/>
    <p:sldId id="311" r:id="rId16"/>
    <p:sldId id="312" r:id="rId17"/>
    <p:sldId id="343" r:id="rId18"/>
    <p:sldId id="316" r:id="rId19"/>
    <p:sldId id="317" r:id="rId20"/>
    <p:sldId id="326" r:id="rId21"/>
    <p:sldId id="318" r:id="rId22"/>
    <p:sldId id="320" r:id="rId23"/>
    <p:sldId id="330" r:id="rId24"/>
    <p:sldId id="322" r:id="rId25"/>
    <p:sldId id="327" r:id="rId26"/>
    <p:sldId id="278" r:id="rId27"/>
    <p:sldId id="328" r:id="rId28"/>
    <p:sldId id="280" r:id="rId29"/>
    <p:sldId id="281" r:id="rId30"/>
    <p:sldId id="282" r:id="rId31"/>
    <p:sldId id="329" r:id="rId32"/>
    <p:sldId id="284" r:id="rId33"/>
    <p:sldId id="285" r:id="rId34"/>
    <p:sldId id="344" r:id="rId35"/>
    <p:sldId id="346" r:id="rId36"/>
    <p:sldId id="347" r:id="rId37"/>
    <p:sldId id="348" r:id="rId38"/>
    <p:sldId id="349" r:id="rId39"/>
    <p:sldId id="350" r:id="rId40"/>
    <p:sldId id="351" r:id="rId41"/>
    <p:sldId id="352" r:id="rId42"/>
    <p:sldId id="357" r:id="rId43"/>
    <p:sldId id="358" r:id="rId44"/>
    <p:sldId id="359" r:id="rId45"/>
    <p:sldId id="353" r:id="rId46"/>
    <p:sldId id="355" r:id="rId47"/>
    <p:sldId id="356" r:id="rId48"/>
    <p:sldId id="360" r:id="rId49"/>
    <p:sldId id="286" r:id="rId50"/>
    <p:sldId id="287" r:id="rId51"/>
    <p:sldId id="331" r:id="rId52"/>
    <p:sldId id="288" r:id="rId53"/>
    <p:sldId id="345" r:id="rId54"/>
    <p:sldId id="332" r:id="rId55"/>
    <p:sldId id="290" r:id="rId56"/>
    <p:sldId id="333" r:id="rId57"/>
    <p:sldId id="292" r:id="rId58"/>
    <p:sldId id="334" r:id="rId59"/>
    <p:sldId id="294" r:id="rId60"/>
    <p:sldId id="335" r:id="rId61"/>
    <p:sldId id="296" r:id="rId62"/>
    <p:sldId id="297" r:id="rId63"/>
    <p:sldId id="298" r:id="rId64"/>
    <p:sldId id="336" r:id="rId65"/>
    <p:sldId id="361" r:id="rId66"/>
    <p:sldId id="340" r:id="rId67"/>
    <p:sldId id="337" r:id="rId68"/>
    <p:sldId id="300" r:id="rId69"/>
    <p:sldId id="341" r:id="rId70"/>
    <p:sldId id="342" r:id="rId71"/>
    <p:sldId id="325" r:id="rId72"/>
  </p:sldIdLst>
  <p:sldSz cx="9144000" cy="6858000" type="screen4x3"/>
  <p:notesSz cx="6858000" cy="9144000"/>
  <p:defaultText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CFAFA"/>
    <a:srgbClr val="FF5050"/>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inimized">
    <p:restoredLeft sz="84380"/>
    <p:restoredTop sz="94660"/>
  </p:normalViewPr>
  <p:slideViewPr>
    <p:cSldViewPr>
      <p:cViewPr>
        <p:scale>
          <a:sx n="66" d="100"/>
          <a:sy n="66" d="100"/>
        </p:scale>
        <p:origin x="-250" y="-331"/>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theme" Target="theme/theme1.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عنصر نائب للرأس 1"/>
          <p:cNvSpPr>
            <a:spLocks noGrp="1"/>
          </p:cNvSpPr>
          <p:nvPr>
            <p:ph type="hdr" sz="quarter"/>
          </p:nvPr>
        </p:nvSpPr>
        <p:spPr>
          <a:xfrm>
            <a:off x="3886200" y="0"/>
            <a:ext cx="2971800" cy="457200"/>
          </a:xfrm>
          <a:prstGeom prst="rect">
            <a:avLst/>
          </a:prstGeom>
        </p:spPr>
        <p:txBody>
          <a:bodyPr vert="horz" lIns="91440" tIns="45720" rIns="91440" bIns="45720" rtlCol="1"/>
          <a:lstStyle>
            <a:lvl1pPr algn="r">
              <a:defRPr sz="1200"/>
            </a:lvl1pPr>
          </a:lstStyle>
          <a:p>
            <a:endParaRPr lang="ar-SY"/>
          </a:p>
        </p:txBody>
      </p:sp>
      <p:sp>
        <p:nvSpPr>
          <p:cNvPr id="3" name="عنصر نائب للتاريخ 2"/>
          <p:cNvSpPr>
            <a:spLocks noGrp="1"/>
          </p:cNvSpPr>
          <p:nvPr>
            <p:ph type="dt" idx="1"/>
          </p:nvPr>
        </p:nvSpPr>
        <p:spPr>
          <a:xfrm>
            <a:off x="1588" y="0"/>
            <a:ext cx="2971800" cy="457200"/>
          </a:xfrm>
          <a:prstGeom prst="rect">
            <a:avLst/>
          </a:prstGeom>
        </p:spPr>
        <p:txBody>
          <a:bodyPr vert="horz" lIns="91440" tIns="45720" rIns="91440" bIns="45720" rtlCol="1"/>
          <a:lstStyle>
            <a:lvl1pPr algn="l">
              <a:defRPr sz="1200"/>
            </a:lvl1pPr>
          </a:lstStyle>
          <a:p>
            <a:fld id="{4FEBC8A4-4111-436B-9F2C-8E0D9AD02C7F}" type="datetimeFigureOut">
              <a:rPr lang="ar-SY" smtClean="0"/>
              <a:pPr/>
              <a:t>27/11/1432</a:t>
            </a:fld>
            <a:endParaRPr lang="ar-SY"/>
          </a:p>
        </p:txBody>
      </p:sp>
      <p:sp>
        <p:nvSpPr>
          <p:cNvPr id="4" name="عنصر نائب لصورة الشريحة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1" anchor="ctr"/>
          <a:lstStyle/>
          <a:p>
            <a:endParaRPr lang="ar-SY"/>
          </a:p>
        </p:txBody>
      </p:sp>
      <p:sp>
        <p:nvSpPr>
          <p:cNvPr id="5" name="عنصر نائب للملاحظات 4"/>
          <p:cNvSpPr>
            <a:spLocks noGrp="1"/>
          </p:cNvSpPr>
          <p:nvPr>
            <p:ph type="body" sz="quarter" idx="3"/>
          </p:nvPr>
        </p:nvSpPr>
        <p:spPr>
          <a:xfrm>
            <a:off x="685800" y="4343400"/>
            <a:ext cx="5486400" cy="4114800"/>
          </a:xfrm>
          <a:prstGeom prst="rect">
            <a:avLst/>
          </a:prstGeom>
        </p:spPr>
        <p:txBody>
          <a:bodyPr vert="horz" lIns="91440" tIns="45720" rIns="91440" bIns="45720" rtlCol="1"/>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Y"/>
          </a:p>
        </p:txBody>
      </p:sp>
      <p:sp>
        <p:nvSpPr>
          <p:cNvPr id="6" name="عنصر نائب للتذييل 5"/>
          <p:cNvSpPr>
            <a:spLocks noGrp="1"/>
          </p:cNvSpPr>
          <p:nvPr>
            <p:ph type="ftr" sz="quarter" idx="4"/>
          </p:nvPr>
        </p:nvSpPr>
        <p:spPr>
          <a:xfrm>
            <a:off x="3886200" y="8685213"/>
            <a:ext cx="2971800" cy="457200"/>
          </a:xfrm>
          <a:prstGeom prst="rect">
            <a:avLst/>
          </a:prstGeom>
        </p:spPr>
        <p:txBody>
          <a:bodyPr vert="horz" lIns="91440" tIns="45720" rIns="91440" bIns="45720" rtlCol="1" anchor="b"/>
          <a:lstStyle>
            <a:lvl1pPr algn="r">
              <a:defRPr sz="1200"/>
            </a:lvl1pPr>
          </a:lstStyle>
          <a:p>
            <a:endParaRPr lang="ar-SY"/>
          </a:p>
        </p:txBody>
      </p:sp>
      <p:sp>
        <p:nvSpPr>
          <p:cNvPr id="7" name="عنصر نائب لرقم الشريحة 6"/>
          <p:cNvSpPr>
            <a:spLocks noGrp="1"/>
          </p:cNvSpPr>
          <p:nvPr>
            <p:ph type="sldNum" sz="quarter" idx="5"/>
          </p:nvPr>
        </p:nvSpPr>
        <p:spPr>
          <a:xfrm>
            <a:off x="1588" y="8685213"/>
            <a:ext cx="2971800" cy="457200"/>
          </a:xfrm>
          <a:prstGeom prst="rect">
            <a:avLst/>
          </a:prstGeom>
        </p:spPr>
        <p:txBody>
          <a:bodyPr vert="horz" lIns="91440" tIns="45720" rIns="91440" bIns="45720" rtlCol="1" anchor="b"/>
          <a:lstStyle>
            <a:lvl1pPr algn="l">
              <a:defRPr sz="1200"/>
            </a:lvl1pPr>
          </a:lstStyle>
          <a:p>
            <a:fld id="{588BE107-B4DA-4B11-846E-65321536FF62}" type="slidenum">
              <a:rPr lang="ar-SY" smtClean="0"/>
              <a:pPr/>
              <a:t>‹#›</a:t>
            </a:fld>
            <a:endParaRPr lang="ar-SY"/>
          </a:p>
        </p:txBody>
      </p:sp>
    </p:spTree>
    <p:extLst>
      <p:ext uri="{BB962C8B-B14F-4D97-AF65-F5344CB8AC3E}">
        <p14:creationId xmlns:p14="http://schemas.microsoft.com/office/powerpoint/2010/main" xmlns="" val="4152025078"/>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normAutofit/>
          </a:bodyPr>
          <a:lstStyle/>
          <a:p>
            <a:endParaRPr lang="ar-SA"/>
          </a:p>
        </p:txBody>
      </p:sp>
      <p:sp>
        <p:nvSpPr>
          <p:cNvPr id="4" name="عنصر نائب لرقم الشريحة 3"/>
          <p:cNvSpPr>
            <a:spLocks noGrp="1"/>
          </p:cNvSpPr>
          <p:nvPr>
            <p:ph type="sldNum" sz="quarter" idx="10"/>
          </p:nvPr>
        </p:nvSpPr>
        <p:spPr/>
        <p:txBody>
          <a:bodyPr/>
          <a:lstStyle/>
          <a:p>
            <a:fld id="{9216FE0A-F5A9-40AD-9E2E-E9914AD4E453}" type="slidenum">
              <a:rPr lang="ar-SA" smtClean="0"/>
              <a:pPr/>
              <a:t>1</a:t>
            </a:fld>
            <a:endParaRPr lang="ar-SA"/>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normAutofit/>
          </a:bodyPr>
          <a:lstStyle/>
          <a:p>
            <a:endParaRPr lang="ar-SY" dirty="0"/>
          </a:p>
        </p:txBody>
      </p:sp>
      <p:sp>
        <p:nvSpPr>
          <p:cNvPr id="4" name="عنصر نائب لرقم الشريحة 3"/>
          <p:cNvSpPr>
            <a:spLocks noGrp="1"/>
          </p:cNvSpPr>
          <p:nvPr>
            <p:ph type="sldNum" sz="quarter" idx="10"/>
          </p:nvPr>
        </p:nvSpPr>
        <p:spPr/>
        <p:txBody>
          <a:bodyPr/>
          <a:lstStyle/>
          <a:p>
            <a:fld id="{588BE107-B4DA-4B11-846E-65321536FF62}" type="slidenum">
              <a:rPr lang="ar-SY" smtClean="0"/>
              <a:pPr/>
              <a:t>60</a:t>
            </a:fld>
            <a:endParaRPr lang="ar-SY"/>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normAutofit/>
          </a:bodyPr>
          <a:lstStyle/>
          <a:p>
            <a:endParaRPr lang="ar-SY"/>
          </a:p>
        </p:txBody>
      </p:sp>
      <p:sp>
        <p:nvSpPr>
          <p:cNvPr id="4" name="عنصر نائب لرقم الشريحة 3"/>
          <p:cNvSpPr>
            <a:spLocks noGrp="1"/>
          </p:cNvSpPr>
          <p:nvPr>
            <p:ph type="sldNum" sz="quarter" idx="10"/>
          </p:nvPr>
        </p:nvSpPr>
        <p:spPr/>
        <p:txBody>
          <a:bodyPr/>
          <a:lstStyle/>
          <a:p>
            <a:fld id="{288DCD37-F614-44FA-90AD-072D2D8E4135}" type="slidenum">
              <a:rPr lang="ar-SY" smtClean="0"/>
              <a:pPr/>
              <a:t>70</a:t>
            </a:fld>
            <a:endParaRPr lang="ar-SY"/>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شريحة عنوان">
    <p:spTree>
      <p:nvGrpSpPr>
        <p:cNvPr id="1" name=""/>
        <p:cNvGrpSpPr/>
        <p:nvPr/>
      </p:nvGrpSpPr>
      <p:grpSpPr>
        <a:xfrm>
          <a:off x="0" y="0"/>
          <a:ext cx="0" cy="0"/>
          <a:chOff x="0" y="0"/>
          <a:chExt cx="0" cy="0"/>
        </a:xfrm>
      </p:grpSpPr>
      <p:sp>
        <p:nvSpPr>
          <p:cNvPr id="2" name="عنوان 1"/>
          <p:cNvSpPr>
            <a:spLocks noGrp="1"/>
          </p:cNvSpPr>
          <p:nvPr>
            <p:ph type="ctrTitle"/>
          </p:nvPr>
        </p:nvSpPr>
        <p:spPr>
          <a:xfrm>
            <a:off x="899592" y="2503056"/>
            <a:ext cx="7200800" cy="1862048"/>
          </a:xfrm>
          <a:prstGeom prst="rect">
            <a:avLst/>
          </a:prstGeom>
        </p:spPr>
        <p:txBody>
          <a:bodyPr wrap="none">
            <a:normAutofit/>
          </a:bodyPr>
          <a:lstStyle>
            <a:lvl1pPr>
              <a:defRPr lang="ar-SY" sz="11500" b="1" cap="none" spc="0">
                <a:ln w="18000">
                  <a:solidFill>
                    <a:schemeClr val="accent2">
                      <a:satMod val="140000"/>
                    </a:schemeClr>
                  </a:solidFill>
                  <a:prstDash val="solid"/>
                  <a:miter lim="800000"/>
                </a:ln>
                <a:solidFill>
                  <a:srgbClr val="FFC000"/>
                </a:solidFill>
                <a:effectLst>
                  <a:outerShdw blurRad="25500" dist="23000" dir="7020000" algn="tl">
                    <a:srgbClr val="000000">
                      <a:alpha val="50000"/>
                    </a:srgbClr>
                  </a:outerShdw>
                </a:effectLst>
                <a:latin typeface="+mn-lt"/>
                <a:ea typeface="+mn-ea"/>
              </a:defRPr>
            </a:lvl1pPr>
          </a:lstStyle>
          <a:p>
            <a:pPr marL="0" lvl="0"/>
            <a:r>
              <a:rPr lang="ar-SA" dirty="0" smtClean="0"/>
              <a:t>انقر لتحرير نمط العنوان الرئيسي</a:t>
            </a:r>
            <a:endParaRPr lang="ar-SY" dirty="0"/>
          </a:p>
        </p:txBody>
      </p:sp>
      <p:sp>
        <p:nvSpPr>
          <p:cNvPr id="15" name="موجة 17"/>
          <p:cNvSpPr/>
          <p:nvPr userDrawn="1"/>
        </p:nvSpPr>
        <p:spPr>
          <a:xfrm rot="5400000">
            <a:off x="4574978" y="1836504"/>
            <a:ext cx="7676886" cy="60678"/>
          </a:xfrm>
          <a:custGeom>
            <a:avLst/>
            <a:gdLst>
              <a:gd name="connsiteX0" fmla="*/ 0 w 6768752"/>
              <a:gd name="connsiteY0" fmla="*/ 114300 h 914400"/>
              <a:gd name="connsiteX1" fmla="*/ 6768752 w 6768752"/>
              <a:gd name="connsiteY1" fmla="*/ 114300 h 914400"/>
              <a:gd name="connsiteX2" fmla="*/ 6768752 w 6768752"/>
              <a:gd name="connsiteY2" fmla="*/ 800100 h 914400"/>
              <a:gd name="connsiteX3" fmla="*/ 0 w 6768752"/>
              <a:gd name="connsiteY3" fmla="*/ 800100 h 914400"/>
              <a:gd name="connsiteX4" fmla="*/ 0 w 6768752"/>
              <a:gd name="connsiteY4" fmla="*/ 114300 h 914400"/>
              <a:gd name="connsiteX0" fmla="*/ 0 w 6768752"/>
              <a:gd name="connsiteY0" fmla="*/ 120404 h 916189"/>
              <a:gd name="connsiteX1" fmla="*/ 6768752 w 6768752"/>
              <a:gd name="connsiteY1" fmla="*/ 38108 h 916189"/>
              <a:gd name="connsiteX2" fmla="*/ 6768752 w 6768752"/>
              <a:gd name="connsiteY2" fmla="*/ 806204 h 916189"/>
              <a:gd name="connsiteX3" fmla="*/ 0 w 6768752"/>
              <a:gd name="connsiteY3" fmla="*/ 806204 h 916189"/>
              <a:gd name="connsiteX4" fmla="*/ 0 w 6768752"/>
              <a:gd name="connsiteY4" fmla="*/ 120404 h 916189"/>
              <a:gd name="connsiteX0" fmla="*/ 9144 w 6768752"/>
              <a:gd name="connsiteY0" fmla="*/ 114371 h 955876"/>
              <a:gd name="connsiteX1" fmla="*/ 6768752 w 6768752"/>
              <a:gd name="connsiteY1" fmla="*/ 77795 h 955876"/>
              <a:gd name="connsiteX2" fmla="*/ 6768752 w 6768752"/>
              <a:gd name="connsiteY2" fmla="*/ 845891 h 955876"/>
              <a:gd name="connsiteX3" fmla="*/ 0 w 6768752"/>
              <a:gd name="connsiteY3" fmla="*/ 845891 h 955876"/>
              <a:gd name="connsiteX4" fmla="*/ 9144 w 6768752"/>
              <a:gd name="connsiteY4" fmla="*/ 114371 h 955876"/>
              <a:gd name="connsiteX0" fmla="*/ 9144 w 6768752"/>
              <a:gd name="connsiteY0" fmla="*/ 114371 h 957840"/>
              <a:gd name="connsiteX1" fmla="*/ 6768752 w 6768752"/>
              <a:gd name="connsiteY1" fmla="*/ 77795 h 957840"/>
              <a:gd name="connsiteX2" fmla="*/ 6768752 w 6768752"/>
              <a:gd name="connsiteY2" fmla="*/ 845891 h 957840"/>
              <a:gd name="connsiteX3" fmla="*/ 0 w 6768752"/>
              <a:gd name="connsiteY3" fmla="*/ 845891 h 957840"/>
              <a:gd name="connsiteX4" fmla="*/ 9144 w 6768752"/>
              <a:gd name="connsiteY4" fmla="*/ 114371 h 957840"/>
              <a:gd name="connsiteX0" fmla="*/ 9144 w 6768752"/>
              <a:gd name="connsiteY0" fmla="*/ 114371 h 957840"/>
              <a:gd name="connsiteX1" fmla="*/ 6768752 w 6768752"/>
              <a:gd name="connsiteY1" fmla="*/ 77795 h 957840"/>
              <a:gd name="connsiteX2" fmla="*/ 6768752 w 6768752"/>
              <a:gd name="connsiteY2" fmla="*/ 845891 h 957840"/>
              <a:gd name="connsiteX3" fmla="*/ 0 w 6768752"/>
              <a:gd name="connsiteY3" fmla="*/ 845891 h 957840"/>
              <a:gd name="connsiteX4" fmla="*/ 9144 w 6768752"/>
              <a:gd name="connsiteY4" fmla="*/ 114371 h 957840"/>
              <a:gd name="connsiteX0" fmla="*/ 9144 w 6777896"/>
              <a:gd name="connsiteY0" fmla="*/ 119144 h 962613"/>
              <a:gd name="connsiteX1" fmla="*/ 6777896 w 6777896"/>
              <a:gd name="connsiteY1" fmla="*/ 45992 h 962613"/>
              <a:gd name="connsiteX2" fmla="*/ 6768752 w 6777896"/>
              <a:gd name="connsiteY2" fmla="*/ 850664 h 962613"/>
              <a:gd name="connsiteX3" fmla="*/ 0 w 6777896"/>
              <a:gd name="connsiteY3" fmla="*/ 850664 h 962613"/>
              <a:gd name="connsiteX4" fmla="*/ 9144 w 6777896"/>
              <a:gd name="connsiteY4" fmla="*/ 119144 h 962613"/>
              <a:gd name="connsiteX0" fmla="*/ 9144 w 6777896"/>
              <a:gd name="connsiteY0" fmla="*/ 119144 h 914717"/>
              <a:gd name="connsiteX1" fmla="*/ 6777896 w 6777896"/>
              <a:gd name="connsiteY1" fmla="*/ 45992 h 914717"/>
              <a:gd name="connsiteX2" fmla="*/ 6768752 w 6777896"/>
              <a:gd name="connsiteY2" fmla="*/ 795800 h 914717"/>
              <a:gd name="connsiteX3" fmla="*/ 0 w 6777896"/>
              <a:gd name="connsiteY3" fmla="*/ 850664 h 914717"/>
              <a:gd name="connsiteX4" fmla="*/ 9144 w 6777896"/>
              <a:gd name="connsiteY4" fmla="*/ 119144 h 914717"/>
              <a:gd name="connsiteX0" fmla="*/ 18288 w 6787040"/>
              <a:gd name="connsiteY0" fmla="*/ 119144 h 922673"/>
              <a:gd name="connsiteX1" fmla="*/ 6787040 w 6787040"/>
              <a:gd name="connsiteY1" fmla="*/ 45992 h 922673"/>
              <a:gd name="connsiteX2" fmla="*/ 6777896 w 6787040"/>
              <a:gd name="connsiteY2" fmla="*/ 795800 h 922673"/>
              <a:gd name="connsiteX3" fmla="*/ 0 w 6787040"/>
              <a:gd name="connsiteY3" fmla="*/ 905528 h 922673"/>
              <a:gd name="connsiteX4" fmla="*/ 18288 w 6787040"/>
              <a:gd name="connsiteY4" fmla="*/ 119144 h 922673"/>
              <a:gd name="connsiteX0" fmla="*/ 879 w 6787919"/>
              <a:gd name="connsiteY0" fmla="*/ 137160 h 876681"/>
              <a:gd name="connsiteX1" fmla="*/ 6787919 w 6787919"/>
              <a:gd name="connsiteY1" fmla="*/ 0 h 876681"/>
              <a:gd name="connsiteX2" fmla="*/ 6778775 w 6787919"/>
              <a:gd name="connsiteY2" fmla="*/ 749808 h 876681"/>
              <a:gd name="connsiteX3" fmla="*/ 879 w 6787919"/>
              <a:gd name="connsiteY3" fmla="*/ 859536 h 876681"/>
              <a:gd name="connsiteX4" fmla="*/ 879 w 6787919"/>
              <a:gd name="connsiteY4" fmla="*/ 137160 h 876681"/>
              <a:gd name="connsiteX0" fmla="*/ 879 w 6787919"/>
              <a:gd name="connsiteY0" fmla="*/ 123011 h 899108"/>
              <a:gd name="connsiteX1" fmla="*/ 6787919 w 6787919"/>
              <a:gd name="connsiteY1" fmla="*/ 22427 h 899108"/>
              <a:gd name="connsiteX2" fmla="*/ 6778775 w 6787919"/>
              <a:gd name="connsiteY2" fmla="*/ 772235 h 899108"/>
              <a:gd name="connsiteX3" fmla="*/ 879 w 6787919"/>
              <a:gd name="connsiteY3" fmla="*/ 881963 h 899108"/>
              <a:gd name="connsiteX4" fmla="*/ 879 w 6787919"/>
              <a:gd name="connsiteY4" fmla="*/ 123011 h 8991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87919" h="899108">
                <a:moveTo>
                  <a:pt x="879" y="123011"/>
                </a:moveTo>
                <a:cubicBezTo>
                  <a:pt x="2257130" y="-257989"/>
                  <a:pt x="4531668" y="403427"/>
                  <a:pt x="6787919" y="22427"/>
                </a:cubicBezTo>
                <a:lnTo>
                  <a:pt x="6778775" y="772235"/>
                </a:lnTo>
                <a:cubicBezTo>
                  <a:pt x="4522524" y="1153235"/>
                  <a:pt x="1900514" y="519251"/>
                  <a:pt x="879" y="881963"/>
                </a:cubicBezTo>
                <a:cubicBezTo>
                  <a:pt x="3927" y="738707"/>
                  <a:pt x="-2169" y="366851"/>
                  <a:pt x="879" y="123011"/>
                </a:cubicBezTo>
                <a:close/>
              </a:path>
            </a:pathLst>
          </a:custGeom>
          <a:solidFill>
            <a:srgbClr val="FFFF99"/>
          </a:solidFill>
        </p:spPr>
        <p:style>
          <a:lnRef idx="0">
            <a:schemeClr val="accent2"/>
          </a:lnRef>
          <a:fillRef idx="3">
            <a:schemeClr val="accent2"/>
          </a:fillRef>
          <a:effectRef idx="3">
            <a:schemeClr val="accent2"/>
          </a:effectRef>
          <a:fontRef idx="minor">
            <a:schemeClr val="lt1"/>
          </a:fontRef>
        </p:style>
        <p:txBody>
          <a:bodyPr rtlCol="1" anchor="ctr"/>
          <a:lstStyle/>
          <a:p>
            <a:pPr algn="ctr"/>
            <a:endParaRPr lang="ar-SY" dirty="0"/>
          </a:p>
        </p:txBody>
      </p:sp>
      <p:sp>
        <p:nvSpPr>
          <p:cNvPr id="16" name="موجة 17"/>
          <p:cNvSpPr/>
          <p:nvPr userDrawn="1"/>
        </p:nvSpPr>
        <p:spPr>
          <a:xfrm rot="5400000">
            <a:off x="4874413" y="2301773"/>
            <a:ext cx="7676886" cy="60678"/>
          </a:xfrm>
          <a:custGeom>
            <a:avLst/>
            <a:gdLst>
              <a:gd name="connsiteX0" fmla="*/ 0 w 6768752"/>
              <a:gd name="connsiteY0" fmla="*/ 114300 h 914400"/>
              <a:gd name="connsiteX1" fmla="*/ 6768752 w 6768752"/>
              <a:gd name="connsiteY1" fmla="*/ 114300 h 914400"/>
              <a:gd name="connsiteX2" fmla="*/ 6768752 w 6768752"/>
              <a:gd name="connsiteY2" fmla="*/ 800100 h 914400"/>
              <a:gd name="connsiteX3" fmla="*/ 0 w 6768752"/>
              <a:gd name="connsiteY3" fmla="*/ 800100 h 914400"/>
              <a:gd name="connsiteX4" fmla="*/ 0 w 6768752"/>
              <a:gd name="connsiteY4" fmla="*/ 114300 h 914400"/>
              <a:gd name="connsiteX0" fmla="*/ 0 w 6768752"/>
              <a:gd name="connsiteY0" fmla="*/ 120404 h 916189"/>
              <a:gd name="connsiteX1" fmla="*/ 6768752 w 6768752"/>
              <a:gd name="connsiteY1" fmla="*/ 38108 h 916189"/>
              <a:gd name="connsiteX2" fmla="*/ 6768752 w 6768752"/>
              <a:gd name="connsiteY2" fmla="*/ 806204 h 916189"/>
              <a:gd name="connsiteX3" fmla="*/ 0 w 6768752"/>
              <a:gd name="connsiteY3" fmla="*/ 806204 h 916189"/>
              <a:gd name="connsiteX4" fmla="*/ 0 w 6768752"/>
              <a:gd name="connsiteY4" fmla="*/ 120404 h 916189"/>
              <a:gd name="connsiteX0" fmla="*/ 9144 w 6768752"/>
              <a:gd name="connsiteY0" fmla="*/ 114371 h 955876"/>
              <a:gd name="connsiteX1" fmla="*/ 6768752 w 6768752"/>
              <a:gd name="connsiteY1" fmla="*/ 77795 h 955876"/>
              <a:gd name="connsiteX2" fmla="*/ 6768752 w 6768752"/>
              <a:gd name="connsiteY2" fmla="*/ 845891 h 955876"/>
              <a:gd name="connsiteX3" fmla="*/ 0 w 6768752"/>
              <a:gd name="connsiteY3" fmla="*/ 845891 h 955876"/>
              <a:gd name="connsiteX4" fmla="*/ 9144 w 6768752"/>
              <a:gd name="connsiteY4" fmla="*/ 114371 h 955876"/>
              <a:gd name="connsiteX0" fmla="*/ 9144 w 6768752"/>
              <a:gd name="connsiteY0" fmla="*/ 114371 h 957840"/>
              <a:gd name="connsiteX1" fmla="*/ 6768752 w 6768752"/>
              <a:gd name="connsiteY1" fmla="*/ 77795 h 957840"/>
              <a:gd name="connsiteX2" fmla="*/ 6768752 w 6768752"/>
              <a:gd name="connsiteY2" fmla="*/ 845891 h 957840"/>
              <a:gd name="connsiteX3" fmla="*/ 0 w 6768752"/>
              <a:gd name="connsiteY3" fmla="*/ 845891 h 957840"/>
              <a:gd name="connsiteX4" fmla="*/ 9144 w 6768752"/>
              <a:gd name="connsiteY4" fmla="*/ 114371 h 957840"/>
              <a:gd name="connsiteX0" fmla="*/ 9144 w 6768752"/>
              <a:gd name="connsiteY0" fmla="*/ 114371 h 957840"/>
              <a:gd name="connsiteX1" fmla="*/ 6768752 w 6768752"/>
              <a:gd name="connsiteY1" fmla="*/ 77795 h 957840"/>
              <a:gd name="connsiteX2" fmla="*/ 6768752 w 6768752"/>
              <a:gd name="connsiteY2" fmla="*/ 845891 h 957840"/>
              <a:gd name="connsiteX3" fmla="*/ 0 w 6768752"/>
              <a:gd name="connsiteY3" fmla="*/ 845891 h 957840"/>
              <a:gd name="connsiteX4" fmla="*/ 9144 w 6768752"/>
              <a:gd name="connsiteY4" fmla="*/ 114371 h 957840"/>
              <a:gd name="connsiteX0" fmla="*/ 9144 w 6777896"/>
              <a:gd name="connsiteY0" fmla="*/ 119144 h 962613"/>
              <a:gd name="connsiteX1" fmla="*/ 6777896 w 6777896"/>
              <a:gd name="connsiteY1" fmla="*/ 45992 h 962613"/>
              <a:gd name="connsiteX2" fmla="*/ 6768752 w 6777896"/>
              <a:gd name="connsiteY2" fmla="*/ 850664 h 962613"/>
              <a:gd name="connsiteX3" fmla="*/ 0 w 6777896"/>
              <a:gd name="connsiteY3" fmla="*/ 850664 h 962613"/>
              <a:gd name="connsiteX4" fmla="*/ 9144 w 6777896"/>
              <a:gd name="connsiteY4" fmla="*/ 119144 h 962613"/>
              <a:gd name="connsiteX0" fmla="*/ 9144 w 6777896"/>
              <a:gd name="connsiteY0" fmla="*/ 119144 h 914717"/>
              <a:gd name="connsiteX1" fmla="*/ 6777896 w 6777896"/>
              <a:gd name="connsiteY1" fmla="*/ 45992 h 914717"/>
              <a:gd name="connsiteX2" fmla="*/ 6768752 w 6777896"/>
              <a:gd name="connsiteY2" fmla="*/ 795800 h 914717"/>
              <a:gd name="connsiteX3" fmla="*/ 0 w 6777896"/>
              <a:gd name="connsiteY3" fmla="*/ 850664 h 914717"/>
              <a:gd name="connsiteX4" fmla="*/ 9144 w 6777896"/>
              <a:gd name="connsiteY4" fmla="*/ 119144 h 914717"/>
              <a:gd name="connsiteX0" fmla="*/ 18288 w 6787040"/>
              <a:gd name="connsiteY0" fmla="*/ 119144 h 922673"/>
              <a:gd name="connsiteX1" fmla="*/ 6787040 w 6787040"/>
              <a:gd name="connsiteY1" fmla="*/ 45992 h 922673"/>
              <a:gd name="connsiteX2" fmla="*/ 6777896 w 6787040"/>
              <a:gd name="connsiteY2" fmla="*/ 795800 h 922673"/>
              <a:gd name="connsiteX3" fmla="*/ 0 w 6787040"/>
              <a:gd name="connsiteY3" fmla="*/ 905528 h 922673"/>
              <a:gd name="connsiteX4" fmla="*/ 18288 w 6787040"/>
              <a:gd name="connsiteY4" fmla="*/ 119144 h 922673"/>
              <a:gd name="connsiteX0" fmla="*/ 879 w 6787919"/>
              <a:gd name="connsiteY0" fmla="*/ 137160 h 876681"/>
              <a:gd name="connsiteX1" fmla="*/ 6787919 w 6787919"/>
              <a:gd name="connsiteY1" fmla="*/ 0 h 876681"/>
              <a:gd name="connsiteX2" fmla="*/ 6778775 w 6787919"/>
              <a:gd name="connsiteY2" fmla="*/ 749808 h 876681"/>
              <a:gd name="connsiteX3" fmla="*/ 879 w 6787919"/>
              <a:gd name="connsiteY3" fmla="*/ 859536 h 876681"/>
              <a:gd name="connsiteX4" fmla="*/ 879 w 6787919"/>
              <a:gd name="connsiteY4" fmla="*/ 137160 h 876681"/>
              <a:gd name="connsiteX0" fmla="*/ 879 w 6787919"/>
              <a:gd name="connsiteY0" fmla="*/ 123011 h 899108"/>
              <a:gd name="connsiteX1" fmla="*/ 6787919 w 6787919"/>
              <a:gd name="connsiteY1" fmla="*/ 22427 h 899108"/>
              <a:gd name="connsiteX2" fmla="*/ 6778775 w 6787919"/>
              <a:gd name="connsiteY2" fmla="*/ 772235 h 899108"/>
              <a:gd name="connsiteX3" fmla="*/ 879 w 6787919"/>
              <a:gd name="connsiteY3" fmla="*/ 881963 h 899108"/>
              <a:gd name="connsiteX4" fmla="*/ 879 w 6787919"/>
              <a:gd name="connsiteY4" fmla="*/ 123011 h 8991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87919" h="899108">
                <a:moveTo>
                  <a:pt x="879" y="123011"/>
                </a:moveTo>
                <a:cubicBezTo>
                  <a:pt x="2257130" y="-257989"/>
                  <a:pt x="4531668" y="403427"/>
                  <a:pt x="6787919" y="22427"/>
                </a:cubicBezTo>
                <a:lnTo>
                  <a:pt x="6778775" y="772235"/>
                </a:lnTo>
                <a:cubicBezTo>
                  <a:pt x="4522524" y="1153235"/>
                  <a:pt x="1900514" y="519251"/>
                  <a:pt x="879" y="881963"/>
                </a:cubicBezTo>
                <a:cubicBezTo>
                  <a:pt x="3927" y="738707"/>
                  <a:pt x="-2169" y="366851"/>
                  <a:pt x="879" y="123011"/>
                </a:cubicBezTo>
                <a:close/>
              </a:path>
            </a:pathLst>
          </a:custGeom>
          <a:solidFill>
            <a:srgbClr val="FFFF99"/>
          </a:solidFill>
        </p:spPr>
        <p:style>
          <a:lnRef idx="0">
            <a:schemeClr val="accent2"/>
          </a:lnRef>
          <a:fillRef idx="3">
            <a:schemeClr val="accent2"/>
          </a:fillRef>
          <a:effectRef idx="3">
            <a:schemeClr val="accent2"/>
          </a:effectRef>
          <a:fontRef idx="minor">
            <a:schemeClr val="lt1"/>
          </a:fontRef>
        </p:style>
        <p:txBody>
          <a:bodyPr rtlCol="1" anchor="ctr"/>
          <a:lstStyle/>
          <a:p>
            <a:pPr algn="ctr"/>
            <a:endParaRPr lang="ar-SY" dirty="0"/>
          </a:p>
        </p:txBody>
      </p:sp>
      <p:sp>
        <p:nvSpPr>
          <p:cNvPr id="17" name="موجة 17"/>
          <p:cNvSpPr/>
          <p:nvPr userDrawn="1"/>
        </p:nvSpPr>
        <p:spPr>
          <a:xfrm rot="5400000">
            <a:off x="5151042" y="2709220"/>
            <a:ext cx="7676886" cy="60678"/>
          </a:xfrm>
          <a:custGeom>
            <a:avLst/>
            <a:gdLst>
              <a:gd name="connsiteX0" fmla="*/ 0 w 6768752"/>
              <a:gd name="connsiteY0" fmla="*/ 114300 h 914400"/>
              <a:gd name="connsiteX1" fmla="*/ 6768752 w 6768752"/>
              <a:gd name="connsiteY1" fmla="*/ 114300 h 914400"/>
              <a:gd name="connsiteX2" fmla="*/ 6768752 w 6768752"/>
              <a:gd name="connsiteY2" fmla="*/ 800100 h 914400"/>
              <a:gd name="connsiteX3" fmla="*/ 0 w 6768752"/>
              <a:gd name="connsiteY3" fmla="*/ 800100 h 914400"/>
              <a:gd name="connsiteX4" fmla="*/ 0 w 6768752"/>
              <a:gd name="connsiteY4" fmla="*/ 114300 h 914400"/>
              <a:gd name="connsiteX0" fmla="*/ 0 w 6768752"/>
              <a:gd name="connsiteY0" fmla="*/ 120404 h 916189"/>
              <a:gd name="connsiteX1" fmla="*/ 6768752 w 6768752"/>
              <a:gd name="connsiteY1" fmla="*/ 38108 h 916189"/>
              <a:gd name="connsiteX2" fmla="*/ 6768752 w 6768752"/>
              <a:gd name="connsiteY2" fmla="*/ 806204 h 916189"/>
              <a:gd name="connsiteX3" fmla="*/ 0 w 6768752"/>
              <a:gd name="connsiteY3" fmla="*/ 806204 h 916189"/>
              <a:gd name="connsiteX4" fmla="*/ 0 w 6768752"/>
              <a:gd name="connsiteY4" fmla="*/ 120404 h 916189"/>
              <a:gd name="connsiteX0" fmla="*/ 9144 w 6768752"/>
              <a:gd name="connsiteY0" fmla="*/ 114371 h 955876"/>
              <a:gd name="connsiteX1" fmla="*/ 6768752 w 6768752"/>
              <a:gd name="connsiteY1" fmla="*/ 77795 h 955876"/>
              <a:gd name="connsiteX2" fmla="*/ 6768752 w 6768752"/>
              <a:gd name="connsiteY2" fmla="*/ 845891 h 955876"/>
              <a:gd name="connsiteX3" fmla="*/ 0 w 6768752"/>
              <a:gd name="connsiteY3" fmla="*/ 845891 h 955876"/>
              <a:gd name="connsiteX4" fmla="*/ 9144 w 6768752"/>
              <a:gd name="connsiteY4" fmla="*/ 114371 h 955876"/>
              <a:gd name="connsiteX0" fmla="*/ 9144 w 6768752"/>
              <a:gd name="connsiteY0" fmla="*/ 114371 h 957840"/>
              <a:gd name="connsiteX1" fmla="*/ 6768752 w 6768752"/>
              <a:gd name="connsiteY1" fmla="*/ 77795 h 957840"/>
              <a:gd name="connsiteX2" fmla="*/ 6768752 w 6768752"/>
              <a:gd name="connsiteY2" fmla="*/ 845891 h 957840"/>
              <a:gd name="connsiteX3" fmla="*/ 0 w 6768752"/>
              <a:gd name="connsiteY3" fmla="*/ 845891 h 957840"/>
              <a:gd name="connsiteX4" fmla="*/ 9144 w 6768752"/>
              <a:gd name="connsiteY4" fmla="*/ 114371 h 957840"/>
              <a:gd name="connsiteX0" fmla="*/ 9144 w 6768752"/>
              <a:gd name="connsiteY0" fmla="*/ 114371 h 957840"/>
              <a:gd name="connsiteX1" fmla="*/ 6768752 w 6768752"/>
              <a:gd name="connsiteY1" fmla="*/ 77795 h 957840"/>
              <a:gd name="connsiteX2" fmla="*/ 6768752 w 6768752"/>
              <a:gd name="connsiteY2" fmla="*/ 845891 h 957840"/>
              <a:gd name="connsiteX3" fmla="*/ 0 w 6768752"/>
              <a:gd name="connsiteY3" fmla="*/ 845891 h 957840"/>
              <a:gd name="connsiteX4" fmla="*/ 9144 w 6768752"/>
              <a:gd name="connsiteY4" fmla="*/ 114371 h 957840"/>
              <a:gd name="connsiteX0" fmla="*/ 9144 w 6777896"/>
              <a:gd name="connsiteY0" fmla="*/ 119144 h 962613"/>
              <a:gd name="connsiteX1" fmla="*/ 6777896 w 6777896"/>
              <a:gd name="connsiteY1" fmla="*/ 45992 h 962613"/>
              <a:gd name="connsiteX2" fmla="*/ 6768752 w 6777896"/>
              <a:gd name="connsiteY2" fmla="*/ 850664 h 962613"/>
              <a:gd name="connsiteX3" fmla="*/ 0 w 6777896"/>
              <a:gd name="connsiteY3" fmla="*/ 850664 h 962613"/>
              <a:gd name="connsiteX4" fmla="*/ 9144 w 6777896"/>
              <a:gd name="connsiteY4" fmla="*/ 119144 h 962613"/>
              <a:gd name="connsiteX0" fmla="*/ 9144 w 6777896"/>
              <a:gd name="connsiteY0" fmla="*/ 119144 h 914717"/>
              <a:gd name="connsiteX1" fmla="*/ 6777896 w 6777896"/>
              <a:gd name="connsiteY1" fmla="*/ 45992 h 914717"/>
              <a:gd name="connsiteX2" fmla="*/ 6768752 w 6777896"/>
              <a:gd name="connsiteY2" fmla="*/ 795800 h 914717"/>
              <a:gd name="connsiteX3" fmla="*/ 0 w 6777896"/>
              <a:gd name="connsiteY3" fmla="*/ 850664 h 914717"/>
              <a:gd name="connsiteX4" fmla="*/ 9144 w 6777896"/>
              <a:gd name="connsiteY4" fmla="*/ 119144 h 914717"/>
              <a:gd name="connsiteX0" fmla="*/ 18288 w 6787040"/>
              <a:gd name="connsiteY0" fmla="*/ 119144 h 922673"/>
              <a:gd name="connsiteX1" fmla="*/ 6787040 w 6787040"/>
              <a:gd name="connsiteY1" fmla="*/ 45992 h 922673"/>
              <a:gd name="connsiteX2" fmla="*/ 6777896 w 6787040"/>
              <a:gd name="connsiteY2" fmla="*/ 795800 h 922673"/>
              <a:gd name="connsiteX3" fmla="*/ 0 w 6787040"/>
              <a:gd name="connsiteY3" fmla="*/ 905528 h 922673"/>
              <a:gd name="connsiteX4" fmla="*/ 18288 w 6787040"/>
              <a:gd name="connsiteY4" fmla="*/ 119144 h 922673"/>
              <a:gd name="connsiteX0" fmla="*/ 879 w 6787919"/>
              <a:gd name="connsiteY0" fmla="*/ 137160 h 876681"/>
              <a:gd name="connsiteX1" fmla="*/ 6787919 w 6787919"/>
              <a:gd name="connsiteY1" fmla="*/ 0 h 876681"/>
              <a:gd name="connsiteX2" fmla="*/ 6778775 w 6787919"/>
              <a:gd name="connsiteY2" fmla="*/ 749808 h 876681"/>
              <a:gd name="connsiteX3" fmla="*/ 879 w 6787919"/>
              <a:gd name="connsiteY3" fmla="*/ 859536 h 876681"/>
              <a:gd name="connsiteX4" fmla="*/ 879 w 6787919"/>
              <a:gd name="connsiteY4" fmla="*/ 137160 h 876681"/>
              <a:gd name="connsiteX0" fmla="*/ 879 w 6787919"/>
              <a:gd name="connsiteY0" fmla="*/ 123011 h 899108"/>
              <a:gd name="connsiteX1" fmla="*/ 6787919 w 6787919"/>
              <a:gd name="connsiteY1" fmla="*/ 22427 h 899108"/>
              <a:gd name="connsiteX2" fmla="*/ 6778775 w 6787919"/>
              <a:gd name="connsiteY2" fmla="*/ 772235 h 899108"/>
              <a:gd name="connsiteX3" fmla="*/ 879 w 6787919"/>
              <a:gd name="connsiteY3" fmla="*/ 881963 h 899108"/>
              <a:gd name="connsiteX4" fmla="*/ 879 w 6787919"/>
              <a:gd name="connsiteY4" fmla="*/ 123011 h 8991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87919" h="899108">
                <a:moveTo>
                  <a:pt x="879" y="123011"/>
                </a:moveTo>
                <a:cubicBezTo>
                  <a:pt x="2257130" y="-257989"/>
                  <a:pt x="4531668" y="403427"/>
                  <a:pt x="6787919" y="22427"/>
                </a:cubicBezTo>
                <a:lnTo>
                  <a:pt x="6778775" y="772235"/>
                </a:lnTo>
                <a:cubicBezTo>
                  <a:pt x="4522524" y="1153235"/>
                  <a:pt x="1900514" y="519251"/>
                  <a:pt x="879" y="881963"/>
                </a:cubicBezTo>
                <a:cubicBezTo>
                  <a:pt x="3927" y="738707"/>
                  <a:pt x="-2169" y="366851"/>
                  <a:pt x="879" y="123011"/>
                </a:cubicBezTo>
                <a:close/>
              </a:path>
            </a:pathLst>
          </a:custGeom>
          <a:solidFill>
            <a:srgbClr val="FFFF99"/>
          </a:solidFill>
        </p:spPr>
        <p:style>
          <a:lnRef idx="0">
            <a:schemeClr val="accent2"/>
          </a:lnRef>
          <a:fillRef idx="3">
            <a:schemeClr val="accent2"/>
          </a:fillRef>
          <a:effectRef idx="3">
            <a:schemeClr val="accent2"/>
          </a:effectRef>
          <a:fontRef idx="minor">
            <a:schemeClr val="lt1"/>
          </a:fontRef>
        </p:style>
        <p:txBody>
          <a:bodyPr rtlCol="1" anchor="ctr"/>
          <a:lstStyle/>
          <a:p>
            <a:pPr algn="ctr"/>
            <a:endParaRPr lang="ar-SY" dirty="0"/>
          </a:p>
        </p:txBody>
      </p:sp>
    </p:spTree>
    <p:extLst>
      <p:ext uri="{BB962C8B-B14F-4D97-AF65-F5344CB8AC3E}">
        <p14:creationId xmlns:p14="http://schemas.microsoft.com/office/powerpoint/2010/main" xmlns="" val="297364072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عنوان ومحتوى">
    <p:spTree>
      <p:nvGrpSpPr>
        <p:cNvPr id="1" name=""/>
        <p:cNvGrpSpPr/>
        <p:nvPr/>
      </p:nvGrpSpPr>
      <p:grpSpPr>
        <a:xfrm>
          <a:off x="0" y="0"/>
          <a:ext cx="0" cy="0"/>
          <a:chOff x="0" y="0"/>
          <a:chExt cx="0" cy="0"/>
        </a:xfrm>
      </p:grpSpPr>
      <p:sp>
        <p:nvSpPr>
          <p:cNvPr id="2" name="عنوان 1"/>
          <p:cNvSpPr>
            <a:spLocks noGrp="1"/>
          </p:cNvSpPr>
          <p:nvPr>
            <p:ph type="title"/>
          </p:nvPr>
        </p:nvSpPr>
        <p:spPr>
          <a:xfrm>
            <a:off x="5148065" y="188640"/>
            <a:ext cx="2952328" cy="861436"/>
          </a:xfrm>
          <a:prstGeom prst="rect">
            <a:avLst/>
          </a:prstGeom>
        </p:spPr>
        <p:txBody>
          <a:bodyPr wrap="square">
            <a:normAutofit/>
          </a:bodyPr>
          <a:lstStyle>
            <a:lvl1pPr>
              <a:defRPr lang="ar-SY" sz="5400" b="1" cap="none" spc="0">
                <a:ln w="18000">
                  <a:solidFill>
                    <a:schemeClr val="accent2">
                      <a:satMod val="140000"/>
                    </a:schemeClr>
                  </a:solidFill>
                  <a:prstDash val="solid"/>
                  <a:miter lim="800000"/>
                </a:ln>
                <a:solidFill>
                  <a:srgbClr val="FFC000"/>
                </a:solidFill>
                <a:effectLst>
                  <a:outerShdw blurRad="25500" dist="23000" dir="7020000" algn="tl">
                    <a:srgbClr val="000000">
                      <a:alpha val="50000"/>
                    </a:srgbClr>
                  </a:outerShdw>
                </a:effectLst>
                <a:latin typeface="+mn-lt"/>
                <a:ea typeface="+mn-ea"/>
              </a:defRPr>
            </a:lvl1pPr>
          </a:lstStyle>
          <a:p>
            <a:pPr marL="0" lvl="0"/>
            <a:r>
              <a:rPr lang="ar-SA" smtClean="0"/>
              <a:t>انقر لتحرير نمط العنوان الرئيسي</a:t>
            </a:r>
            <a:endParaRPr lang="ar-SY"/>
          </a:p>
        </p:txBody>
      </p:sp>
      <p:sp>
        <p:nvSpPr>
          <p:cNvPr id="7" name="مستطيل 6"/>
          <p:cNvSpPr/>
          <p:nvPr userDrawn="1"/>
        </p:nvSpPr>
        <p:spPr>
          <a:xfrm>
            <a:off x="7939340" y="-243408"/>
            <a:ext cx="1313180" cy="1446550"/>
          </a:xfrm>
          <a:prstGeom prst="rect">
            <a:avLst/>
          </a:prstGeom>
        </p:spPr>
        <p:txBody>
          <a:bodyPr wrap="none">
            <a:spAutoFit/>
          </a:bodyPr>
          <a:lstStyle/>
          <a:p>
            <a:r>
              <a:rPr lang="en-US" sz="8800" b="1" cap="none" spc="0" dirty="0">
                <a:ln w="18000">
                  <a:solidFill>
                    <a:schemeClr val="accent2">
                      <a:satMod val="140000"/>
                    </a:schemeClr>
                  </a:solidFill>
                  <a:prstDash val="solid"/>
                  <a:miter lim="800000"/>
                </a:ln>
                <a:solidFill>
                  <a:srgbClr val="FFC000"/>
                </a:solidFill>
                <a:effectLst>
                  <a:outerShdw blurRad="25500" dist="23000" dir="7020000" algn="tl">
                    <a:srgbClr val="000000">
                      <a:alpha val="50000"/>
                    </a:srgbClr>
                  </a:outerShdw>
                </a:effectLst>
                <a:latin typeface="AGA Arabesque Desktop" pitchFamily="2" charset="2"/>
              </a:rPr>
              <a:t>a</a:t>
            </a:r>
            <a:endParaRPr lang="ar-SY" sz="8800" b="1" cap="none" spc="0" dirty="0">
              <a:ln w="18000">
                <a:solidFill>
                  <a:schemeClr val="accent2">
                    <a:satMod val="140000"/>
                  </a:schemeClr>
                </a:solidFill>
                <a:prstDash val="solid"/>
                <a:miter lim="800000"/>
              </a:ln>
              <a:solidFill>
                <a:srgbClr val="FFC000"/>
              </a:solidFill>
              <a:effectLst>
                <a:outerShdw blurRad="25500" dist="23000" dir="7020000" algn="tl">
                  <a:srgbClr val="000000">
                    <a:alpha val="50000"/>
                  </a:srgbClr>
                </a:outerShdw>
              </a:effectLst>
              <a:latin typeface="AGA Arabesque Desktop" pitchFamily="2" charset="2"/>
            </a:endParaRPr>
          </a:p>
        </p:txBody>
      </p:sp>
      <p:sp>
        <p:nvSpPr>
          <p:cNvPr id="8" name="موجة 17"/>
          <p:cNvSpPr/>
          <p:nvPr userDrawn="1"/>
        </p:nvSpPr>
        <p:spPr>
          <a:xfrm>
            <a:off x="-108520" y="1136074"/>
            <a:ext cx="9289032" cy="60678"/>
          </a:xfrm>
          <a:custGeom>
            <a:avLst/>
            <a:gdLst>
              <a:gd name="connsiteX0" fmla="*/ 0 w 6768752"/>
              <a:gd name="connsiteY0" fmla="*/ 114300 h 914400"/>
              <a:gd name="connsiteX1" fmla="*/ 6768752 w 6768752"/>
              <a:gd name="connsiteY1" fmla="*/ 114300 h 914400"/>
              <a:gd name="connsiteX2" fmla="*/ 6768752 w 6768752"/>
              <a:gd name="connsiteY2" fmla="*/ 800100 h 914400"/>
              <a:gd name="connsiteX3" fmla="*/ 0 w 6768752"/>
              <a:gd name="connsiteY3" fmla="*/ 800100 h 914400"/>
              <a:gd name="connsiteX4" fmla="*/ 0 w 6768752"/>
              <a:gd name="connsiteY4" fmla="*/ 114300 h 914400"/>
              <a:gd name="connsiteX0" fmla="*/ 0 w 6768752"/>
              <a:gd name="connsiteY0" fmla="*/ 120404 h 916189"/>
              <a:gd name="connsiteX1" fmla="*/ 6768752 w 6768752"/>
              <a:gd name="connsiteY1" fmla="*/ 38108 h 916189"/>
              <a:gd name="connsiteX2" fmla="*/ 6768752 w 6768752"/>
              <a:gd name="connsiteY2" fmla="*/ 806204 h 916189"/>
              <a:gd name="connsiteX3" fmla="*/ 0 w 6768752"/>
              <a:gd name="connsiteY3" fmla="*/ 806204 h 916189"/>
              <a:gd name="connsiteX4" fmla="*/ 0 w 6768752"/>
              <a:gd name="connsiteY4" fmla="*/ 120404 h 916189"/>
              <a:gd name="connsiteX0" fmla="*/ 9144 w 6768752"/>
              <a:gd name="connsiteY0" fmla="*/ 114371 h 955876"/>
              <a:gd name="connsiteX1" fmla="*/ 6768752 w 6768752"/>
              <a:gd name="connsiteY1" fmla="*/ 77795 h 955876"/>
              <a:gd name="connsiteX2" fmla="*/ 6768752 w 6768752"/>
              <a:gd name="connsiteY2" fmla="*/ 845891 h 955876"/>
              <a:gd name="connsiteX3" fmla="*/ 0 w 6768752"/>
              <a:gd name="connsiteY3" fmla="*/ 845891 h 955876"/>
              <a:gd name="connsiteX4" fmla="*/ 9144 w 6768752"/>
              <a:gd name="connsiteY4" fmla="*/ 114371 h 955876"/>
              <a:gd name="connsiteX0" fmla="*/ 9144 w 6768752"/>
              <a:gd name="connsiteY0" fmla="*/ 114371 h 957840"/>
              <a:gd name="connsiteX1" fmla="*/ 6768752 w 6768752"/>
              <a:gd name="connsiteY1" fmla="*/ 77795 h 957840"/>
              <a:gd name="connsiteX2" fmla="*/ 6768752 w 6768752"/>
              <a:gd name="connsiteY2" fmla="*/ 845891 h 957840"/>
              <a:gd name="connsiteX3" fmla="*/ 0 w 6768752"/>
              <a:gd name="connsiteY3" fmla="*/ 845891 h 957840"/>
              <a:gd name="connsiteX4" fmla="*/ 9144 w 6768752"/>
              <a:gd name="connsiteY4" fmla="*/ 114371 h 957840"/>
              <a:gd name="connsiteX0" fmla="*/ 9144 w 6768752"/>
              <a:gd name="connsiteY0" fmla="*/ 114371 h 957840"/>
              <a:gd name="connsiteX1" fmla="*/ 6768752 w 6768752"/>
              <a:gd name="connsiteY1" fmla="*/ 77795 h 957840"/>
              <a:gd name="connsiteX2" fmla="*/ 6768752 w 6768752"/>
              <a:gd name="connsiteY2" fmla="*/ 845891 h 957840"/>
              <a:gd name="connsiteX3" fmla="*/ 0 w 6768752"/>
              <a:gd name="connsiteY3" fmla="*/ 845891 h 957840"/>
              <a:gd name="connsiteX4" fmla="*/ 9144 w 6768752"/>
              <a:gd name="connsiteY4" fmla="*/ 114371 h 957840"/>
              <a:gd name="connsiteX0" fmla="*/ 9144 w 6777896"/>
              <a:gd name="connsiteY0" fmla="*/ 119144 h 962613"/>
              <a:gd name="connsiteX1" fmla="*/ 6777896 w 6777896"/>
              <a:gd name="connsiteY1" fmla="*/ 45992 h 962613"/>
              <a:gd name="connsiteX2" fmla="*/ 6768752 w 6777896"/>
              <a:gd name="connsiteY2" fmla="*/ 850664 h 962613"/>
              <a:gd name="connsiteX3" fmla="*/ 0 w 6777896"/>
              <a:gd name="connsiteY3" fmla="*/ 850664 h 962613"/>
              <a:gd name="connsiteX4" fmla="*/ 9144 w 6777896"/>
              <a:gd name="connsiteY4" fmla="*/ 119144 h 962613"/>
              <a:gd name="connsiteX0" fmla="*/ 9144 w 6777896"/>
              <a:gd name="connsiteY0" fmla="*/ 119144 h 914717"/>
              <a:gd name="connsiteX1" fmla="*/ 6777896 w 6777896"/>
              <a:gd name="connsiteY1" fmla="*/ 45992 h 914717"/>
              <a:gd name="connsiteX2" fmla="*/ 6768752 w 6777896"/>
              <a:gd name="connsiteY2" fmla="*/ 795800 h 914717"/>
              <a:gd name="connsiteX3" fmla="*/ 0 w 6777896"/>
              <a:gd name="connsiteY3" fmla="*/ 850664 h 914717"/>
              <a:gd name="connsiteX4" fmla="*/ 9144 w 6777896"/>
              <a:gd name="connsiteY4" fmla="*/ 119144 h 914717"/>
              <a:gd name="connsiteX0" fmla="*/ 18288 w 6787040"/>
              <a:gd name="connsiteY0" fmla="*/ 119144 h 922673"/>
              <a:gd name="connsiteX1" fmla="*/ 6787040 w 6787040"/>
              <a:gd name="connsiteY1" fmla="*/ 45992 h 922673"/>
              <a:gd name="connsiteX2" fmla="*/ 6777896 w 6787040"/>
              <a:gd name="connsiteY2" fmla="*/ 795800 h 922673"/>
              <a:gd name="connsiteX3" fmla="*/ 0 w 6787040"/>
              <a:gd name="connsiteY3" fmla="*/ 905528 h 922673"/>
              <a:gd name="connsiteX4" fmla="*/ 18288 w 6787040"/>
              <a:gd name="connsiteY4" fmla="*/ 119144 h 922673"/>
              <a:gd name="connsiteX0" fmla="*/ 879 w 6787919"/>
              <a:gd name="connsiteY0" fmla="*/ 137160 h 876681"/>
              <a:gd name="connsiteX1" fmla="*/ 6787919 w 6787919"/>
              <a:gd name="connsiteY1" fmla="*/ 0 h 876681"/>
              <a:gd name="connsiteX2" fmla="*/ 6778775 w 6787919"/>
              <a:gd name="connsiteY2" fmla="*/ 749808 h 876681"/>
              <a:gd name="connsiteX3" fmla="*/ 879 w 6787919"/>
              <a:gd name="connsiteY3" fmla="*/ 859536 h 876681"/>
              <a:gd name="connsiteX4" fmla="*/ 879 w 6787919"/>
              <a:gd name="connsiteY4" fmla="*/ 137160 h 876681"/>
              <a:gd name="connsiteX0" fmla="*/ 879 w 6787919"/>
              <a:gd name="connsiteY0" fmla="*/ 123011 h 899108"/>
              <a:gd name="connsiteX1" fmla="*/ 6787919 w 6787919"/>
              <a:gd name="connsiteY1" fmla="*/ 22427 h 899108"/>
              <a:gd name="connsiteX2" fmla="*/ 6778775 w 6787919"/>
              <a:gd name="connsiteY2" fmla="*/ 772235 h 899108"/>
              <a:gd name="connsiteX3" fmla="*/ 879 w 6787919"/>
              <a:gd name="connsiteY3" fmla="*/ 881963 h 899108"/>
              <a:gd name="connsiteX4" fmla="*/ 879 w 6787919"/>
              <a:gd name="connsiteY4" fmla="*/ 123011 h 8991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87919" h="899108">
                <a:moveTo>
                  <a:pt x="879" y="123011"/>
                </a:moveTo>
                <a:cubicBezTo>
                  <a:pt x="2257130" y="-257989"/>
                  <a:pt x="4531668" y="403427"/>
                  <a:pt x="6787919" y="22427"/>
                </a:cubicBezTo>
                <a:lnTo>
                  <a:pt x="6778775" y="772235"/>
                </a:lnTo>
                <a:cubicBezTo>
                  <a:pt x="4522524" y="1153235"/>
                  <a:pt x="1900514" y="519251"/>
                  <a:pt x="879" y="881963"/>
                </a:cubicBezTo>
                <a:cubicBezTo>
                  <a:pt x="3927" y="738707"/>
                  <a:pt x="-2169" y="366851"/>
                  <a:pt x="879" y="123011"/>
                </a:cubicBezTo>
                <a:close/>
              </a:path>
            </a:pathLst>
          </a:custGeom>
          <a:solidFill>
            <a:srgbClr val="FFFF00"/>
          </a:solidFill>
        </p:spPr>
        <p:style>
          <a:lnRef idx="0">
            <a:schemeClr val="accent2"/>
          </a:lnRef>
          <a:fillRef idx="3">
            <a:schemeClr val="accent2"/>
          </a:fillRef>
          <a:effectRef idx="3">
            <a:schemeClr val="accent2"/>
          </a:effectRef>
          <a:fontRef idx="minor">
            <a:schemeClr val="lt1"/>
          </a:fontRef>
        </p:style>
        <p:txBody>
          <a:bodyPr rtlCol="1" anchor="ctr"/>
          <a:lstStyle/>
          <a:p>
            <a:pPr lvl="0" algn="ctr"/>
            <a:endParaRPr lang="ar-SY" dirty="0"/>
          </a:p>
        </p:txBody>
      </p:sp>
      <p:sp>
        <p:nvSpPr>
          <p:cNvPr id="6" name="عنصر نائب للمحتوى 2"/>
          <p:cNvSpPr>
            <a:spLocks noGrp="1"/>
          </p:cNvSpPr>
          <p:nvPr>
            <p:ph idx="1"/>
          </p:nvPr>
        </p:nvSpPr>
        <p:spPr>
          <a:xfrm>
            <a:off x="457200" y="1600200"/>
            <a:ext cx="8229600" cy="4525963"/>
          </a:xfrm>
          <a:prstGeom prst="rect">
            <a:avLst/>
          </a:prstGeom>
          <a:noFill/>
          <a:effectLst>
            <a:softEdge rad="31750"/>
          </a:effectLst>
        </p:spPr>
        <p:txBody>
          <a:bodyPr vert="horz" lIns="91440" tIns="45720" rIns="91440" bIns="45720" rtlCol="0">
            <a:normAutofit fontScale="92500" lnSpcReduction="20000"/>
            <a:scene3d>
              <a:camera prst="orthographicFront"/>
              <a:lightRig rig="flat" dir="tl">
                <a:rot lat="0" lon="0" rev="6600000"/>
              </a:lightRig>
            </a:scene3d>
            <a:sp3d extrusionH="25400" contourW="8890">
              <a:contourClr>
                <a:schemeClr val="accent2">
                  <a:shade val="75000"/>
                </a:schemeClr>
              </a:contourClr>
            </a:sp3d>
          </a:bodyPr>
          <a:lstStyle>
            <a:lvl1pPr marL="0" indent="0" algn="justLow">
              <a:lnSpc>
                <a:spcPct val="134000"/>
              </a:lnSpc>
              <a:buFont typeface="Arial" pitchFamily="34" charset="0"/>
              <a:buNone/>
              <a:defRPr lang="ar-SA" sz="5400" baseline="0" smtClean="0">
                <a:ln w="11430">
                  <a:noFill/>
                </a:ln>
                <a:solidFill>
                  <a:schemeClr val="accent2">
                    <a:lumMod val="50000"/>
                  </a:schemeClr>
                </a:solidFill>
                <a:latin typeface="Traditional Arabic" pitchFamily="18" charset="-78"/>
                <a:ea typeface="+mj-ea"/>
                <a:cs typeface="Traditional Arabic" pitchFamily="18" charset="-78"/>
              </a:defRPr>
            </a:lvl1pPr>
            <a:lvl2pPr marL="457200" indent="0" algn="r" rtl="1">
              <a:lnSpc>
                <a:spcPct val="134000"/>
              </a:lnSpc>
              <a:buFontTx/>
              <a:buNone/>
              <a:defRPr lang="ar-SA" sz="7100" smtClean="0">
                <a:ln>
                  <a:noFill/>
                </a:ln>
                <a:solidFill>
                  <a:schemeClr val="accent2">
                    <a:lumMod val="50000"/>
                  </a:schemeClr>
                </a:solidFill>
                <a:latin typeface="Andalus" pitchFamily="18" charset="-78"/>
                <a:ea typeface="+mj-ea"/>
                <a:cs typeface="Andalus" pitchFamily="18" charset="-78"/>
              </a:defRPr>
            </a:lvl2pPr>
            <a:lvl3pPr marL="914400" indent="0" algn="justLow">
              <a:lnSpc>
                <a:spcPct val="134000"/>
              </a:lnSpc>
              <a:buNone/>
              <a:defRPr lang="ar-SA" sz="5200" b="1" kern="1200" dirty="0" smtClean="0">
                <a:ln>
                  <a:noFill/>
                </a:ln>
                <a:solidFill>
                  <a:schemeClr val="accent2">
                    <a:lumMod val="50000"/>
                  </a:schemeClr>
                </a:solidFill>
                <a:latin typeface="+mj-lt"/>
                <a:ea typeface="+mj-ea"/>
                <a:cs typeface="DecoType Naskh Variants" pitchFamily="2" charset="-78"/>
              </a:defRPr>
            </a:lvl3pPr>
            <a:lvl4pPr marL="1371600" indent="0" algn="justLow">
              <a:lnSpc>
                <a:spcPct val="134000"/>
              </a:lnSpc>
              <a:buNone/>
              <a:defRPr lang="ar-SA" sz="4300" smtClean="0">
                <a:ln>
                  <a:noFill/>
                </a:ln>
                <a:solidFill>
                  <a:schemeClr val="accent2">
                    <a:lumMod val="50000"/>
                  </a:schemeClr>
                </a:solidFill>
                <a:latin typeface="+mj-lt"/>
                <a:ea typeface="+mj-ea"/>
                <a:cs typeface="+mj-cs"/>
              </a:defRPr>
            </a:lvl4pPr>
            <a:lvl5pPr marL="1828800" indent="0" algn="justLow">
              <a:lnSpc>
                <a:spcPct val="134000"/>
              </a:lnSpc>
              <a:buNone/>
              <a:defRPr lang="ar-SY" sz="4300">
                <a:ln>
                  <a:noFill/>
                </a:ln>
                <a:solidFill>
                  <a:schemeClr val="accent2">
                    <a:lumMod val="50000"/>
                  </a:schemeClr>
                </a:solidFill>
                <a:latin typeface="+mj-lt"/>
                <a:ea typeface="+mj-ea"/>
                <a:cs typeface="+mj-cs"/>
              </a:defRPr>
            </a:lvl5pPr>
          </a:lstStyle>
          <a:p>
            <a:pPr lvl="0" algn="just">
              <a:lnSpc>
                <a:spcPct val="150000"/>
              </a:lnSpc>
            </a:pPr>
            <a:r>
              <a:rPr lang="ar-SA" dirty="0" smtClean="0"/>
              <a:t>انقر لتحرير أنماط النص الرئيسي</a:t>
            </a:r>
          </a:p>
          <a:p>
            <a:pPr lvl="1">
              <a:buFont typeface="Courier New" pitchFamily="49" charset="0"/>
              <a:buChar char="o"/>
            </a:pPr>
            <a:r>
              <a:rPr lang="ar-SA" dirty="0" smtClean="0"/>
              <a:t>المستوى الثاني</a:t>
            </a:r>
          </a:p>
          <a:p>
            <a:pPr marL="0" lvl="2" indent="0" algn="ctr" defTabSz="914400" rtl="1" eaLnBrk="1" latinLnBrk="0" hangingPunct="1">
              <a:lnSpc>
                <a:spcPct val="100000"/>
              </a:lnSpc>
              <a:spcBef>
                <a:spcPct val="20000"/>
              </a:spcBef>
              <a:buFont typeface="Arial" pitchFamily="34" charset="0"/>
              <a:buNone/>
            </a:pPr>
            <a:r>
              <a:rPr lang="ar-SA" dirty="0" smtClean="0"/>
              <a:t>المستوى الثالث</a:t>
            </a:r>
          </a:p>
          <a:p>
            <a:pPr lvl="3">
              <a:buFont typeface="Courier New" pitchFamily="49" charset="0"/>
              <a:buChar char="o"/>
            </a:pPr>
            <a:r>
              <a:rPr lang="ar-SA" dirty="0" smtClean="0"/>
              <a:t>المستوى الرابع</a:t>
            </a:r>
          </a:p>
          <a:p>
            <a:pPr lvl="4">
              <a:buChar char="•"/>
            </a:pPr>
            <a:r>
              <a:rPr lang="ar-SA" dirty="0" smtClean="0"/>
              <a:t>المستوى الخامس</a:t>
            </a:r>
            <a:endParaRPr lang="ar-SY" dirty="0"/>
          </a:p>
        </p:txBody>
      </p:sp>
    </p:spTree>
    <p:extLst>
      <p:ext uri="{BB962C8B-B14F-4D97-AF65-F5344CB8AC3E}">
        <p14:creationId xmlns:p14="http://schemas.microsoft.com/office/powerpoint/2010/main" xmlns="" val="3528045623"/>
      </p:ext>
    </p:extLst>
  </p:cSld>
  <p:clrMapOvr>
    <a:masterClrMapping/>
  </p:clrMapOvr>
  <p:transition spd="slow">
    <p:wipe/>
  </p:transition>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عنوان ومحتوى وصورة">
    <p:spTree>
      <p:nvGrpSpPr>
        <p:cNvPr id="1" name=""/>
        <p:cNvGrpSpPr/>
        <p:nvPr/>
      </p:nvGrpSpPr>
      <p:grpSpPr>
        <a:xfrm>
          <a:off x="0" y="0"/>
          <a:ext cx="0" cy="0"/>
          <a:chOff x="0" y="0"/>
          <a:chExt cx="0" cy="0"/>
        </a:xfrm>
      </p:grpSpPr>
      <p:sp>
        <p:nvSpPr>
          <p:cNvPr id="5" name="عنصر نائب للصورة 4"/>
          <p:cNvSpPr>
            <a:spLocks noGrp="1" noChangeAspect="1"/>
          </p:cNvSpPr>
          <p:nvPr>
            <p:ph type="pic" sz="quarter" idx="10"/>
          </p:nvPr>
        </p:nvSpPr>
        <p:spPr>
          <a:xfrm>
            <a:off x="755576" y="1844824"/>
            <a:ext cx="4176464" cy="2952328"/>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txBody>
          <a:bodyPr/>
          <a:lstStyle/>
          <a:p>
            <a:endParaRPr lang="ar-SY"/>
          </a:p>
        </p:txBody>
      </p:sp>
      <p:sp>
        <p:nvSpPr>
          <p:cNvPr id="9" name="عنصر نائب للمحتوى 2"/>
          <p:cNvSpPr>
            <a:spLocks noGrp="1"/>
          </p:cNvSpPr>
          <p:nvPr>
            <p:ph idx="1"/>
          </p:nvPr>
        </p:nvSpPr>
        <p:spPr>
          <a:xfrm>
            <a:off x="5004048" y="1600200"/>
            <a:ext cx="3682752" cy="4525963"/>
          </a:xfrm>
          <a:prstGeom prst="rect">
            <a:avLst/>
          </a:prstGeom>
          <a:noFill/>
          <a:effectLst>
            <a:softEdge rad="31750"/>
          </a:effectLst>
        </p:spPr>
        <p:txBody>
          <a:bodyPr vert="horz" lIns="91440" tIns="45720" rIns="91440" bIns="45720" rtlCol="0">
            <a:normAutofit fontScale="92500" lnSpcReduction="20000"/>
            <a:scene3d>
              <a:camera prst="orthographicFront"/>
              <a:lightRig rig="flat" dir="tl">
                <a:rot lat="0" lon="0" rev="6600000"/>
              </a:lightRig>
            </a:scene3d>
            <a:sp3d extrusionH="25400" contourW="8890">
              <a:contourClr>
                <a:schemeClr val="accent2">
                  <a:shade val="75000"/>
                </a:schemeClr>
              </a:contourClr>
            </a:sp3d>
          </a:bodyPr>
          <a:lstStyle>
            <a:lvl1pPr marL="0" indent="0" algn="justLow">
              <a:buFont typeface="Arial" pitchFamily="34" charset="0"/>
              <a:buNone/>
              <a:defRPr lang="ar-SA" sz="5400" baseline="0" smtClean="0">
                <a:ln w="11430">
                  <a:noFill/>
                </a:ln>
                <a:solidFill>
                  <a:schemeClr val="accent2">
                    <a:lumMod val="50000"/>
                  </a:schemeClr>
                </a:solidFill>
                <a:latin typeface="Traditional Arabic" pitchFamily="18" charset="-78"/>
                <a:ea typeface="+mj-ea"/>
                <a:cs typeface="Traditional Arabic" pitchFamily="18" charset="-78"/>
              </a:defRPr>
            </a:lvl1pPr>
            <a:lvl2pPr marL="457200" indent="0" algn="r" rtl="1">
              <a:buFontTx/>
              <a:buNone/>
              <a:defRPr lang="ar-SA" sz="7100" smtClean="0">
                <a:solidFill>
                  <a:schemeClr val="accent2">
                    <a:lumMod val="50000"/>
                  </a:schemeClr>
                </a:solidFill>
                <a:latin typeface="Andalus" pitchFamily="18" charset="-78"/>
                <a:ea typeface="+mj-ea"/>
                <a:cs typeface="Andalus" pitchFamily="18" charset="-78"/>
              </a:defRPr>
            </a:lvl2pPr>
            <a:lvl3pPr marL="914400" indent="0" algn="justLow">
              <a:buNone/>
              <a:defRPr lang="ar-SA" sz="4300" smtClean="0">
                <a:solidFill>
                  <a:schemeClr val="accent2">
                    <a:lumMod val="50000"/>
                  </a:schemeClr>
                </a:solidFill>
                <a:latin typeface="+mj-lt"/>
                <a:ea typeface="+mj-ea"/>
                <a:cs typeface="+mj-cs"/>
              </a:defRPr>
            </a:lvl3pPr>
            <a:lvl4pPr marL="1371600" indent="0" algn="justLow">
              <a:buNone/>
              <a:defRPr lang="ar-SA" sz="4300" smtClean="0">
                <a:solidFill>
                  <a:schemeClr val="accent2">
                    <a:lumMod val="50000"/>
                  </a:schemeClr>
                </a:solidFill>
                <a:latin typeface="+mj-lt"/>
                <a:ea typeface="+mj-ea"/>
                <a:cs typeface="+mj-cs"/>
              </a:defRPr>
            </a:lvl4pPr>
            <a:lvl5pPr marL="1828800" indent="0" algn="justLow">
              <a:buNone/>
              <a:defRPr lang="ar-SY" sz="4300">
                <a:solidFill>
                  <a:schemeClr val="accent2">
                    <a:lumMod val="50000"/>
                  </a:schemeClr>
                </a:solidFill>
                <a:latin typeface="+mj-lt"/>
                <a:ea typeface="+mj-ea"/>
                <a:cs typeface="+mj-cs"/>
              </a:defRPr>
            </a:lvl5pPr>
          </a:lstStyle>
          <a:p>
            <a:pPr lvl="0" algn="just">
              <a:lnSpc>
                <a:spcPct val="150000"/>
              </a:lnSpc>
            </a:pPr>
            <a:r>
              <a:rPr lang="ar-SA" dirty="0" smtClean="0"/>
              <a:t>انقر لتحرير أنماط النص الرئيسي</a:t>
            </a:r>
          </a:p>
          <a:p>
            <a:pPr lvl="1">
              <a:buFont typeface="Courier New" pitchFamily="49" charset="0"/>
              <a:buChar char="o"/>
            </a:pPr>
            <a:r>
              <a:rPr lang="ar-SA" dirty="0" smtClean="0"/>
              <a:t>المستوى الثاني</a:t>
            </a:r>
          </a:p>
          <a:p>
            <a:pPr lvl="2"/>
            <a:r>
              <a:rPr lang="ar-SA" dirty="0" smtClean="0"/>
              <a:t>المستوى الثالث</a:t>
            </a:r>
          </a:p>
          <a:p>
            <a:pPr lvl="3">
              <a:buFont typeface="Courier New" pitchFamily="49" charset="0"/>
              <a:buChar char="o"/>
            </a:pPr>
            <a:r>
              <a:rPr lang="ar-SA" dirty="0" smtClean="0"/>
              <a:t>المستوى الرابع</a:t>
            </a:r>
          </a:p>
          <a:p>
            <a:pPr lvl="4">
              <a:buChar char="•"/>
            </a:pPr>
            <a:r>
              <a:rPr lang="ar-SA" dirty="0" smtClean="0"/>
              <a:t>المستوى الخامس</a:t>
            </a:r>
            <a:endParaRPr lang="ar-SY" dirty="0"/>
          </a:p>
        </p:txBody>
      </p:sp>
      <p:sp>
        <p:nvSpPr>
          <p:cNvPr id="10" name="عنوان 1"/>
          <p:cNvSpPr>
            <a:spLocks noGrp="1"/>
          </p:cNvSpPr>
          <p:nvPr>
            <p:ph type="title"/>
          </p:nvPr>
        </p:nvSpPr>
        <p:spPr>
          <a:xfrm>
            <a:off x="5148065" y="188640"/>
            <a:ext cx="2952328" cy="861436"/>
          </a:xfrm>
          <a:prstGeom prst="rect">
            <a:avLst/>
          </a:prstGeom>
        </p:spPr>
        <p:txBody>
          <a:bodyPr wrap="square">
            <a:normAutofit/>
          </a:bodyPr>
          <a:lstStyle>
            <a:lvl1pPr>
              <a:defRPr lang="ar-SY" sz="5400" b="1" cap="none" spc="0">
                <a:ln w="18000">
                  <a:solidFill>
                    <a:schemeClr val="accent2">
                      <a:satMod val="140000"/>
                    </a:schemeClr>
                  </a:solidFill>
                  <a:prstDash val="solid"/>
                  <a:miter lim="800000"/>
                </a:ln>
                <a:solidFill>
                  <a:srgbClr val="FFC000"/>
                </a:solidFill>
                <a:effectLst>
                  <a:outerShdw blurRad="25500" dist="23000" dir="7020000" algn="tl">
                    <a:srgbClr val="000000">
                      <a:alpha val="50000"/>
                    </a:srgbClr>
                  </a:outerShdw>
                </a:effectLst>
                <a:latin typeface="+mn-lt"/>
                <a:ea typeface="+mn-ea"/>
              </a:defRPr>
            </a:lvl1pPr>
          </a:lstStyle>
          <a:p>
            <a:pPr marL="0" lvl="0"/>
            <a:r>
              <a:rPr lang="ar-SA" smtClean="0"/>
              <a:t>انقر لتحرير نمط العنوان الرئيسي</a:t>
            </a:r>
            <a:endParaRPr lang="ar-SY"/>
          </a:p>
        </p:txBody>
      </p:sp>
      <p:sp>
        <p:nvSpPr>
          <p:cNvPr id="11" name="مستطيل 10"/>
          <p:cNvSpPr/>
          <p:nvPr userDrawn="1"/>
        </p:nvSpPr>
        <p:spPr>
          <a:xfrm>
            <a:off x="7939340" y="-243408"/>
            <a:ext cx="1313180" cy="1446550"/>
          </a:xfrm>
          <a:prstGeom prst="rect">
            <a:avLst/>
          </a:prstGeom>
        </p:spPr>
        <p:txBody>
          <a:bodyPr wrap="none">
            <a:spAutoFit/>
          </a:bodyPr>
          <a:lstStyle/>
          <a:p>
            <a:r>
              <a:rPr lang="en-US" sz="8800" b="1" cap="none" spc="0" dirty="0">
                <a:ln w="18000">
                  <a:solidFill>
                    <a:schemeClr val="accent2">
                      <a:satMod val="140000"/>
                    </a:schemeClr>
                  </a:solidFill>
                  <a:prstDash val="solid"/>
                  <a:miter lim="800000"/>
                </a:ln>
                <a:solidFill>
                  <a:srgbClr val="FFC000"/>
                </a:solidFill>
                <a:effectLst>
                  <a:outerShdw blurRad="25500" dist="23000" dir="7020000" algn="tl">
                    <a:srgbClr val="000000">
                      <a:alpha val="50000"/>
                    </a:srgbClr>
                  </a:outerShdw>
                </a:effectLst>
                <a:latin typeface="AGA Arabesque Desktop" pitchFamily="2" charset="2"/>
              </a:rPr>
              <a:t>a</a:t>
            </a:r>
            <a:endParaRPr lang="ar-SY" sz="8800" b="1" cap="none" spc="0" dirty="0">
              <a:ln w="18000">
                <a:solidFill>
                  <a:schemeClr val="accent2">
                    <a:satMod val="140000"/>
                  </a:schemeClr>
                </a:solidFill>
                <a:prstDash val="solid"/>
                <a:miter lim="800000"/>
              </a:ln>
              <a:solidFill>
                <a:srgbClr val="FFC000"/>
              </a:solidFill>
              <a:effectLst>
                <a:outerShdw blurRad="25500" dist="23000" dir="7020000" algn="tl">
                  <a:srgbClr val="000000">
                    <a:alpha val="50000"/>
                  </a:srgbClr>
                </a:outerShdw>
              </a:effectLst>
              <a:latin typeface="AGA Arabesque Desktop" pitchFamily="2" charset="2"/>
            </a:endParaRPr>
          </a:p>
        </p:txBody>
      </p:sp>
      <p:sp>
        <p:nvSpPr>
          <p:cNvPr id="12" name="موجة 17"/>
          <p:cNvSpPr/>
          <p:nvPr userDrawn="1"/>
        </p:nvSpPr>
        <p:spPr>
          <a:xfrm>
            <a:off x="-108520" y="1136074"/>
            <a:ext cx="9289032" cy="60678"/>
          </a:xfrm>
          <a:custGeom>
            <a:avLst/>
            <a:gdLst>
              <a:gd name="connsiteX0" fmla="*/ 0 w 6768752"/>
              <a:gd name="connsiteY0" fmla="*/ 114300 h 914400"/>
              <a:gd name="connsiteX1" fmla="*/ 6768752 w 6768752"/>
              <a:gd name="connsiteY1" fmla="*/ 114300 h 914400"/>
              <a:gd name="connsiteX2" fmla="*/ 6768752 w 6768752"/>
              <a:gd name="connsiteY2" fmla="*/ 800100 h 914400"/>
              <a:gd name="connsiteX3" fmla="*/ 0 w 6768752"/>
              <a:gd name="connsiteY3" fmla="*/ 800100 h 914400"/>
              <a:gd name="connsiteX4" fmla="*/ 0 w 6768752"/>
              <a:gd name="connsiteY4" fmla="*/ 114300 h 914400"/>
              <a:gd name="connsiteX0" fmla="*/ 0 w 6768752"/>
              <a:gd name="connsiteY0" fmla="*/ 120404 h 916189"/>
              <a:gd name="connsiteX1" fmla="*/ 6768752 w 6768752"/>
              <a:gd name="connsiteY1" fmla="*/ 38108 h 916189"/>
              <a:gd name="connsiteX2" fmla="*/ 6768752 w 6768752"/>
              <a:gd name="connsiteY2" fmla="*/ 806204 h 916189"/>
              <a:gd name="connsiteX3" fmla="*/ 0 w 6768752"/>
              <a:gd name="connsiteY3" fmla="*/ 806204 h 916189"/>
              <a:gd name="connsiteX4" fmla="*/ 0 w 6768752"/>
              <a:gd name="connsiteY4" fmla="*/ 120404 h 916189"/>
              <a:gd name="connsiteX0" fmla="*/ 9144 w 6768752"/>
              <a:gd name="connsiteY0" fmla="*/ 114371 h 955876"/>
              <a:gd name="connsiteX1" fmla="*/ 6768752 w 6768752"/>
              <a:gd name="connsiteY1" fmla="*/ 77795 h 955876"/>
              <a:gd name="connsiteX2" fmla="*/ 6768752 w 6768752"/>
              <a:gd name="connsiteY2" fmla="*/ 845891 h 955876"/>
              <a:gd name="connsiteX3" fmla="*/ 0 w 6768752"/>
              <a:gd name="connsiteY3" fmla="*/ 845891 h 955876"/>
              <a:gd name="connsiteX4" fmla="*/ 9144 w 6768752"/>
              <a:gd name="connsiteY4" fmla="*/ 114371 h 955876"/>
              <a:gd name="connsiteX0" fmla="*/ 9144 w 6768752"/>
              <a:gd name="connsiteY0" fmla="*/ 114371 h 957840"/>
              <a:gd name="connsiteX1" fmla="*/ 6768752 w 6768752"/>
              <a:gd name="connsiteY1" fmla="*/ 77795 h 957840"/>
              <a:gd name="connsiteX2" fmla="*/ 6768752 w 6768752"/>
              <a:gd name="connsiteY2" fmla="*/ 845891 h 957840"/>
              <a:gd name="connsiteX3" fmla="*/ 0 w 6768752"/>
              <a:gd name="connsiteY3" fmla="*/ 845891 h 957840"/>
              <a:gd name="connsiteX4" fmla="*/ 9144 w 6768752"/>
              <a:gd name="connsiteY4" fmla="*/ 114371 h 957840"/>
              <a:gd name="connsiteX0" fmla="*/ 9144 w 6768752"/>
              <a:gd name="connsiteY0" fmla="*/ 114371 h 957840"/>
              <a:gd name="connsiteX1" fmla="*/ 6768752 w 6768752"/>
              <a:gd name="connsiteY1" fmla="*/ 77795 h 957840"/>
              <a:gd name="connsiteX2" fmla="*/ 6768752 w 6768752"/>
              <a:gd name="connsiteY2" fmla="*/ 845891 h 957840"/>
              <a:gd name="connsiteX3" fmla="*/ 0 w 6768752"/>
              <a:gd name="connsiteY3" fmla="*/ 845891 h 957840"/>
              <a:gd name="connsiteX4" fmla="*/ 9144 w 6768752"/>
              <a:gd name="connsiteY4" fmla="*/ 114371 h 957840"/>
              <a:gd name="connsiteX0" fmla="*/ 9144 w 6777896"/>
              <a:gd name="connsiteY0" fmla="*/ 119144 h 962613"/>
              <a:gd name="connsiteX1" fmla="*/ 6777896 w 6777896"/>
              <a:gd name="connsiteY1" fmla="*/ 45992 h 962613"/>
              <a:gd name="connsiteX2" fmla="*/ 6768752 w 6777896"/>
              <a:gd name="connsiteY2" fmla="*/ 850664 h 962613"/>
              <a:gd name="connsiteX3" fmla="*/ 0 w 6777896"/>
              <a:gd name="connsiteY3" fmla="*/ 850664 h 962613"/>
              <a:gd name="connsiteX4" fmla="*/ 9144 w 6777896"/>
              <a:gd name="connsiteY4" fmla="*/ 119144 h 962613"/>
              <a:gd name="connsiteX0" fmla="*/ 9144 w 6777896"/>
              <a:gd name="connsiteY0" fmla="*/ 119144 h 914717"/>
              <a:gd name="connsiteX1" fmla="*/ 6777896 w 6777896"/>
              <a:gd name="connsiteY1" fmla="*/ 45992 h 914717"/>
              <a:gd name="connsiteX2" fmla="*/ 6768752 w 6777896"/>
              <a:gd name="connsiteY2" fmla="*/ 795800 h 914717"/>
              <a:gd name="connsiteX3" fmla="*/ 0 w 6777896"/>
              <a:gd name="connsiteY3" fmla="*/ 850664 h 914717"/>
              <a:gd name="connsiteX4" fmla="*/ 9144 w 6777896"/>
              <a:gd name="connsiteY4" fmla="*/ 119144 h 914717"/>
              <a:gd name="connsiteX0" fmla="*/ 18288 w 6787040"/>
              <a:gd name="connsiteY0" fmla="*/ 119144 h 922673"/>
              <a:gd name="connsiteX1" fmla="*/ 6787040 w 6787040"/>
              <a:gd name="connsiteY1" fmla="*/ 45992 h 922673"/>
              <a:gd name="connsiteX2" fmla="*/ 6777896 w 6787040"/>
              <a:gd name="connsiteY2" fmla="*/ 795800 h 922673"/>
              <a:gd name="connsiteX3" fmla="*/ 0 w 6787040"/>
              <a:gd name="connsiteY3" fmla="*/ 905528 h 922673"/>
              <a:gd name="connsiteX4" fmla="*/ 18288 w 6787040"/>
              <a:gd name="connsiteY4" fmla="*/ 119144 h 922673"/>
              <a:gd name="connsiteX0" fmla="*/ 879 w 6787919"/>
              <a:gd name="connsiteY0" fmla="*/ 137160 h 876681"/>
              <a:gd name="connsiteX1" fmla="*/ 6787919 w 6787919"/>
              <a:gd name="connsiteY1" fmla="*/ 0 h 876681"/>
              <a:gd name="connsiteX2" fmla="*/ 6778775 w 6787919"/>
              <a:gd name="connsiteY2" fmla="*/ 749808 h 876681"/>
              <a:gd name="connsiteX3" fmla="*/ 879 w 6787919"/>
              <a:gd name="connsiteY3" fmla="*/ 859536 h 876681"/>
              <a:gd name="connsiteX4" fmla="*/ 879 w 6787919"/>
              <a:gd name="connsiteY4" fmla="*/ 137160 h 876681"/>
              <a:gd name="connsiteX0" fmla="*/ 879 w 6787919"/>
              <a:gd name="connsiteY0" fmla="*/ 123011 h 899108"/>
              <a:gd name="connsiteX1" fmla="*/ 6787919 w 6787919"/>
              <a:gd name="connsiteY1" fmla="*/ 22427 h 899108"/>
              <a:gd name="connsiteX2" fmla="*/ 6778775 w 6787919"/>
              <a:gd name="connsiteY2" fmla="*/ 772235 h 899108"/>
              <a:gd name="connsiteX3" fmla="*/ 879 w 6787919"/>
              <a:gd name="connsiteY3" fmla="*/ 881963 h 899108"/>
              <a:gd name="connsiteX4" fmla="*/ 879 w 6787919"/>
              <a:gd name="connsiteY4" fmla="*/ 123011 h 8991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87919" h="899108">
                <a:moveTo>
                  <a:pt x="879" y="123011"/>
                </a:moveTo>
                <a:cubicBezTo>
                  <a:pt x="2257130" y="-257989"/>
                  <a:pt x="4531668" y="403427"/>
                  <a:pt x="6787919" y="22427"/>
                </a:cubicBezTo>
                <a:lnTo>
                  <a:pt x="6778775" y="772235"/>
                </a:lnTo>
                <a:cubicBezTo>
                  <a:pt x="4522524" y="1153235"/>
                  <a:pt x="1900514" y="519251"/>
                  <a:pt x="879" y="881963"/>
                </a:cubicBezTo>
                <a:cubicBezTo>
                  <a:pt x="3927" y="738707"/>
                  <a:pt x="-2169" y="366851"/>
                  <a:pt x="879" y="123011"/>
                </a:cubicBezTo>
                <a:close/>
              </a:path>
            </a:pathLst>
          </a:custGeom>
          <a:solidFill>
            <a:srgbClr val="FFFF00"/>
          </a:solidFill>
        </p:spPr>
        <p:style>
          <a:lnRef idx="0">
            <a:schemeClr val="accent2"/>
          </a:lnRef>
          <a:fillRef idx="3">
            <a:schemeClr val="accent2"/>
          </a:fillRef>
          <a:effectRef idx="3">
            <a:schemeClr val="accent2"/>
          </a:effectRef>
          <a:fontRef idx="minor">
            <a:schemeClr val="lt1"/>
          </a:fontRef>
        </p:style>
        <p:txBody>
          <a:bodyPr rtlCol="1" anchor="ctr"/>
          <a:lstStyle/>
          <a:p>
            <a:pPr lvl="0" algn="ctr"/>
            <a:endParaRPr lang="ar-SY" dirty="0"/>
          </a:p>
        </p:txBody>
      </p:sp>
    </p:spTree>
    <p:extLst>
      <p:ext uri="{BB962C8B-B14F-4D97-AF65-F5344CB8AC3E}">
        <p14:creationId xmlns:p14="http://schemas.microsoft.com/office/powerpoint/2010/main" xmlns="" val="2416670236"/>
      </p:ext>
    </p:extLst>
  </p:cSld>
  <p:clrMapOvr>
    <a:masterClrMapping/>
  </p:clrMapOvr>
  <p:transition spd="slow">
    <p:wipe/>
  </p:transition>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cSld name="2_شريحة عنوان">
    <p:spTree>
      <p:nvGrpSpPr>
        <p:cNvPr id="1" name=""/>
        <p:cNvGrpSpPr/>
        <p:nvPr/>
      </p:nvGrpSpPr>
      <p:grpSpPr>
        <a:xfrm>
          <a:off x="0" y="0"/>
          <a:ext cx="0" cy="0"/>
          <a:chOff x="0" y="0"/>
          <a:chExt cx="0" cy="0"/>
        </a:xfrm>
      </p:grpSpPr>
      <p:sp>
        <p:nvSpPr>
          <p:cNvPr id="2" name="عنوان 1"/>
          <p:cNvSpPr>
            <a:spLocks noGrp="1"/>
          </p:cNvSpPr>
          <p:nvPr>
            <p:ph type="ctrTitle"/>
          </p:nvPr>
        </p:nvSpPr>
        <p:spPr>
          <a:xfrm>
            <a:off x="685800" y="2130425"/>
            <a:ext cx="7772400" cy="1470025"/>
          </a:xfrm>
          <a:prstGeom prst="rect">
            <a:avLst/>
          </a:prstGeom>
        </p:spPr>
        <p:txBody>
          <a:bodyPr/>
          <a:lstStyle/>
          <a:p>
            <a:r>
              <a:rPr lang="ar-SA" smtClean="0"/>
              <a:t>انقر لتحرير نمط العنوان الرئيسي</a:t>
            </a:r>
            <a:endParaRPr lang="ar-SY"/>
          </a:p>
        </p:txBody>
      </p:sp>
      <p:sp>
        <p:nvSpPr>
          <p:cNvPr id="3" name="عنوان فرعي 2"/>
          <p:cNvSpPr>
            <a:spLocks noGrp="1"/>
          </p:cNvSpPr>
          <p:nvPr>
            <p:ph type="subTitle" idx="1"/>
          </p:nvPr>
        </p:nvSpPr>
        <p:spPr>
          <a:xfrm>
            <a:off x="1371600" y="3886200"/>
            <a:ext cx="6400800" cy="1752600"/>
          </a:xfrm>
          <a:prstGeom prst="rect">
            <a:avLst/>
          </a:prstGeo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ar-SA" smtClean="0"/>
              <a:t>انقر لتحرير نمط العنوان الثانوي الرئيسي</a:t>
            </a:r>
            <a:endParaRPr lang="ar-SY"/>
          </a:p>
        </p:txBody>
      </p:sp>
      <p:sp>
        <p:nvSpPr>
          <p:cNvPr id="4" name="عنصر نائب للتاريخ 3"/>
          <p:cNvSpPr>
            <a:spLocks noGrp="1"/>
          </p:cNvSpPr>
          <p:nvPr>
            <p:ph type="dt" sz="half" idx="10"/>
          </p:nvPr>
        </p:nvSpPr>
        <p:spPr>
          <a:xfrm>
            <a:off x="6553200" y="6356350"/>
            <a:ext cx="2133600" cy="365125"/>
          </a:xfrm>
          <a:prstGeom prst="rect">
            <a:avLst/>
          </a:prstGeom>
        </p:spPr>
        <p:txBody>
          <a:bodyPr/>
          <a:lstStyle/>
          <a:p>
            <a:fld id="{52D100F2-62BF-499E-9F71-9E045ABEFBF2}" type="datetimeFigureOut">
              <a:rPr lang="ar-SY" smtClean="0"/>
              <a:pPr/>
              <a:t>27/11/1432</a:t>
            </a:fld>
            <a:endParaRPr lang="ar-SY"/>
          </a:p>
        </p:txBody>
      </p:sp>
      <p:sp>
        <p:nvSpPr>
          <p:cNvPr id="5" name="عنصر نائب للتذييل 4"/>
          <p:cNvSpPr>
            <a:spLocks noGrp="1"/>
          </p:cNvSpPr>
          <p:nvPr>
            <p:ph type="ftr" sz="quarter" idx="11"/>
          </p:nvPr>
        </p:nvSpPr>
        <p:spPr>
          <a:xfrm>
            <a:off x="3124200" y="6356350"/>
            <a:ext cx="2895600" cy="365125"/>
          </a:xfrm>
          <a:prstGeom prst="rect">
            <a:avLst/>
          </a:prstGeom>
        </p:spPr>
        <p:txBody>
          <a:bodyPr/>
          <a:lstStyle/>
          <a:p>
            <a:endParaRPr lang="ar-SY"/>
          </a:p>
        </p:txBody>
      </p:sp>
      <p:sp>
        <p:nvSpPr>
          <p:cNvPr id="6" name="عنصر نائب لرقم الشريحة 5"/>
          <p:cNvSpPr>
            <a:spLocks noGrp="1"/>
          </p:cNvSpPr>
          <p:nvPr>
            <p:ph type="sldNum" sz="quarter" idx="12"/>
          </p:nvPr>
        </p:nvSpPr>
        <p:spPr>
          <a:xfrm>
            <a:off x="457200" y="6356350"/>
            <a:ext cx="2133600" cy="365125"/>
          </a:xfrm>
          <a:prstGeom prst="rect">
            <a:avLst/>
          </a:prstGeom>
        </p:spPr>
        <p:txBody>
          <a:bodyPr/>
          <a:lstStyle/>
          <a:p>
            <a:fld id="{971E9AF8-3109-40D3-B813-98D55C89E4A4}" type="slidenum">
              <a:rPr lang="ar-SY" smtClean="0"/>
              <a:pPr/>
              <a:t>‹#›</a:t>
            </a:fld>
            <a:endParaRPr lang="ar-SY"/>
          </a:p>
        </p:txBody>
      </p:sp>
    </p:spTree>
    <p:extLst>
      <p:ext uri="{BB962C8B-B14F-4D97-AF65-F5344CB8AC3E}">
        <p14:creationId xmlns:p14="http://schemas.microsoft.com/office/powerpoint/2010/main" xmlns="" val="9592324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شريحة عنوان">
    <p:bg>
      <p:bgPr>
        <a:gradFill flip="none" rotWithShape="1">
          <a:gsLst>
            <a:gs pos="0">
              <a:srgbClr val="0070C0"/>
            </a:gs>
            <a:gs pos="100000">
              <a:srgbClr val="FFEBFA"/>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07504" y="1124744"/>
            <a:ext cx="8568952" cy="5256584"/>
          </a:xfrm>
        </p:spPr>
        <p:txBody>
          <a:bodyPr>
            <a:normAutofit/>
          </a:bodyPr>
          <a:lstStyle>
            <a:lvl1pPr marL="0" indent="0" algn="ctr">
              <a:buNone/>
              <a:defRPr sz="24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ar-SA" smtClean="0"/>
              <a:t>انقر لتحرير نمط العنوان الثانوي الرئيسي</a:t>
            </a:r>
            <a:endParaRPr lang="en-US" dirty="0"/>
          </a:p>
        </p:txBody>
      </p:sp>
    </p:spTree>
    <p:extLst>
      <p:ext uri="{BB962C8B-B14F-4D97-AF65-F5344CB8AC3E}">
        <p14:creationId xmlns:p14="http://schemas.microsoft.com/office/powerpoint/2010/main" xmlns="" val="3281066314"/>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شريحة عنوان">
    <p:bg>
      <p:bgPr>
        <a:gradFill flip="none" rotWithShape="1">
          <a:gsLst>
            <a:gs pos="0">
              <a:srgbClr val="00B050"/>
            </a:gs>
            <a:gs pos="100000">
              <a:srgbClr val="FFEBFA"/>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07504" y="1124744"/>
            <a:ext cx="8568952" cy="5256584"/>
          </a:xfrm>
        </p:spPr>
        <p:txBody>
          <a:bodyPr>
            <a:normAutofit/>
          </a:bodyPr>
          <a:lstStyle>
            <a:lvl1pPr marL="0" indent="0" algn="ctr">
              <a:buNone/>
              <a:defRPr sz="24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ar-SA" smtClean="0"/>
              <a:t>انقر لتحرير نمط العنوان الثانوي الرئيسي</a:t>
            </a:r>
            <a:endParaRPr lang="en-US" dirty="0"/>
          </a:p>
        </p:txBody>
      </p:sp>
    </p:spTree>
    <p:extLst>
      <p:ext uri="{BB962C8B-B14F-4D97-AF65-F5344CB8AC3E}">
        <p14:creationId xmlns:p14="http://schemas.microsoft.com/office/powerpoint/2010/main" xmlns="" val="340125002"/>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2_شريحة عنوان">
    <p:bg>
      <p:bgPr>
        <a:gradFill flip="none" rotWithShape="1">
          <a:gsLst>
            <a:gs pos="0">
              <a:srgbClr val="FFFF00">
                <a:lumMod val="61000"/>
                <a:lumOff val="39000"/>
              </a:srgbClr>
            </a:gs>
            <a:gs pos="100000">
              <a:srgbClr val="FFEBFA"/>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07504" y="1124744"/>
            <a:ext cx="8568952" cy="5256584"/>
          </a:xfrm>
        </p:spPr>
        <p:txBody>
          <a:bodyPr>
            <a:normAutofit/>
          </a:bodyPr>
          <a:lstStyle>
            <a:lvl1pPr marL="0" indent="0" algn="ctr">
              <a:buNone/>
              <a:defRPr sz="24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ar-SA" smtClean="0"/>
              <a:t>انقر لتحرير نمط العنوان الثانوي الرئيسي</a:t>
            </a:r>
            <a:endParaRPr lang="en-US" dirty="0"/>
          </a:p>
        </p:txBody>
      </p:sp>
    </p:spTree>
    <p:extLst>
      <p:ext uri="{BB962C8B-B14F-4D97-AF65-F5344CB8AC3E}">
        <p14:creationId xmlns:p14="http://schemas.microsoft.com/office/powerpoint/2010/main" xmlns="" val="742753950"/>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3_شريحة عنوان">
    <p:bg>
      <p:bgPr>
        <a:gradFill flip="none" rotWithShape="1">
          <a:gsLst>
            <a:gs pos="0">
              <a:srgbClr val="FF0000">
                <a:lumMod val="59000"/>
                <a:lumOff val="41000"/>
              </a:srgbClr>
            </a:gs>
            <a:gs pos="100000">
              <a:srgbClr val="FFEBFA"/>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07504" y="1124744"/>
            <a:ext cx="8568952" cy="5256584"/>
          </a:xfrm>
        </p:spPr>
        <p:txBody>
          <a:bodyPr>
            <a:normAutofit/>
          </a:bodyPr>
          <a:lstStyle>
            <a:lvl1pPr marL="0" indent="0" algn="ctr">
              <a:buNone/>
              <a:defRPr sz="24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ar-SA" smtClean="0"/>
              <a:t>انقر لتحرير نمط العنوان الثانوي الرئيسي</a:t>
            </a:r>
            <a:endParaRPr lang="en-US" dirty="0"/>
          </a:p>
        </p:txBody>
      </p:sp>
    </p:spTree>
    <p:extLst>
      <p:ext uri="{BB962C8B-B14F-4D97-AF65-F5344CB8AC3E}">
        <p14:creationId xmlns:p14="http://schemas.microsoft.com/office/powerpoint/2010/main" xmlns="" val="1614152157"/>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تخطيط مخصص">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5991191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
  <p:cSld name="عنوان ومحتوى">
    <p:spTree>
      <p:nvGrpSpPr>
        <p:cNvPr id="1" name=""/>
        <p:cNvGrpSpPr/>
        <p:nvPr/>
      </p:nvGrpSpPr>
      <p:grpSpPr>
        <a:xfrm>
          <a:off x="0" y="0"/>
          <a:ext cx="0" cy="0"/>
          <a:chOff x="0" y="0"/>
          <a:chExt cx="0" cy="0"/>
        </a:xfrm>
      </p:grpSpPr>
      <p:sp>
        <p:nvSpPr>
          <p:cNvPr id="2" name="عنوان 1"/>
          <p:cNvSpPr>
            <a:spLocks noGrp="1"/>
          </p:cNvSpPr>
          <p:nvPr>
            <p:ph type="title"/>
          </p:nvPr>
        </p:nvSpPr>
        <p:spPr>
          <a:xfrm>
            <a:off x="457200" y="292100"/>
            <a:ext cx="8229600" cy="1384300"/>
          </a:xfrm>
          <a:prstGeom prst="rect">
            <a:avLst/>
          </a:prstGeom>
        </p:spPr>
        <p:txBody>
          <a:bodyPr/>
          <a:lstStyle/>
          <a:p>
            <a:r>
              <a:rPr lang="ar-SA" smtClean="0"/>
              <a:t>انقر لتحرير نمط العنوان الرئيسي</a:t>
            </a:r>
            <a:endParaRPr lang="ar-SA"/>
          </a:p>
        </p:txBody>
      </p:sp>
      <p:sp>
        <p:nvSpPr>
          <p:cNvPr id="3" name="عنصر نائب للمحتوى 2"/>
          <p:cNvSpPr>
            <a:spLocks noGrp="1"/>
          </p:cNvSpPr>
          <p:nvPr>
            <p:ph idx="1"/>
          </p:nvPr>
        </p:nvSpPr>
        <p:spPr/>
        <p:txBody>
          <a:body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4" name="Rectangle 4"/>
          <p:cNvSpPr>
            <a:spLocks noGrp="1" noChangeArrowheads="1"/>
          </p:cNvSpPr>
          <p:nvPr>
            <p:ph type="dt" sz="half" idx="10"/>
          </p:nvPr>
        </p:nvSpPr>
        <p:spPr>
          <a:xfrm>
            <a:off x="457200" y="6245225"/>
            <a:ext cx="2133600" cy="476250"/>
          </a:xfrm>
          <a:prstGeom prst="rect">
            <a:avLst/>
          </a:prstGeom>
          <a:ln/>
        </p:spPr>
        <p:txBody>
          <a:bodyPr/>
          <a:lstStyle>
            <a:lvl1pPr>
              <a:defRPr/>
            </a:lvl1pPr>
          </a:lstStyle>
          <a:p>
            <a:pPr>
              <a:defRPr/>
            </a:pPr>
            <a:endParaRPr lang="en-US"/>
          </a:p>
        </p:txBody>
      </p:sp>
      <p:sp>
        <p:nvSpPr>
          <p:cNvPr id="5" name="Rectangle 5"/>
          <p:cNvSpPr>
            <a:spLocks noGrp="1" noChangeArrowheads="1"/>
          </p:cNvSpPr>
          <p:nvPr>
            <p:ph type="ftr" sz="quarter" idx="11"/>
          </p:nvPr>
        </p:nvSpPr>
        <p:spPr>
          <a:xfrm>
            <a:off x="3124200" y="6245225"/>
            <a:ext cx="2895600" cy="476250"/>
          </a:xfrm>
          <a:prstGeom prst="rect">
            <a:avLst/>
          </a:prstGeom>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xfrm>
            <a:off x="6553200" y="6245225"/>
            <a:ext cx="2133600" cy="476250"/>
          </a:xfrm>
          <a:prstGeom prst="rect">
            <a:avLst/>
          </a:prstGeom>
          <a:ln/>
        </p:spPr>
        <p:txBody>
          <a:bodyPr/>
          <a:lstStyle>
            <a:lvl1pPr>
              <a:defRPr/>
            </a:lvl1pPr>
          </a:lstStyle>
          <a:p>
            <a:pPr>
              <a:defRPr/>
            </a:pPr>
            <a:fld id="{4B035B63-D8B5-4957-93DA-52C1A707057B}" type="slidenum">
              <a:rPr lang="ar-SA"/>
              <a:pPr>
                <a:defRPr/>
              </a:pPr>
              <a:t>‹#›</a:t>
            </a:fld>
            <a:endParaRPr lang="en-US"/>
          </a:p>
        </p:txBody>
      </p:sp>
    </p:spTree>
    <p:extLst>
      <p:ext uri="{BB962C8B-B14F-4D97-AF65-F5344CB8AC3E}">
        <p14:creationId xmlns:p14="http://schemas.microsoft.com/office/powerpoint/2010/main" xmlns="" val="37532882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cSld name="فارغ">
    <p:spTree>
      <p:nvGrpSpPr>
        <p:cNvPr id="1" name=""/>
        <p:cNvGrpSpPr/>
        <p:nvPr/>
      </p:nvGrpSpPr>
      <p:grpSpPr>
        <a:xfrm>
          <a:off x="0" y="0"/>
          <a:ext cx="0" cy="0"/>
          <a:chOff x="0" y="0"/>
          <a:chExt cx="0" cy="0"/>
        </a:xfrm>
      </p:grpSpPr>
      <p:sp>
        <p:nvSpPr>
          <p:cNvPr id="2" name="عنصر نائب للتاريخ 1"/>
          <p:cNvSpPr>
            <a:spLocks noGrp="1"/>
          </p:cNvSpPr>
          <p:nvPr>
            <p:ph type="dt" sz="half" idx="10"/>
          </p:nvPr>
        </p:nvSpPr>
        <p:spPr>
          <a:xfrm>
            <a:off x="457200" y="6356350"/>
            <a:ext cx="2133600" cy="365125"/>
          </a:xfrm>
          <a:prstGeom prst="rect">
            <a:avLst/>
          </a:prstGeom>
        </p:spPr>
        <p:txBody>
          <a:bodyPr/>
          <a:lstStyle/>
          <a:p>
            <a:pPr>
              <a:defRPr/>
            </a:pPr>
            <a:endParaRPr lang="en-US"/>
          </a:p>
        </p:txBody>
      </p:sp>
      <p:sp>
        <p:nvSpPr>
          <p:cNvPr id="3" name="عنصر نائب للتذييل 2"/>
          <p:cNvSpPr>
            <a:spLocks noGrp="1"/>
          </p:cNvSpPr>
          <p:nvPr>
            <p:ph type="ftr" sz="quarter" idx="11"/>
          </p:nvPr>
        </p:nvSpPr>
        <p:spPr>
          <a:xfrm>
            <a:off x="2667000" y="6356350"/>
            <a:ext cx="3352800" cy="365125"/>
          </a:xfrm>
          <a:prstGeom prst="rect">
            <a:avLst/>
          </a:prstGeom>
        </p:spPr>
        <p:txBody>
          <a:bodyPr/>
          <a:lstStyle/>
          <a:p>
            <a:pPr>
              <a:defRPr/>
            </a:pPr>
            <a:endParaRPr lang="en-US"/>
          </a:p>
        </p:txBody>
      </p:sp>
      <p:sp>
        <p:nvSpPr>
          <p:cNvPr id="4" name="عنصر نائب لرقم الشريحة 3"/>
          <p:cNvSpPr>
            <a:spLocks noGrp="1"/>
          </p:cNvSpPr>
          <p:nvPr>
            <p:ph type="sldNum" sz="quarter" idx="12"/>
          </p:nvPr>
        </p:nvSpPr>
        <p:spPr>
          <a:xfrm>
            <a:off x="7924800" y="6356350"/>
            <a:ext cx="762000" cy="365125"/>
          </a:xfrm>
          <a:prstGeom prst="rect">
            <a:avLst/>
          </a:prstGeom>
        </p:spPr>
        <p:txBody>
          <a:bodyPr/>
          <a:lstStyle/>
          <a:p>
            <a:pPr>
              <a:defRPr/>
            </a:pPr>
            <a:fld id="{EAF80271-79D5-4160-9521-B9DBFDBD78A7}" type="slidenum">
              <a:rPr lang="ar-SA" smtClean="0"/>
              <a:pPr>
                <a:defRPr/>
              </a:pPr>
              <a:t>‹#›</a:t>
            </a:fld>
            <a:endParaRPr lang="en-US"/>
          </a:p>
        </p:txBody>
      </p:sp>
    </p:spTree>
    <p:extLst>
      <p:ext uri="{BB962C8B-B14F-4D97-AF65-F5344CB8AC3E}">
        <p14:creationId xmlns:p14="http://schemas.microsoft.com/office/powerpoint/2010/main" xmlns="" val="390542615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4_شريحة عنوان">
    <p:bg>
      <p:bgRef idx="1002">
        <a:schemeClr val="bg2"/>
      </p:bgRef>
    </p:bg>
    <p:spTree>
      <p:nvGrpSpPr>
        <p:cNvPr id="1" name=""/>
        <p:cNvGrpSpPr/>
        <p:nvPr/>
      </p:nvGrpSpPr>
      <p:grpSpPr>
        <a:xfrm>
          <a:off x="0" y="0"/>
          <a:ext cx="0" cy="0"/>
          <a:chOff x="0" y="0"/>
          <a:chExt cx="0" cy="0"/>
        </a:xfrm>
      </p:grpSpPr>
      <p:sp>
        <p:nvSpPr>
          <p:cNvPr id="9" name="عنوان 8"/>
          <p:cNvSpPr>
            <a:spLocks noGrp="1"/>
          </p:cNvSpPr>
          <p:nvPr>
            <p:ph type="ctrTitle"/>
          </p:nvPr>
        </p:nvSpPr>
        <p:spPr>
          <a:xfrm>
            <a:off x="533400" y="1371600"/>
            <a:ext cx="7851648" cy="1828800"/>
          </a:xfrm>
          <a:prstGeom prst="rect">
            <a:avLst/>
          </a:prstGeo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ar-SA" smtClean="0"/>
              <a:t>انقر لتحرير نمط العنوان الرئيسي</a:t>
            </a:r>
            <a:endParaRPr kumimoji="0" lang="en-US"/>
          </a:p>
        </p:txBody>
      </p:sp>
      <p:sp>
        <p:nvSpPr>
          <p:cNvPr id="17" name="عنوان فرعي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ar-SA" smtClean="0"/>
              <a:t>انقر لتحرير نمط العنوان الثانوي الرئيسي</a:t>
            </a:r>
            <a:endParaRPr kumimoji="0" lang="en-US"/>
          </a:p>
        </p:txBody>
      </p:sp>
      <p:sp>
        <p:nvSpPr>
          <p:cNvPr id="30" name="عنصر نائب للتاريخ 29"/>
          <p:cNvSpPr>
            <a:spLocks noGrp="1"/>
          </p:cNvSpPr>
          <p:nvPr>
            <p:ph type="dt" sz="half" idx="10"/>
          </p:nvPr>
        </p:nvSpPr>
        <p:spPr>
          <a:xfrm>
            <a:off x="457200" y="6356350"/>
            <a:ext cx="2133600" cy="365125"/>
          </a:xfrm>
          <a:prstGeom prst="rect">
            <a:avLst/>
          </a:prstGeom>
        </p:spPr>
        <p:txBody>
          <a:bodyPr/>
          <a:lstStyle/>
          <a:p>
            <a:pPr>
              <a:defRPr/>
            </a:pPr>
            <a:endParaRPr lang="en-US"/>
          </a:p>
        </p:txBody>
      </p:sp>
      <p:sp>
        <p:nvSpPr>
          <p:cNvPr id="19" name="عنصر نائب للتذييل 18"/>
          <p:cNvSpPr>
            <a:spLocks noGrp="1"/>
          </p:cNvSpPr>
          <p:nvPr>
            <p:ph type="ftr" sz="quarter" idx="11"/>
          </p:nvPr>
        </p:nvSpPr>
        <p:spPr>
          <a:xfrm>
            <a:off x="2667000" y="6356350"/>
            <a:ext cx="3352800" cy="365125"/>
          </a:xfrm>
          <a:prstGeom prst="rect">
            <a:avLst/>
          </a:prstGeom>
        </p:spPr>
        <p:txBody>
          <a:bodyPr/>
          <a:lstStyle/>
          <a:p>
            <a:pPr>
              <a:defRPr/>
            </a:pPr>
            <a:endParaRPr lang="en-US"/>
          </a:p>
        </p:txBody>
      </p:sp>
      <p:sp>
        <p:nvSpPr>
          <p:cNvPr id="27" name="عنصر نائب لرقم الشريحة 26"/>
          <p:cNvSpPr>
            <a:spLocks noGrp="1"/>
          </p:cNvSpPr>
          <p:nvPr>
            <p:ph type="sldNum" sz="quarter" idx="12"/>
          </p:nvPr>
        </p:nvSpPr>
        <p:spPr>
          <a:xfrm>
            <a:off x="7924800" y="6356350"/>
            <a:ext cx="762000" cy="365125"/>
          </a:xfrm>
          <a:prstGeom prst="rect">
            <a:avLst/>
          </a:prstGeom>
        </p:spPr>
        <p:txBody>
          <a:bodyPr/>
          <a:lstStyle/>
          <a:p>
            <a:pPr>
              <a:defRPr/>
            </a:pPr>
            <a:fld id="{64F45ADA-0AC7-4F70-BB9E-65E85583B60B}" type="slidenum">
              <a:rPr lang="ar-SA" smtClean="0"/>
              <a:pPr>
                <a:defRPr/>
              </a:pPr>
              <a:t>‹#›</a:t>
            </a:fld>
            <a:endParaRPr lang="en-US"/>
          </a:p>
        </p:txBody>
      </p:sp>
    </p:spTree>
    <p:extLst>
      <p:ext uri="{BB962C8B-B14F-4D97-AF65-F5344CB8AC3E}">
        <p14:creationId xmlns:p14="http://schemas.microsoft.com/office/powerpoint/2010/main" xmlns="" val="4294850541"/>
      </p:ext>
    </p:extLst>
  </p:cSld>
  <p:clrMapOvr>
    <a:overrideClrMapping bg1="dk1" tx1="lt1" bg2="dk2" tx2="lt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2.xml"/><Relationship Id="rId3" Type="http://schemas.openxmlformats.org/officeDocument/2006/relationships/slideLayout" Target="../slideLayouts/slideLayout7.xml"/><Relationship Id="rId7" Type="http://schemas.openxmlformats.org/officeDocument/2006/relationships/slideLayout" Target="../slideLayouts/slideLayout11.xml"/><Relationship Id="rId2" Type="http://schemas.openxmlformats.org/officeDocument/2006/relationships/slideLayout" Target="../slideLayouts/slideLayout6.xml"/><Relationship Id="rId1" Type="http://schemas.openxmlformats.org/officeDocument/2006/relationships/slideLayout" Target="../slideLayouts/slideLayout5.xml"/><Relationship Id="rId6" Type="http://schemas.openxmlformats.org/officeDocument/2006/relationships/slideLayout" Target="../slideLayouts/slideLayout10.xml"/><Relationship Id="rId5" Type="http://schemas.openxmlformats.org/officeDocument/2006/relationships/slideLayout" Target="../slideLayouts/slideLayout9.xml"/><Relationship Id="rId4" Type="http://schemas.openxmlformats.org/officeDocument/2006/relationships/slideLayout" Target="../slideLayouts/slideLayout8.xml"/><Relationship Id="rId9"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gradFill flip="none" rotWithShape="1">
          <a:gsLst>
            <a:gs pos="0">
              <a:srgbClr val="FFFF00">
                <a:lumMod val="40000"/>
                <a:lumOff val="60000"/>
              </a:srgbClr>
            </a:gs>
            <a:gs pos="55000">
              <a:srgbClr val="FFFFCC">
                <a:lumMod val="71000"/>
                <a:lumOff val="29000"/>
              </a:srgbClr>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15" name="موجة 17"/>
          <p:cNvSpPr/>
          <p:nvPr userDrawn="1"/>
        </p:nvSpPr>
        <p:spPr>
          <a:xfrm>
            <a:off x="1547664" y="-27384"/>
            <a:ext cx="7632848" cy="101900"/>
          </a:xfrm>
          <a:custGeom>
            <a:avLst/>
            <a:gdLst>
              <a:gd name="connsiteX0" fmla="*/ 0 w 6768752"/>
              <a:gd name="connsiteY0" fmla="*/ 114300 h 914400"/>
              <a:gd name="connsiteX1" fmla="*/ 6768752 w 6768752"/>
              <a:gd name="connsiteY1" fmla="*/ 114300 h 914400"/>
              <a:gd name="connsiteX2" fmla="*/ 6768752 w 6768752"/>
              <a:gd name="connsiteY2" fmla="*/ 800100 h 914400"/>
              <a:gd name="connsiteX3" fmla="*/ 0 w 6768752"/>
              <a:gd name="connsiteY3" fmla="*/ 800100 h 914400"/>
              <a:gd name="connsiteX4" fmla="*/ 0 w 6768752"/>
              <a:gd name="connsiteY4" fmla="*/ 114300 h 914400"/>
              <a:gd name="connsiteX0" fmla="*/ 0 w 6768752"/>
              <a:gd name="connsiteY0" fmla="*/ 120404 h 916189"/>
              <a:gd name="connsiteX1" fmla="*/ 6768752 w 6768752"/>
              <a:gd name="connsiteY1" fmla="*/ 38108 h 916189"/>
              <a:gd name="connsiteX2" fmla="*/ 6768752 w 6768752"/>
              <a:gd name="connsiteY2" fmla="*/ 806204 h 916189"/>
              <a:gd name="connsiteX3" fmla="*/ 0 w 6768752"/>
              <a:gd name="connsiteY3" fmla="*/ 806204 h 916189"/>
              <a:gd name="connsiteX4" fmla="*/ 0 w 6768752"/>
              <a:gd name="connsiteY4" fmla="*/ 120404 h 916189"/>
              <a:gd name="connsiteX0" fmla="*/ 9144 w 6768752"/>
              <a:gd name="connsiteY0" fmla="*/ 114371 h 955876"/>
              <a:gd name="connsiteX1" fmla="*/ 6768752 w 6768752"/>
              <a:gd name="connsiteY1" fmla="*/ 77795 h 955876"/>
              <a:gd name="connsiteX2" fmla="*/ 6768752 w 6768752"/>
              <a:gd name="connsiteY2" fmla="*/ 845891 h 955876"/>
              <a:gd name="connsiteX3" fmla="*/ 0 w 6768752"/>
              <a:gd name="connsiteY3" fmla="*/ 845891 h 955876"/>
              <a:gd name="connsiteX4" fmla="*/ 9144 w 6768752"/>
              <a:gd name="connsiteY4" fmla="*/ 114371 h 955876"/>
              <a:gd name="connsiteX0" fmla="*/ 9144 w 6768752"/>
              <a:gd name="connsiteY0" fmla="*/ 114371 h 957840"/>
              <a:gd name="connsiteX1" fmla="*/ 6768752 w 6768752"/>
              <a:gd name="connsiteY1" fmla="*/ 77795 h 957840"/>
              <a:gd name="connsiteX2" fmla="*/ 6768752 w 6768752"/>
              <a:gd name="connsiteY2" fmla="*/ 845891 h 957840"/>
              <a:gd name="connsiteX3" fmla="*/ 0 w 6768752"/>
              <a:gd name="connsiteY3" fmla="*/ 845891 h 957840"/>
              <a:gd name="connsiteX4" fmla="*/ 9144 w 6768752"/>
              <a:gd name="connsiteY4" fmla="*/ 114371 h 957840"/>
              <a:gd name="connsiteX0" fmla="*/ 9144 w 6768752"/>
              <a:gd name="connsiteY0" fmla="*/ 114371 h 957840"/>
              <a:gd name="connsiteX1" fmla="*/ 6768752 w 6768752"/>
              <a:gd name="connsiteY1" fmla="*/ 77795 h 957840"/>
              <a:gd name="connsiteX2" fmla="*/ 6768752 w 6768752"/>
              <a:gd name="connsiteY2" fmla="*/ 845891 h 957840"/>
              <a:gd name="connsiteX3" fmla="*/ 0 w 6768752"/>
              <a:gd name="connsiteY3" fmla="*/ 845891 h 957840"/>
              <a:gd name="connsiteX4" fmla="*/ 9144 w 6768752"/>
              <a:gd name="connsiteY4" fmla="*/ 114371 h 957840"/>
              <a:gd name="connsiteX0" fmla="*/ 9144 w 6777896"/>
              <a:gd name="connsiteY0" fmla="*/ 119144 h 962613"/>
              <a:gd name="connsiteX1" fmla="*/ 6777896 w 6777896"/>
              <a:gd name="connsiteY1" fmla="*/ 45992 h 962613"/>
              <a:gd name="connsiteX2" fmla="*/ 6768752 w 6777896"/>
              <a:gd name="connsiteY2" fmla="*/ 850664 h 962613"/>
              <a:gd name="connsiteX3" fmla="*/ 0 w 6777896"/>
              <a:gd name="connsiteY3" fmla="*/ 850664 h 962613"/>
              <a:gd name="connsiteX4" fmla="*/ 9144 w 6777896"/>
              <a:gd name="connsiteY4" fmla="*/ 119144 h 962613"/>
              <a:gd name="connsiteX0" fmla="*/ 9144 w 6777896"/>
              <a:gd name="connsiteY0" fmla="*/ 119144 h 914717"/>
              <a:gd name="connsiteX1" fmla="*/ 6777896 w 6777896"/>
              <a:gd name="connsiteY1" fmla="*/ 45992 h 914717"/>
              <a:gd name="connsiteX2" fmla="*/ 6768752 w 6777896"/>
              <a:gd name="connsiteY2" fmla="*/ 795800 h 914717"/>
              <a:gd name="connsiteX3" fmla="*/ 0 w 6777896"/>
              <a:gd name="connsiteY3" fmla="*/ 850664 h 914717"/>
              <a:gd name="connsiteX4" fmla="*/ 9144 w 6777896"/>
              <a:gd name="connsiteY4" fmla="*/ 119144 h 914717"/>
              <a:gd name="connsiteX0" fmla="*/ 18288 w 6787040"/>
              <a:gd name="connsiteY0" fmla="*/ 119144 h 922673"/>
              <a:gd name="connsiteX1" fmla="*/ 6787040 w 6787040"/>
              <a:gd name="connsiteY1" fmla="*/ 45992 h 922673"/>
              <a:gd name="connsiteX2" fmla="*/ 6777896 w 6787040"/>
              <a:gd name="connsiteY2" fmla="*/ 795800 h 922673"/>
              <a:gd name="connsiteX3" fmla="*/ 0 w 6787040"/>
              <a:gd name="connsiteY3" fmla="*/ 905528 h 922673"/>
              <a:gd name="connsiteX4" fmla="*/ 18288 w 6787040"/>
              <a:gd name="connsiteY4" fmla="*/ 119144 h 922673"/>
              <a:gd name="connsiteX0" fmla="*/ 879 w 6787919"/>
              <a:gd name="connsiteY0" fmla="*/ 137160 h 876681"/>
              <a:gd name="connsiteX1" fmla="*/ 6787919 w 6787919"/>
              <a:gd name="connsiteY1" fmla="*/ 0 h 876681"/>
              <a:gd name="connsiteX2" fmla="*/ 6778775 w 6787919"/>
              <a:gd name="connsiteY2" fmla="*/ 749808 h 876681"/>
              <a:gd name="connsiteX3" fmla="*/ 879 w 6787919"/>
              <a:gd name="connsiteY3" fmla="*/ 859536 h 876681"/>
              <a:gd name="connsiteX4" fmla="*/ 879 w 6787919"/>
              <a:gd name="connsiteY4" fmla="*/ 137160 h 876681"/>
              <a:gd name="connsiteX0" fmla="*/ 879 w 6787919"/>
              <a:gd name="connsiteY0" fmla="*/ 123011 h 899108"/>
              <a:gd name="connsiteX1" fmla="*/ 6787919 w 6787919"/>
              <a:gd name="connsiteY1" fmla="*/ 22427 h 899108"/>
              <a:gd name="connsiteX2" fmla="*/ 6778775 w 6787919"/>
              <a:gd name="connsiteY2" fmla="*/ 772235 h 899108"/>
              <a:gd name="connsiteX3" fmla="*/ 879 w 6787919"/>
              <a:gd name="connsiteY3" fmla="*/ 881963 h 899108"/>
              <a:gd name="connsiteX4" fmla="*/ 879 w 6787919"/>
              <a:gd name="connsiteY4" fmla="*/ 123011 h 8991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87919" h="899108">
                <a:moveTo>
                  <a:pt x="879" y="123011"/>
                </a:moveTo>
                <a:cubicBezTo>
                  <a:pt x="2257130" y="-257989"/>
                  <a:pt x="4531668" y="403427"/>
                  <a:pt x="6787919" y="22427"/>
                </a:cubicBezTo>
                <a:lnTo>
                  <a:pt x="6778775" y="772235"/>
                </a:lnTo>
                <a:cubicBezTo>
                  <a:pt x="4522524" y="1153235"/>
                  <a:pt x="1900514" y="519251"/>
                  <a:pt x="879" y="881963"/>
                </a:cubicBezTo>
                <a:cubicBezTo>
                  <a:pt x="3927" y="738707"/>
                  <a:pt x="-2169" y="366851"/>
                  <a:pt x="879" y="123011"/>
                </a:cubicBezTo>
                <a:close/>
              </a:path>
            </a:pathLst>
          </a:custGeom>
          <a:solidFill>
            <a:srgbClr val="FFFF00"/>
          </a:solidFill>
        </p:spPr>
        <p:style>
          <a:lnRef idx="0">
            <a:schemeClr val="accent2"/>
          </a:lnRef>
          <a:fillRef idx="3">
            <a:schemeClr val="accent2"/>
          </a:fillRef>
          <a:effectRef idx="3">
            <a:schemeClr val="accent2"/>
          </a:effectRef>
          <a:fontRef idx="minor">
            <a:schemeClr val="lt1"/>
          </a:fontRef>
        </p:style>
        <p:txBody>
          <a:bodyPr rtlCol="1" anchor="ctr"/>
          <a:lstStyle/>
          <a:p>
            <a:pPr algn="ctr"/>
            <a:endParaRPr lang="ar-SY" dirty="0"/>
          </a:p>
        </p:txBody>
      </p:sp>
      <p:sp>
        <p:nvSpPr>
          <p:cNvPr id="16" name="مخطط انسيابي: مهلة 15"/>
          <p:cNvSpPr/>
          <p:nvPr userDrawn="1"/>
        </p:nvSpPr>
        <p:spPr>
          <a:xfrm>
            <a:off x="-1243944" y="-2426308"/>
            <a:ext cx="7040080" cy="3551052"/>
          </a:xfrm>
          <a:prstGeom prst="flowChartDelay">
            <a:avLst/>
          </a:prstGeom>
          <a:gradFill flip="none" rotWithShape="1">
            <a:gsLst>
              <a:gs pos="0">
                <a:srgbClr val="FFFF00">
                  <a:tint val="66000"/>
                  <a:satMod val="160000"/>
                </a:srgbClr>
              </a:gs>
              <a:gs pos="50000">
                <a:srgbClr val="FFFF00">
                  <a:tint val="44500"/>
                  <a:satMod val="160000"/>
                </a:srgbClr>
              </a:gs>
              <a:gs pos="100000">
                <a:srgbClr val="FFFF00">
                  <a:tint val="23500"/>
                  <a:satMod val="160000"/>
                </a:srgbClr>
              </a:gs>
            </a:gsLst>
            <a:lin ang="16200000" scaled="1"/>
            <a:tileRect/>
          </a:gradFill>
        </p:spPr>
        <p:style>
          <a:lnRef idx="1">
            <a:schemeClr val="accent2"/>
          </a:lnRef>
          <a:fillRef idx="2">
            <a:schemeClr val="accent2"/>
          </a:fillRef>
          <a:effectRef idx="1">
            <a:schemeClr val="accent2"/>
          </a:effectRef>
          <a:fontRef idx="minor">
            <a:schemeClr val="dk1"/>
          </a:fontRef>
        </p:style>
        <p:txBody>
          <a:bodyPr rtlCol="1" anchor="ctr"/>
          <a:lstStyle/>
          <a:p>
            <a:pPr algn="ctr"/>
            <a:endParaRPr lang="ar-SY"/>
          </a:p>
        </p:txBody>
      </p:sp>
      <p:sp>
        <p:nvSpPr>
          <p:cNvPr id="19" name="مستطيل 18"/>
          <p:cNvSpPr/>
          <p:nvPr userDrawn="1"/>
        </p:nvSpPr>
        <p:spPr>
          <a:xfrm>
            <a:off x="1151734" y="190381"/>
            <a:ext cx="1991251" cy="646331"/>
          </a:xfrm>
          <a:prstGeom prst="rect">
            <a:avLst/>
          </a:prstGeom>
        </p:spPr>
        <p:txBody>
          <a:bodyPr wrap="none">
            <a:spAutoFit/>
            <a:scene3d>
              <a:camera prst="orthographicFront"/>
              <a:lightRig rig="soft" dir="tl">
                <a:rot lat="0" lon="0" rev="0"/>
              </a:lightRig>
            </a:scene3d>
            <a:sp3d contourW="25400" prstMaterial="matte">
              <a:contourClr>
                <a:schemeClr val="accent2">
                  <a:tint val="20000"/>
                </a:schemeClr>
              </a:contourClr>
            </a:sp3d>
          </a:bodyPr>
          <a:lstStyle/>
          <a:p>
            <a:pPr algn="ctr"/>
            <a:r>
              <a:rPr lang="ar-SY" sz="3600" b="1" spc="50" dirty="0" smtClean="0">
                <a:ln w="11430">
                  <a:solidFill>
                    <a:schemeClr val="bg1">
                      <a:lumMod val="95000"/>
                    </a:schemeClr>
                  </a:solidFill>
                </a:ln>
                <a:solidFill>
                  <a:srgbClr val="926C00"/>
                </a:solidFill>
                <a:cs typeface="PT Bold Heading" pitchFamily="2" charset="-78"/>
              </a:rPr>
              <a:t>عقد النكاح</a:t>
            </a:r>
            <a:endParaRPr lang="ar-SY" sz="3600" b="1" spc="50" dirty="0">
              <a:ln w="11430">
                <a:solidFill>
                  <a:schemeClr val="bg1">
                    <a:lumMod val="95000"/>
                  </a:schemeClr>
                </a:solidFill>
              </a:ln>
              <a:solidFill>
                <a:srgbClr val="926C00"/>
              </a:solidFill>
              <a:cs typeface="PT Bold Heading" pitchFamily="2" charset="-78"/>
            </a:endParaRPr>
          </a:p>
        </p:txBody>
      </p:sp>
      <p:sp>
        <p:nvSpPr>
          <p:cNvPr id="20" name="مستطيل مستدير الزوايا 19"/>
          <p:cNvSpPr/>
          <p:nvPr userDrawn="1"/>
        </p:nvSpPr>
        <p:spPr>
          <a:xfrm>
            <a:off x="107504" y="6453336"/>
            <a:ext cx="1152128" cy="288032"/>
          </a:xfrm>
          <a:prstGeom prst="roundRect">
            <a:avLst/>
          </a:prstGeom>
          <a:effectLst>
            <a:outerShdw blurRad="40000" dist="20000" dir="5400000" rotWithShape="0">
              <a:srgbClr val="000000">
                <a:alpha val="38000"/>
              </a:srgbClr>
            </a:outerShdw>
            <a:softEdge rad="127000"/>
          </a:effectLst>
        </p:spPr>
        <p:style>
          <a:lnRef idx="1">
            <a:schemeClr val="accent2"/>
          </a:lnRef>
          <a:fillRef idx="2">
            <a:schemeClr val="accent2"/>
          </a:fillRef>
          <a:effectRef idx="1">
            <a:schemeClr val="accent2"/>
          </a:effectRef>
          <a:fontRef idx="minor">
            <a:schemeClr val="dk1"/>
          </a:fontRef>
        </p:style>
        <p:txBody>
          <a:bodyPr rtlCol="1"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schemeClr val="accent2">
                    <a:lumMod val="75000"/>
                  </a:schemeClr>
                </a:solidFill>
                <a:effectLst/>
                <a:uLnTx/>
                <a:uFillTx/>
                <a:latin typeface="+mn-lt"/>
                <a:ea typeface="+mn-ea"/>
                <a:cs typeface="+mn-cs"/>
              </a:rPr>
              <a:t>Dr.shaal.com</a:t>
            </a:r>
            <a:endParaRPr kumimoji="0" lang="ar-SA" sz="1200" b="0" i="0" u="none" strike="noStrike" kern="1200" cap="none" spc="0" normalizeH="0" baseline="0" noProof="0" dirty="0" smtClean="0">
              <a:ln>
                <a:noFill/>
              </a:ln>
              <a:solidFill>
                <a:schemeClr val="accent2">
                  <a:lumMod val="75000"/>
                </a:schemeClr>
              </a:solidFill>
              <a:effectLst/>
              <a:uLnTx/>
              <a:uFillTx/>
              <a:latin typeface="+mn-lt"/>
              <a:ea typeface="+mn-ea"/>
              <a:cs typeface="+mn-cs"/>
            </a:endParaRPr>
          </a:p>
        </p:txBody>
      </p:sp>
    </p:spTree>
    <p:extLst>
      <p:ext uri="{BB962C8B-B14F-4D97-AF65-F5344CB8AC3E}">
        <p14:creationId xmlns:p14="http://schemas.microsoft.com/office/powerpoint/2010/main" xmlns="" val="4221042835"/>
      </p:ext>
    </p:extLst>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86" r:id="rId4"/>
  </p:sldLayoutIdLst>
  <p:timing>
    <p:tnLst>
      <p:par>
        <p:cTn id="1" dur="indefinite" restart="never" nodeType="tmRoot"/>
      </p:par>
    </p:tnLst>
  </p:timing>
  <p:txStyles>
    <p:titleStyle>
      <a:lvl1pPr algn="ctr" defTabSz="914400" rtl="1" eaLnBrk="1" latinLnBrk="0" hangingPunct="1">
        <a:spcBef>
          <a:spcPct val="0"/>
        </a:spcBef>
        <a:buNone/>
        <a:defRPr sz="4400" kern="1200">
          <a:solidFill>
            <a:schemeClr val="tx1"/>
          </a:solidFill>
          <a:latin typeface="+mj-lt"/>
          <a:ea typeface="+mj-ea"/>
          <a:cs typeface="PT Bold Heading" pitchFamily="2" charset="-78"/>
        </a:defRPr>
      </a:lvl1pPr>
    </p:titleStyle>
    <p:bodyStyle>
      <a:lvl1pPr marL="0" indent="0" algn="r" defTabSz="914400" rtl="1" eaLnBrk="1" latinLnBrk="0" hangingPunct="1">
        <a:spcBef>
          <a:spcPct val="20000"/>
        </a:spcBef>
        <a:buFont typeface="Arial" pitchFamily="34" charset="0"/>
        <a:buNone/>
        <a:defRPr lang="ar-SA" sz="3600" b="1" kern="1200" dirty="0" smtClean="0">
          <a:solidFill>
            <a:schemeClr val="tx1"/>
          </a:solidFill>
          <a:latin typeface="Arabic Typesetting" pitchFamily="66" charset="-78"/>
          <a:ea typeface="+mn-ea"/>
          <a:cs typeface="Arabic Typesetting" pitchFamily="66" charset="-78"/>
        </a:defRPr>
      </a:lvl1pPr>
      <a:lvl2pPr marL="742950" indent="-285750" algn="r" defTabSz="914400" rtl="1"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ar-SY"/>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gradFill flip="none" rotWithShape="1">
          <a:gsLst>
            <a:gs pos="0">
              <a:srgbClr val="FF0000">
                <a:lumMod val="27000"/>
                <a:lumOff val="73000"/>
              </a:srgbClr>
            </a:gs>
            <a:gs pos="100000">
              <a:srgbClr val="FFEBFA"/>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3" name="Text Placeholder 2"/>
          <p:cNvSpPr>
            <a:spLocks noGrp="1"/>
          </p:cNvSpPr>
          <p:nvPr userDrawn="1">
            <p:ph type="body" idx="1"/>
          </p:nvPr>
        </p:nvSpPr>
        <p:spPr>
          <a:xfrm>
            <a:off x="72009" y="1052736"/>
            <a:ext cx="8622734" cy="5400600"/>
          </a:xfrm>
          <a:prstGeom prst="rect">
            <a:avLst/>
          </a:prstGeom>
          <a:noFill/>
          <a:effectLst>
            <a:softEdge rad="31750"/>
          </a:effectLst>
        </p:spPr>
        <p:style>
          <a:lnRef idx="0">
            <a:scrgbClr r="0" g="0" b="0"/>
          </a:lnRef>
          <a:fillRef idx="1002">
            <a:schemeClr val="lt1"/>
          </a:fillRef>
          <a:effectRef idx="0">
            <a:scrgbClr r="0" g="0" b="0"/>
          </a:effectRef>
          <a:fontRef idx="major"/>
        </p:style>
        <p:txBody>
          <a:bodyPr vert="horz" lIns="91440" tIns="45720" rIns="91440" bIns="45720" rtlCol="0">
            <a:normAutofit/>
          </a:bodyPr>
          <a:lstStyle/>
          <a:p>
            <a:pPr lvl="0"/>
            <a:endParaRPr lang="en-US" dirty="0" smtClean="0"/>
          </a:p>
        </p:txBody>
      </p:sp>
      <p:sp>
        <p:nvSpPr>
          <p:cNvPr id="9" name="مستطيل مستدير الزوايا 8"/>
          <p:cNvSpPr/>
          <p:nvPr userDrawn="1"/>
        </p:nvSpPr>
        <p:spPr>
          <a:xfrm>
            <a:off x="107504" y="6453336"/>
            <a:ext cx="1152128" cy="288032"/>
          </a:xfrm>
          <a:prstGeom prst="roundRect">
            <a:avLst/>
          </a:prstGeom>
          <a:effectLst>
            <a:outerShdw blurRad="40000" dist="20000" dir="5400000" rotWithShape="0">
              <a:srgbClr val="000000">
                <a:alpha val="38000"/>
              </a:srgbClr>
            </a:outerShdw>
            <a:softEdge rad="127000"/>
          </a:effectLst>
        </p:spPr>
        <p:style>
          <a:lnRef idx="1">
            <a:schemeClr val="accent2"/>
          </a:lnRef>
          <a:fillRef idx="2">
            <a:schemeClr val="accent2"/>
          </a:fillRef>
          <a:effectRef idx="1">
            <a:schemeClr val="accent2"/>
          </a:effectRef>
          <a:fontRef idx="minor">
            <a:schemeClr val="dk1"/>
          </a:fontRef>
        </p:style>
        <p:txBody>
          <a:bodyPr rtlCol="1"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schemeClr val="accent2">
                    <a:lumMod val="75000"/>
                  </a:schemeClr>
                </a:solidFill>
                <a:effectLst/>
                <a:uLnTx/>
                <a:uFillTx/>
                <a:latin typeface="+mn-lt"/>
                <a:ea typeface="+mn-ea"/>
                <a:cs typeface="+mn-cs"/>
              </a:rPr>
              <a:t>Dr.shaal.com</a:t>
            </a:r>
            <a:endParaRPr kumimoji="0" lang="ar-SA" sz="1200" b="0" i="0" u="none" strike="noStrike" kern="1200" cap="none" spc="0" normalizeH="0" baseline="0" noProof="0" dirty="0" smtClean="0">
              <a:ln>
                <a:noFill/>
              </a:ln>
              <a:solidFill>
                <a:schemeClr val="accent2">
                  <a:lumMod val="75000"/>
                </a:schemeClr>
              </a:solidFill>
              <a:effectLst/>
              <a:uLnTx/>
              <a:uFillTx/>
              <a:latin typeface="+mn-lt"/>
              <a:ea typeface="+mn-ea"/>
              <a:cs typeface="+mn-cs"/>
            </a:endParaRPr>
          </a:p>
        </p:txBody>
      </p:sp>
    </p:spTree>
    <p:extLst>
      <p:ext uri="{BB962C8B-B14F-4D97-AF65-F5344CB8AC3E}">
        <p14:creationId xmlns:p14="http://schemas.microsoft.com/office/powerpoint/2010/main" xmlns="" val="1860745010"/>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Lst>
  <p:timing>
    <p:tnLst>
      <p:par>
        <p:cTn id="1" dur="indefinite" restart="never" nodeType="tmRoot"/>
      </p:par>
    </p:tnLst>
  </p:timing>
  <p:txStyles>
    <p:titleStyle>
      <a:lvl1pPr algn="ctr" defTabSz="914400" rtl="1" eaLnBrk="1" latinLnBrk="0" hangingPunct="1">
        <a:lnSpc>
          <a:spcPts val="5800"/>
        </a:lnSpc>
        <a:spcBef>
          <a:spcPct val="0"/>
        </a:spcBef>
        <a:buNone/>
        <a:defRPr sz="2000" kern="1200" baseline="0">
          <a:solidFill>
            <a:schemeClr val="tx2"/>
          </a:solidFill>
          <a:effectLst>
            <a:outerShdw blurRad="63500" dist="38100" dir="5400000" algn="t" rotWithShape="0">
              <a:prstClr val="black">
                <a:alpha val="25000"/>
              </a:prstClr>
            </a:outerShdw>
          </a:effectLst>
          <a:latin typeface="+mn-lt"/>
          <a:ea typeface="+mj-ea"/>
          <a:cs typeface="+mj-cs"/>
        </a:defRPr>
      </a:lvl1pPr>
    </p:titleStyle>
    <p:bodyStyle>
      <a:lvl1pPr marL="0" indent="0" algn="ctr" defTabSz="914400" rtl="1" eaLnBrk="1" latinLnBrk="0" hangingPunct="1">
        <a:spcBef>
          <a:spcPct val="20000"/>
        </a:spcBef>
        <a:buFont typeface="Arial" pitchFamily="34" charset="0"/>
        <a:buNone/>
        <a:defRPr sz="2400" b="1" kern="1200" baseline="0">
          <a:solidFill>
            <a:schemeClr val="tx2">
              <a:lumMod val="75000"/>
            </a:schemeClr>
          </a:solidFill>
          <a:latin typeface="+mj-lt"/>
          <a:ea typeface="+mn-ea"/>
          <a:cs typeface="+mn-cs"/>
        </a:defRPr>
      </a:lvl1pPr>
      <a:lvl2pPr marL="742950" indent="-285750" algn="r" defTabSz="914400" rtl="1"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2pPr>
      <a:lvl3pPr marL="1143000" indent="-228600" algn="r" defTabSz="914400" rtl="1"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3pPr>
      <a:lvl4pPr marL="1600200" indent="-228600" algn="r" defTabSz="914400" rtl="1"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4pPr>
      <a:lvl5pPr marL="2057400" indent="-228600" algn="r" defTabSz="914400" rtl="1"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5pPr>
      <a:lvl6pPr marL="2514600" indent="-228600" algn="r" defTabSz="914400" rtl="1"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6pPr>
      <a:lvl7pPr marL="2971800" indent="-228600" algn="r" defTabSz="914400" rtl="1"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7pPr>
      <a:lvl8pPr marL="3429000" indent="-228600" algn="r" defTabSz="914400" rtl="1"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8pPr>
      <a:lvl9pPr marL="3886200" indent="-228600" algn="r" defTabSz="914400" rtl="1"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9pPr>
    </p:bodyStyle>
    <p:other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0.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4.xml"/><Relationship Id="rId4" Type="http://schemas.microsoft.com/office/2007/relationships/hdphoto" Target="../media/hdphoto1.wdp"/></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FFFCC"/>
        </a:solidFill>
        <a:effectLst/>
      </p:bgPr>
    </p:bg>
    <p:spTree>
      <p:nvGrpSpPr>
        <p:cNvPr id="1" name=""/>
        <p:cNvGrpSpPr/>
        <p:nvPr/>
      </p:nvGrpSpPr>
      <p:grpSpPr>
        <a:xfrm>
          <a:off x="0" y="0"/>
          <a:ext cx="0" cy="0"/>
          <a:chOff x="0" y="0"/>
          <a:chExt cx="0" cy="0"/>
        </a:xfrm>
      </p:grpSpPr>
      <p:sp>
        <p:nvSpPr>
          <p:cNvPr id="4" name="عنصر نائب للمحتوى 3"/>
          <p:cNvSpPr>
            <a:spLocks noGrp="1"/>
          </p:cNvSpPr>
          <p:nvPr>
            <p:ph idx="1"/>
          </p:nvPr>
        </p:nvSpPr>
        <p:spPr>
          <a:xfrm>
            <a:off x="395536" y="1071546"/>
            <a:ext cx="8229600" cy="4389438"/>
          </a:xfrm>
        </p:spPr>
        <p:txBody>
          <a:bodyPr>
            <a:normAutofit fontScale="85000" lnSpcReduction="20000"/>
          </a:bodyPr>
          <a:lstStyle/>
          <a:p>
            <a:pPr algn="ctr" eaLnBrk="1" hangingPunct="1">
              <a:buFont typeface="Wingdings 2" pitchFamily="18" charset="2"/>
              <a:buNone/>
            </a:pPr>
            <a:r>
              <a:rPr lang="en-US" sz="41300" b="0" dirty="0" smtClean="0">
                <a:solidFill>
                  <a:schemeClr val="accent3">
                    <a:lumMod val="50000"/>
                  </a:schemeClr>
                </a:solidFill>
                <a:cs typeface="Times New Roman" pitchFamily="18" charset="0"/>
                <a:sym typeface="AGA Arabesque" pitchFamily="2" charset="2"/>
              </a:rPr>
              <a:t></a:t>
            </a:r>
            <a:endParaRPr lang="ar-SA" sz="6000" b="0" dirty="0" smtClean="0">
              <a:solidFill>
                <a:schemeClr val="accent3">
                  <a:lumMod val="50000"/>
                </a:schemeClr>
              </a:solidFill>
            </a:endParaRPr>
          </a:p>
        </p:txBody>
      </p:sp>
    </p:spTree>
    <p:extLst>
      <p:ext uri="{BB962C8B-B14F-4D97-AF65-F5344CB8AC3E}">
        <p14:creationId xmlns:p14="http://schemas.microsoft.com/office/powerpoint/2010/main" xmlns="" val="1835215436"/>
      </p:ext>
    </p:extLst>
  </p:cSld>
  <p:clrMapOvr>
    <a:masterClrMapping/>
  </p:clrMapOvr>
  <p:transition>
    <p:strip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grpId="0" nodeType="after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p:cTn id="7" dur="1000" fill="hold"/>
                                        <p:tgtEl>
                                          <p:spTgt spid="4">
                                            <p:txEl>
                                              <p:pRg st="0" end="0"/>
                                            </p:txEl>
                                          </p:spTgt>
                                        </p:tgtEl>
                                        <p:attrNameLst>
                                          <p:attrName>ppt_x</p:attrName>
                                        </p:attrNameLst>
                                      </p:cBhvr>
                                      <p:tavLst>
                                        <p:tav tm="0">
                                          <p:val>
                                            <p:strVal val="#ppt_x-.2"/>
                                          </p:val>
                                        </p:tav>
                                        <p:tav tm="100000">
                                          <p:val>
                                            <p:strVal val="#ppt_x"/>
                                          </p:val>
                                        </p:tav>
                                      </p:tavLst>
                                    </p:anim>
                                    <p:anim calcmode="lin" valueType="num">
                                      <p:cBhvr>
                                        <p:cTn id="8" dur="1000" fill="hold"/>
                                        <p:tgtEl>
                                          <p:spTgt spid="4">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899592" y="2143116"/>
            <a:ext cx="7200800" cy="1862048"/>
          </a:xfrm>
        </p:spPr>
        <p:txBody>
          <a:bodyPr/>
          <a:lstStyle/>
          <a:p>
            <a:r>
              <a:rPr dirty="0" err="1" smtClean="0"/>
              <a:t>العقد</a:t>
            </a:r>
            <a:endParaRPr lang="ar-SY" dirty="0"/>
          </a:p>
        </p:txBody>
      </p:sp>
      <p:sp>
        <p:nvSpPr>
          <p:cNvPr id="3" name="مستطيل 2"/>
          <p:cNvSpPr/>
          <p:nvPr/>
        </p:nvSpPr>
        <p:spPr>
          <a:xfrm>
            <a:off x="4714876" y="1052736"/>
            <a:ext cx="3169492" cy="830997"/>
          </a:xfrm>
          <a:prstGeom prst="rect">
            <a:avLst/>
          </a:prstGeom>
        </p:spPr>
        <p:txBody>
          <a:bodyPr wrap="square">
            <a:spAutoFit/>
          </a:bodyPr>
          <a:lstStyle/>
          <a:p>
            <a:r>
              <a:rPr lang="ar-SY" sz="4800" b="1" dirty="0" smtClean="0">
                <a:ln w="11430">
                  <a:noFill/>
                </a:ln>
                <a:solidFill>
                  <a:schemeClr val="accent3">
                    <a:lumMod val="50000"/>
                  </a:schemeClr>
                </a:solidFill>
                <a:latin typeface="Traditional Arabic" pitchFamily="18" charset="-78"/>
                <a:ea typeface="+mj-ea"/>
                <a:cs typeface="Traditional Arabic" pitchFamily="18" charset="-78"/>
              </a:rPr>
              <a:t>عنوان المحاضرة:</a:t>
            </a:r>
            <a:endParaRPr lang="ar-SY" sz="4800" b="1" dirty="0">
              <a:ln w="11430">
                <a:noFill/>
              </a:ln>
              <a:solidFill>
                <a:schemeClr val="accent3">
                  <a:lumMod val="50000"/>
                </a:schemeClr>
              </a:solidFill>
              <a:latin typeface="Traditional Arabic" pitchFamily="18" charset="-78"/>
              <a:ea typeface="+mj-ea"/>
              <a:cs typeface="Traditional Arabic" pitchFamily="18" charset="-78"/>
            </a:endParaRPr>
          </a:p>
        </p:txBody>
      </p:sp>
      <p:pic>
        <p:nvPicPr>
          <p:cNvPr id="1029" name="Picture 5" descr="D:\العمل\الدكتور\الدورة التأهيلية وملحقاتها20-3-2011\صورة1.png"/>
          <p:cNvPicPr>
            <a:picLocks noChangeAspect="1" noChangeArrowheads="1"/>
          </p:cNvPicPr>
          <p:nvPr/>
        </p:nvPicPr>
        <p:blipFill>
          <a:blip r:embed="rId2" cstate="print"/>
          <a:srcRect/>
          <a:stretch>
            <a:fillRect/>
          </a:stretch>
        </p:blipFill>
        <p:spPr bwMode="auto">
          <a:xfrm>
            <a:off x="1785918" y="4214818"/>
            <a:ext cx="5214974" cy="2500330"/>
          </a:xfrm>
          <a:prstGeom prst="rect">
            <a:avLst/>
          </a:prstGeom>
          <a:ln>
            <a:noFill/>
          </a:ln>
          <a:effectLst>
            <a:softEdge rad="112500"/>
          </a:effectLst>
        </p:spPr>
      </p:pic>
    </p:spTree>
    <p:extLst>
      <p:ext uri="{BB962C8B-B14F-4D97-AF65-F5344CB8AC3E}">
        <p14:creationId xmlns:p14="http://schemas.microsoft.com/office/powerpoint/2010/main" xmlns="" val="448324828"/>
      </p:ext>
    </p:extLst>
  </p:cSld>
  <p:clrMapOvr>
    <a:masterClrMapping/>
  </p:clrMapOvr>
  <p:transition spd="slow">
    <p:push dir="u"/>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مستطيل 25">
            <a:hlinkClick r:id="" action="ppaction://noaction" highlightClick="1">
              <a:snd r:embed="rId2" name="applause.wav"/>
            </a:hlinkClick>
          </p:cNvPr>
          <p:cNvSpPr/>
          <p:nvPr/>
        </p:nvSpPr>
        <p:spPr>
          <a:xfrm>
            <a:off x="7215206" y="857232"/>
            <a:ext cx="1142976" cy="5357850"/>
          </a:xfrm>
          <a:prstGeom prst="rect">
            <a:avLst/>
          </a:prstGeom>
          <a:ln/>
        </p:spPr>
        <p:style>
          <a:lnRef idx="2">
            <a:schemeClr val="accent3"/>
          </a:lnRef>
          <a:fillRef idx="1">
            <a:schemeClr val="lt1"/>
          </a:fillRef>
          <a:effectRef idx="0">
            <a:schemeClr val="accent3"/>
          </a:effectRef>
          <a:fontRef idx="minor">
            <a:schemeClr val="dk1"/>
          </a:fontRef>
        </p:style>
        <p:txBody>
          <a:bodyPr rtlCol="1" anchor="ctr"/>
          <a:lstStyle/>
          <a:p>
            <a:pPr algn="ctr">
              <a:lnSpc>
                <a:spcPct val="200000"/>
              </a:lnSpc>
            </a:pPr>
            <a:r>
              <a:rPr lang="ar-SY" sz="2800" b="1" dirty="0" smtClean="0">
                <a:solidFill>
                  <a:schemeClr val="accent2">
                    <a:lumMod val="50000"/>
                  </a:schemeClr>
                </a:solidFill>
                <a:latin typeface="Traditional Arabic" pitchFamily="18" charset="-78"/>
                <a:cs typeface="Traditional Arabic" pitchFamily="18" charset="-78"/>
              </a:rPr>
              <a:t>تتناول المحاضرة</a:t>
            </a:r>
            <a:endParaRPr lang="ar-SY" sz="2800" b="1" dirty="0">
              <a:solidFill>
                <a:schemeClr val="accent2">
                  <a:lumMod val="50000"/>
                </a:schemeClr>
              </a:solidFill>
              <a:latin typeface="Traditional Arabic" pitchFamily="18" charset="-78"/>
              <a:cs typeface="Traditional Arabic" pitchFamily="18" charset="-78"/>
            </a:endParaRPr>
          </a:p>
        </p:txBody>
      </p:sp>
      <p:sp>
        <p:nvSpPr>
          <p:cNvPr id="27" name="زاوية مطوية 26">
            <a:hlinkClick r:id="" action="ppaction://noaction" highlightClick="1">
              <a:snd r:embed="rId2" name="applause.wav"/>
            </a:hlinkClick>
          </p:cNvPr>
          <p:cNvSpPr/>
          <p:nvPr/>
        </p:nvSpPr>
        <p:spPr>
          <a:xfrm>
            <a:off x="2500298" y="214290"/>
            <a:ext cx="2046391" cy="857256"/>
          </a:xfrm>
          <a:prstGeom prst="foldedCorner">
            <a:avLst/>
          </a:prstGeom>
          <a:ln/>
        </p:spPr>
        <p:style>
          <a:lnRef idx="1">
            <a:schemeClr val="accent3"/>
          </a:lnRef>
          <a:fillRef idx="2">
            <a:schemeClr val="accent3"/>
          </a:fillRef>
          <a:effectRef idx="1">
            <a:schemeClr val="accent3"/>
          </a:effectRef>
          <a:fontRef idx="minor">
            <a:schemeClr val="dk1"/>
          </a:fontRef>
        </p:style>
        <p:txBody>
          <a:bodyPr rtlCol="1" anchor="ctr"/>
          <a:lstStyle/>
          <a:p>
            <a:pPr algn="ctr">
              <a:lnSpc>
                <a:spcPct val="125000"/>
              </a:lnSpc>
            </a:pPr>
            <a:r>
              <a:rPr lang="ar-SY" sz="2800" b="1" dirty="0" smtClean="0">
                <a:solidFill>
                  <a:schemeClr val="accent2">
                    <a:lumMod val="50000"/>
                  </a:schemeClr>
                </a:solidFill>
                <a:latin typeface="Traditional Arabic" pitchFamily="18" charset="-78"/>
                <a:cs typeface="Traditional Arabic" pitchFamily="18" charset="-78"/>
              </a:rPr>
              <a:t>1- الاستخارة</a:t>
            </a:r>
          </a:p>
        </p:txBody>
      </p:sp>
      <p:sp>
        <p:nvSpPr>
          <p:cNvPr id="28" name="زاوية مطوية 27">
            <a:hlinkClick r:id="" action="ppaction://noaction" highlightClick="1">
              <a:snd r:embed="rId2" name="applause.wav"/>
            </a:hlinkClick>
          </p:cNvPr>
          <p:cNvSpPr/>
          <p:nvPr/>
        </p:nvSpPr>
        <p:spPr>
          <a:xfrm>
            <a:off x="2500298" y="1500174"/>
            <a:ext cx="2010334" cy="857256"/>
          </a:xfrm>
          <a:prstGeom prst="foldedCorner">
            <a:avLst/>
          </a:prstGeom>
          <a:ln/>
        </p:spPr>
        <p:style>
          <a:lnRef idx="1">
            <a:schemeClr val="accent3"/>
          </a:lnRef>
          <a:fillRef idx="2">
            <a:schemeClr val="accent3"/>
          </a:fillRef>
          <a:effectRef idx="1">
            <a:schemeClr val="accent3"/>
          </a:effectRef>
          <a:fontRef idx="minor">
            <a:schemeClr val="dk1"/>
          </a:fontRef>
        </p:style>
        <p:txBody>
          <a:bodyPr bIns="0" rtlCol="1" anchor="t"/>
          <a:lstStyle/>
          <a:p>
            <a:pPr algn="ctr"/>
            <a:r>
              <a:rPr lang="ar-SY" sz="2800" b="1" dirty="0" smtClean="0">
                <a:solidFill>
                  <a:schemeClr val="accent2">
                    <a:lumMod val="50000"/>
                  </a:schemeClr>
                </a:solidFill>
                <a:latin typeface="Traditional Arabic" pitchFamily="18" charset="-78"/>
                <a:cs typeface="Traditional Arabic" pitchFamily="18" charset="-78"/>
              </a:rPr>
              <a:t>2- إشاعات لا أصل لها</a:t>
            </a:r>
          </a:p>
        </p:txBody>
      </p:sp>
      <p:sp>
        <p:nvSpPr>
          <p:cNvPr id="29" name="زاوية مطوية 28">
            <a:hlinkClick r:id="" action="ppaction://noaction" highlightClick="1">
              <a:snd r:embed="rId2" name="applause.wav"/>
            </a:hlinkClick>
          </p:cNvPr>
          <p:cNvSpPr/>
          <p:nvPr/>
        </p:nvSpPr>
        <p:spPr>
          <a:xfrm>
            <a:off x="2214546" y="2714620"/>
            <a:ext cx="2006787" cy="857256"/>
          </a:xfrm>
          <a:prstGeom prst="foldedCorner">
            <a:avLst/>
          </a:prstGeom>
          <a:ln/>
        </p:spPr>
        <p:style>
          <a:lnRef idx="1">
            <a:schemeClr val="accent3"/>
          </a:lnRef>
          <a:fillRef idx="2">
            <a:schemeClr val="accent3"/>
          </a:fillRef>
          <a:effectRef idx="1">
            <a:schemeClr val="accent3"/>
          </a:effectRef>
          <a:fontRef idx="minor">
            <a:schemeClr val="dk1"/>
          </a:fontRef>
        </p:style>
        <p:txBody>
          <a:bodyPr rtlCol="1" anchor="ctr"/>
          <a:lstStyle/>
          <a:p>
            <a:pPr algn="ctr">
              <a:lnSpc>
                <a:spcPct val="125000"/>
              </a:lnSpc>
            </a:pPr>
            <a:r>
              <a:rPr lang="ar-SY" sz="2800" b="1" dirty="0" smtClean="0">
                <a:solidFill>
                  <a:schemeClr val="accent2">
                    <a:lumMod val="50000"/>
                  </a:schemeClr>
                </a:solidFill>
                <a:latin typeface="Traditional Arabic" pitchFamily="18" charset="-78"/>
                <a:cs typeface="Traditional Arabic" pitchFamily="18" charset="-78"/>
              </a:rPr>
              <a:t>3- أركان العقد</a:t>
            </a:r>
          </a:p>
        </p:txBody>
      </p:sp>
      <p:cxnSp>
        <p:nvCxnSpPr>
          <p:cNvPr id="30" name="رابط منحني 29"/>
          <p:cNvCxnSpPr>
            <a:stCxn id="26" idx="1"/>
            <a:endCxn id="27" idx="3"/>
          </p:cNvCxnSpPr>
          <p:nvPr/>
        </p:nvCxnSpPr>
        <p:spPr>
          <a:xfrm rot="10800000">
            <a:off x="4546690" y="642919"/>
            <a:ext cx="2668517" cy="2893239"/>
          </a:xfrm>
          <a:prstGeom prst="curvedConnector3">
            <a:avLst>
              <a:gd name="adj1" fmla="val 50000"/>
            </a:avLst>
          </a:prstGeom>
          <a:ln>
            <a:tailEnd type="arrow"/>
          </a:ln>
        </p:spPr>
        <p:style>
          <a:lnRef idx="1">
            <a:schemeClr val="accent3"/>
          </a:lnRef>
          <a:fillRef idx="2">
            <a:schemeClr val="accent3"/>
          </a:fillRef>
          <a:effectRef idx="1">
            <a:schemeClr val="accent3"/>
          </a:effectRef>
          <a:fontRef idx="minor">
            <a:schemeClr val="dk1"/>
          </a:fontRef>
        </p:style>
      </p:cxnSp>
      <p:cxnSp>
        <p:nvCxnSpPr>
          <p:cNvPr id="31" name="رابط منحني 30"/>
          <p:cNvCxnSpPr>
            <a:stCxn id="26" idx="1"/>
            <a:endCxn id="28" idx="3"/>
          </p:cNvCxnSpPr>
          <p:nvPr/>
        </p:nvCxnSpPr>
        <p:spPr>
          <a:xfrm rot="10800000">
            <a:off x="4510632" y="1928803"/>
            <a:ext cx="2704574" cy="1607355"/>
          </a:xfrm>
          <a:prstGeom prst="curvedConnector3">
            <a:avLst>
              <a:gd name="adj1" fmla="val 50000"/>
            </a:avLst>
          </a:prstGeom>
          <a:ln>
            <a:tailEnd type="arrow"/>
          </a:ln>
        </p:spPr>
        <p:style>
          <a:lnRef idx="1">
            <a:schemeClr val="accent3"/>
          </a:lnRef>
          <a:fillRef idx="2">
            <a:schemeClr val="accent3"/>
          </a:fillRef>
          <a:effectRef idx="1">
            <a:schemeClr val="accent3"/>
          </a:effectRef>
          <a:fontRef idx="minor">
            <a:schemeClr val="dk1"/>
          </a:fontRef>
        </p:style>
      </p:cxnSp>
      <p:cxnSp>
        <p:nvCxnSpPr>
          <p:cNvPr id="32" name="شكل 13"/>
          <p:cNvCxnSpPr>
            <a:stCxn id="26" idx="1"/>
            <a:endCxn id="29" idx="3"/>
          </p:cNvCxnSpPr>
          <p:nvPr/>
        </p:nvCxnSpPr>
        <p:spPr>
          <a:xfrm rot="10800000">
            <a:off x="4221334" y="3143249"/>
            <a:ext cx="2993873" cy="392909"/>
          </a:xfrm>
          <a:prstGeom prst="curvedConnector3">
            <a:avLst>
              <a:gd name="adj1" fmla="val 50000"/>
            </a:avLst>
          </a:prstGeom>
          <a:ln>
            <a:tailEnd type="arrow"/>
          </a:ln>
        </p:spPr>
        <p:style>
          <a:lnRef idx="1">
            <a:schemeClr val="accent3"/>
          </a:lnRef>
          <a:fillRef idx="2">
            <a:schemeClr val="accent3"/>
          </a:fillRef>
          <a:effectRef idx="1">
            <a:schemeClr val="accent3"/>
          </a:effectRef>
          <a:fontRef idx="minor">
            <a:schemeClr val="dk1"/>
          </a:fontRef>
        </p:style>
      </p:cxnSp>
      <p:sp>
        <p:nvSpPr>
          <p:cNvPr id="52" name="زاوية مطوية 51">
            <a:hlinkClick r:id="" action="ppaction://noaction" highlightClick="1">
              <a:snd r:embed="rId2" name="applause.wav"/>
            </a:hlinkClick>
          </p:cNvPr>
          <p:cNvSpPr/>
          <p:nvPr/>
        </p:nvSpPr>
        <p:spPr>
          <a:xfrm>
            <a:off x="214282" y="3857628"/>
            <a:ext cx="4712205" cy="857256"/>
          </a:xfrm>
          <a:prstGeom prst="foldedCorner">
            <a:avLst/>
          </a:prstGeom>
          <a:ln/>
        </p:spPr>
        <p:style>
          <a:lnRef idx="1">
            <a:schemeClr val="accent3"/>
          </a:lnRef>
          <a:fillRef idx="2">
            <a:schemeClr val="accent3"/>
          </a:fillRef>
          <a:effectRef idx="1">
            <a:schemeClr val="accent3"/>
          </a:effectRef>
          <a:fontRef idx="minor">
            <a:schemeClr val="dk1"/>
          </a:fontRef>
        </p:style>
        <p:txBody>
          <a:bodyPr rtlCol="1" anchor="ctr"/>
          <a:lstStyle/>
          <a:p>
            <a:pPr algn="ctr">
              <a:lnSpc>
                <a:spcPct val="125000"/>
              </a:lnSpc>
            </a:pPr>
            <a:r>
              <a:rPr lang="ar-SY" sz="2800" b="1" dirty="0" smtClean="0">
                <a:solidFill>
                  <a:schemeClr val="accent2">
                    <a:lumMod val="50000"/>
                  </a:schemeClr>
                </a:solidFill>
                <a:latin typeface="Traditional Arabic" pitchFamily="18" charset="-78"/>
                <a:cs typeface="Traditional Arabic" pitchFamily="18" charset="-78"/>
              </a:rPr>
              <a:t>4- سنن العقد</a:t>
            </a:r>
          </a:p>
        </p:txBody>
      </p:sp>
      <p:cxnSp>
        <p:nvCxnSpPr>
          <p:cNvPr id="53" name="شكل 13"/>
          <p:cNvCxnSpPr>
            <a:stCxn id="26" idx="1"/>
            <a:endCxn id="52" idx="3"/>
          </p:cNvCxnSpPr>
          <p:nvPr/>
        </p:nvCxnSpPr>
        <p:spPr>
          <a:xfrm rot="10800000" flipV="1">
            <a:off x="4926488" y="3536156"/>
            <a:ext cx="2288719" cy="750099"/>
          </a:xfrm>
          <a:prstGeom prst="curvedConnector3">
            <a:avLst>
              <a:gd name="adj1" fmla="val 50000"/>
            </a:avLst>
          </a:prstGeom>
          <a:ln>
            <a:tailEnd type="arrow"/>
          </a:ln>
        </p:spPr>
        <p:style>
          <a:lnRef idx="1">
            <a:schemeClr val="accent3"/>
          </a:lnRef>
          <a:fillRef idx="2">
            <a:schemeClr val="accent3"/>
          </a:fillRef>
          <a:effectRef idx="1">
            <a:schemeClr val="accent3"/>
          </a:effectRef>
          <a:fontRef idx="minor">
            <a:schemeClr val="dk1"/>
          </a:fontRef>
        </p:style>
      </p:cxnSp>
      <p:sp>
        <p:nvSpPr>
          <p:cNvPr id="59" name="زاوية مطوية 58">
            <a:hlinkClick r:id="" action="ppaction://noaction" highlightClick="1">
              <a:snd r:embed="rId2" name="applause.wav"/>
            </a:hlinkClick>
          </p:cNvPr>
          <p:cNvSpPr/>
          <p:nvPr/>
        </p:nvSpPr>
        <p:spPr>
          <a:xfrm>
            <a:off x="357158" y="5286388"/>
            <a:ext cx="4714908" cy="857256"/>
          </a:xfrm>
          <a:prstGeom prst="foldedCorner">
            <a:avLst/>
          </a:prstGeom>
          <a:ln/>
        </p:spPr>
        <p:style>
          <a:lnRef idx="1">
            <a:schemeClr val="accent3"/>
          </a:lnRef>
          <a:fillRef idx="2">
            <a:schemeClr val="accent3"/>
          </a:fillRef>
          <a:effectRef idx="1">
            <a:schemeClr val="accent3"/>
          </a:effectRef>
          <a:fontRef idx="minor">
            <a:schemeClr val="dk1"/>
          </a:fontRef>
        </p:style>
        <p:txBody>
          <a:bodyPr rtlCol="1" anchor="ctr"/>
          <a:lstStyle/>
          <a:p>
            <a:pPr algn="ctr" rtl="0">
              <a:lnSpc>
                <a:spcPct val="125000"/>
              </a:lnSpc>
            </a:pPr>
            <a:r>
              <a:rPr lang="ar-SY" sz="2800" b="1" dirty="0" smtClean="0">
                <a:solidFill>
                  <a:schemeClr val="accent2">
                    <a:lumMod val="50000"/>
                  </a:schemeClr>
                </a:solidFill>
                <a:latin typeface="Traditional Arabic" pitchFamily="18" charset="-78"/>
                <a:cs typeface="Traditional Arabic" pitchFamily="18" charset="-78"/>
              </a:rPr>
              <a:t>5- ما يترتب على العقد</a:t>
            </a:r>
          </a:p>
        </p:txBody>
      </p:sp>
      <p:cxnSp>
        <p:nvCxnSpPr>
          <p:cNvPr id="60" name="شكل 13"/>
          <p:cNvCxnSpPr>
            <a:stCxn id="26" idx="1"/>
            <a:endCxn id="59" idx="3"/>
          </p:cNvCxnSpPr>
          <p:nvPr/>
        </p:nvCxnSpPr>
        <p:spPr>
          <a:xfrm rot="10800000" flipV="1">
            <a:off x="5072066" y="3536156"/>
            <a:ext cx="2143140" cy="2178859"/>
          </a:xfrm>
          <a:prstGeom prst="curvedConnector3">
            <a:avLst>
              <a:gd name="adj1" fmla="val 50000"/>
            </a:avLst>
          </a:prstGeom>
          <a:ln>
            <a:tailEnd type="arrow"/>
          </a:ln>
        </p:spPr>
        <p:style>
          <a:lnRef idx="1">
            <a:schemeClr val="accent3"/>
          </a:lnRef>
          <a:fillRef idx="2">
            <a:schemeClr val="accent3"/>
          </a:fillRef>
          <a:effectRef idx="1">
            <a:schemeClr val="accent3"/>
          </a:effectRef>
          <a:fontRef idx="minor">
            <a:schemeClr val="dk1"/>
          </a:fontRef>
        </p:style>
      </p:cxnSp>
    </p:spTree>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899592" y="1233232"/>
            <a:ext cx="7200800" cy="1862048"/>
          </a:xfrm>
        </p:spPr>
        <p:txBody>
          <a:bodyPr/>
          <a:lstStyle/>
          <a:p>
            <a:r>
              <a:rPr lang="ar-SY" dirty="0" smtClean="0"/>
              <a:t>الاستخارة</a:t>
            </a:r>
            <a:endParaRPr lang="ar-SY" dirty="0"/>
          </a:p>
        </p:txBody>
      </p:sp>
      <p:sp>
        <p:nvSpPr>
          <p:cNvPr id="3" name="مستطيل 2"/>
          <p:cNvSpPr/>
          <p:nvPr/>
        </p:nvSpPr>
        <p:spPr>
          <a:xfrm>
            <a:off x="6465900" y="571480"/>
            <a:ext cx="1418468" cy="830997"/>
          </a:xfrm>
          <a:prstGeom prst="rect">
            <a:avLst/>
          </a:prstGeom>
        </p:spPr>
        <p:txBody>
          <a:bodyPr wrap="square">
            <a:spAutoFit/>
          </a:bodyPr>
          <a:lstStyle/>
          <a:p>
            <a:r>
              <a:rPr lang="ar-SY" sz="4800" b="1" dirty="0" smtClean="0">
                <a:ln w="11430">
                  <a:noFill/>
                </a:ln>
                <a:solidFill>
                  <a:schemeClr val="accent3">
                    <a:lumMod val="50000"/>
                  </a:schemeClr>
                </a:solidFill>
                <a:latin typeface="Traditional Arabic" pitchFamily="18" charset="-78"/>
                <a:ea typeface="+mj-ea"/>
                <a:cs typeface="Traditional Arabic" pitchFamily="18" charset="-78"/>
              </a:rPr>
              <a:t>أولاً:</a:t>
            </a:r>
            <a:endParaRPr lang="ar-SY" sz="4800" b="1" dirty="0">
              <a:ln w="11430">
                <a:noFill/>
              </a:ln>
              <a:solidFill>
                <a:schemeClr val="accent3">
                  <a:lumMod val="50000"/>
                </a:schemeClr>
              </a:solidFill>
              <a:latin typeface="Traditional Arabic" pitchFamily="18" charset="-78"/>
              <a:ea typeface="+mj-ea"/>
              <a:cs typeface="Traditional Arabic" pitchFamily="18" charset="-78"/>
            </a:endParaRPr>
          </a:p>
        </p:txBody>
      </p:sp>
      <p:sp>
        <p:nvSpPr>
          <p:cNvPr id="5" name="Title 3"/>
          <p:cNvSpPr txBox="1">
            <a:spLocks/>
          </p:cNvSpPr>
          <p:nvPr/>
        </p:nvSpPr>
        <p:spPr>
          <a:xfrm>
            <a:off x="4500562" y="4286256"/>
            <a:ext cx="3986090" cy="1862048"/>
          </a:xfrm>
          <a:prstGeom prst="rect">
            <a:avLst/>
          </a:prstGeom>
        </p:spPr>
        <p:txBody>
          <a:bodyPr wrap="none" anchor="b">
            <a:normAutofit/>
          </a:bodyPr>
          <a:lstStyle/>
          <a:p>
            <a:pPr marL="0" marR="0" lvl="0" indent="0" algn="ctr" defTabSz="914400" rtl="1" eaLnBrk="1" fontAlgn="auto" latinLnBrk="0" hangingPunct="1">
              <a:lnSpc>
                <a:spcPct val="100000"/>
              </a:lnSpc>
              <a:spcBef>
                <a:spcPct val="0"/>
              </a:spcBef>
              <a:spcAft>
                <a:spcPts val="0"/>
              </a:spcAft>
              <a:buClrTx/>
              <a:buSzTx/>
              <a:buFontTx/>
              <a:buNone/>
              <a:tabLst/>
              <a:defRPr/>
            </a:pPr>
            <a:r>
              <a:rPr kumimoji="0" lang="ar-SY" sz="4800" b="1" i="0" u="none" strike="noStrike" kern="1200" cap="none" spc="0" normalizeH="0" baseline="0" noProof="0" dirty="0" smtClean="0">
                <a:ln w="18000">
                  <a:solidFill>
                    <a:schemeClr val="accent2">
                      <a:satMod val="140000"/>
                    </a:schemeClr>
                  </a:solidFill>
                  <a:prstDash val="solid"/>
                  <a:miter lim="800000"/>
                </a:ln>
                <a:solidFill>
                  <a:srgbClr val="FFC000"/>
                </a:solidFill>
                <a:effectLst>
                  <a:outerShdw blurRad="25500" dist="23000" dir="7020000" algn="tl">
                    <a:srgbClr val="000000">
                      <a:alpha val="50000"/>
                    </a:srgbClr>
                  </a:outerShdw>
                </a:effectLst>
                <a:uLnTx/>
                <a:uFillTx/>
                <a:latin typeface="+mn-lt"/>
                <a:ea typeface="+mn-ea"/>
                <a:cs typeface="PT Bold Heading" pitchFamily="2" charset="-78"/>
              </a:rPr>
              <a:t>الاستخارة بعد </a:t>
            </a:r>
          </a:p>
          <a:p>
            <a:pPr marL="0" marR="0" lvl="0" indent="0" algn="ctr" defTabSz="914400" rtl="1" eaLnBrk="1" fontAlgn="auto" latinLnBrk="0" hangingPunct="1">
              <a:lnSpc>
                <a:spcPct val="100000"/>
              </a:lnSpc>
              <a:spcBef>
                <a:spcPct val="0"/>
              </a:spcBef>
              <a:spcAft>
                <a:spcPts val="0"/>
              </a:spcAft>
              <a:buClrTx/>
              <a:buSzTx/>
              <a:buFontTx/>
              <a:buNone/>
              <a:tabLst/>
              <a:defRPr/>
            </a:pPr>
            <a:r>
              <a:rPr kumimoji="0" lang="ar-SY" sz="4800" b="1" i="0" u="none" strike="noStrike" kern="1200" cap="none" spc="0" normalizeH="0" baseline="0" noProof="0" dirty="0" smtClean="0">
                <a:ln w="18000">
                  <a:solidFill>
                    <a:schemeClr val="accent2">
                      <a:satMod val="140000"/>
                    </a:schemeClr>
                  </a:solidFill>
                  <a:prstDash val="solid"/>
                  <a:miter lim="800000"/>
                </a:ln>
                <a:solidFill>
                  <a:srgbClr val="FFC000"/>
                </a:solidFill>
                <a:effectLst>
                  <a:outerShdw blurRad="25500" dist="23000" dir="7020000" algn="tl">
                    <a:srgbClr val="000000">
                      <a:alpha val="50000"/>
                    </a:srgbClr>
                  </a:outerShdw>
                </a:effectLst>
                <a:uLnTx/>
                <a:uFillTx/>
                <a:latin typeface="+mn-lt"/>
                <a:ea typeface="+mn-ea"/>
                <a:cs typeface="PT Bold Heading" pitchFamily="2" charset="-78"/>
              </a:rPr>
              <a:t>الاستشارة</a:t>
            </a:r>
            <a:endParaRPr kumimoji="0" lang="ar-SY" sz="11500" b="1" i="0" u="none" strike="noStrike" kern="1200" cap="none" spc="0" normalizeH="0" baseline="0" noProof="0" dirty="0">
              <a:ln w="18000">
                <a:solidFill>
                  <a:schemeClr val="accent2">
                    <a:satMod val="140000"/>
                  </a:schemeClr>
                </a:solidFill>
                <a:prstDash val="solid"/>
                <a:miter lim="800000"/>
              </a:ln>
              <a:solidFill>
                <a:srgbClr val="FFC000"/>
              </a:solidFill>
              <a:effectLst>
                <a:outerShdw blurRad="25500" dist="23000" dir="7020000" algn="tl">
                  <a:srgbClr val="000000">
                    <a:alpha val="50000"/>
                  </a:srgbClr>
                </a:outerShdw>
              </a:effectLst>
              <a:uLnTx/>
              <a:uFillTx/>
              <a:latin typeface="+mn-lt"/>
              <a:ea typeface="+mn-ea"/>
              <a:cs typeface="PT Bold Heading" pitchFamily="2" charset="-78"/>
            </a:endParaRPr>
          </a:p>
        </p:txBody>
      </p:sp>
      <p:sp>
        <p:nvSpPr>
          <p:cNvPr id="6" name="Title 3"/>
          <p:cNvSpPr txBox="1">
            <a:spLocks/>
          </p:cNvSpPr>
          <p:nvPr/>
        </p:nvSpPr>
        <p:spPr>
          <a:xfrm>
            <a:off x="285720" y="4286256"/>
            <a:ext cx="3986090" cy="1862048"/>
          </a:xfrm>
          <a:prstGeom prst="rect">
            <a:avLst/>
          </a:prstGeom>
        </p:spPr>
        <p:txBody>
          <a:bodyPr wrap="none" anchor="b">
            <a:normAutofit/>
          </a:bodyPr>
          <a:lstStyle/>
          <a:p>
            <a:pPr marL="0" marR="0" lvl="0" indent="0" algn="ctr" defTabSz="914400" rtl="1" eaLnBrk="1" fontAlgn="auto" latinLnBrk="0" hangingPunct="1">
              <a:lnSpc>
                <a:spcPct val="100000"/>
              </a:lnSpc>
              <a:spcBef>
                <a:spcPct val="0"/>
              </a:spcBef>
              <a:spcAft>
                <a:spcPts val="0"/>
              </a:spcAft>
              <a:buClrTx/>
              <a:buSzTx/>
              <a:buFontTx/>
              <a:buNone/>
              <a:tabLst/>
              <a:defRPr/>
            </a:pPr>
            <a:r>
              <a:rPr kumimoji="0" lang="ar-SY" sz="4800" b="1" i="0" u="none" strike="noStrike" kern="1200" cap="none" spc="0" normalizeH="0" baseline="0" noProof="0" dirty="0" smtClean="0">
                <a:ln w="18000">
                  <a:solidFill>
                    <a:schemeClr val="accent2">
                      <a:satMod val="140000"/>
                    </a:schemeClr>
                  </a:solidFill>
                  <a:prstDash val="solid"/>
                  <a:miter lim="800000"/>
                </a:ln>
                <a:solidFill>
                  <a:srgbClr val="FFC000"/>
                </a:solidFill>
                <a:effectLst>
                  <a:outerShdw blurRad="25500" dist="23000" dir="7020000" algn="tl">
                    <a:srgbClr val="000000">
                      <a:alpha val="50000"/>
                    </a:srgbClr>
                  </a:outerShdw>
                </a:effectLst>
                <a:uLnTx/>
                <a:uFillTx/>
                <a:latin typeface="+mn-lt"/>
                <a:ea typeface="+mn-ea"/>
                <a:cs typeface="PT Bold Heading" pitchFamily="2" charset="-78"/>
              </a:rPr>
              <a:t>طريقة الاستخارة </a:t>
            </a:r>
          </a:p>
          <a:p>
            <a:pPr marL="0" marR="0" lvl="0" indent="0" algn="ctr" defTabSz="914400" rtl="1" eaLnBrk="1" fontAlgn="auto" latinLnBrk="0" hangingPunct="1">
              <a:lnSpc>
                <a:spcPct val="100000"/>
              </a:lnSpc>
              <a:spcBef>
                <a:spcPct val="0"/>
              </a:spcBef>
              <a:spcAft>
                <a:spcPts val="0"/>
              </a:spcAft>
              <a:buClrTx/>
              <a:buSzTx/>
              <a:buFontTx/>
              <a:buNone/>
              <a:tabLst/>
              <a:defRPr/>
            </a:pPr>
            <a:r>
              <a:rPr kumimoji="0" lang="ar-SY" sz="4800" b="1" i="0" u="none" strike="noStrike" kern="1200" cap="none" spc="0" normalizeH="0" baseline="0" noProof="0" dirty="0" smtClean="0">
                <a:ln w="18000">
                  <a:solidFill>
                    <a:schemeClr val="accent2">
                      <a:satMod val="140000"/>
                    </a:schemeClr>
                  </a:solidFill>
                  <a:prstDash val="solid"/>
                  <a:miter lim="800000"/>
                </a:ln>
                <a:solidFill>
                  <a:srgbClr val="FFC000"/>
                </a:solidFill>
                <a:effectLst>
                  <a:outerShdw blurRad="25500" dist="23000" dir="7020000" algn="tl">
                    <a:srgbClr val="000000">
                      <a:alpha val="50000"/>
                    </a:srgbClr>
                  </a:outerShdw>
                </a:effectLst>
                <a:uLnTx/>
                <a:uFillTx/>
                <a:latin typeface="+mn-lt"/>
                <a:ea typeface="+mn-ea"/>
                <a:cs typeface="PT Bold Heading" pitchFamily="2" charset="-78"/>
              </a:rPr>
              <a:t>الصحيحة</a:t>
            </a:r>
            <a:endParaRPr kumimoji="0" lang="ar-SY" sz="11500" b="1" i="0" u="none" strike="noStrike" kern="1200" cap="none" spc="0" normalizeH="0" baseline="0" noProof="0" dirty="0">
              <a:ln w="18000">
                <a:solidFill>
                  <a:schemeClr val="accent2">
                    <a:satMod val="140000"/>
                  </a:schemeClr>
                </a:solidFill>
                <a:prstDash val="solid"/>
                <a:miter lim="800000"/>
              </a:ln>
              <a:solidFill>
                <a:srgbClr val="FFC000"/>
              </a:solidFill>
              <a:effectLst>
                <a:outerShdw blurRad="25500" dist="23000" dir="7020000" algn="tl">
                  <a:srgbClr val="000000">
                    <a:alpha val="50000"/>
                  </a:srgbClr>
                </a:outerShdw>
              </a:effectLst>
              <a:uLnTx/>
              <a:uFillTx/>
              <a:latin typeface="+mn-lt"/>
              <a:ea typeface="+mn-ea"/>
              <a:cs typeface="PT Bold Heading" pitchFamily="2" charset="-78"/>
            </a:endParaRPr>
          </a:p>
        </p:txBody>
      </p:sp>
      <p:cxnSp>
        <p:nvCxnSpPr>
          <p:cNvPr id="8" name="رابط كسهم مستقيم 7"/>
          <p:cNvCxnSpPr>
            <a:stCxn id="4" idx="2"/>
            <a:endCxn id="5" idx="0"/>
          </p:cNvCxnSpPr>
          <p:nvPr/>
        </p:nvCxnSpPr>
        <p:spPr>
          <a:xfrm rot="16200000" flipH="1">
            <a:off x="4901311" y="2693960"/>
            <a:ext cx="1190976" cy="1993615"/>
          </a:xfrm>
          <a:prstGeom prst="straightConnector1">
            <a:avLst/>
          </a:prstGeom>
          <a:ln>
            <a:tailEnd type="arrow"/>
          </a:ln>
        </p:spPr>
        <p:style>
          <a:lnRef idx="3">
            <a:schemeClr val="accent2"/>
          </a:lnRef>
          <a:fillRef idx="0">
            <a:schemeClr val="accent2"/>
          </a:fillRef>
          <a:effectRef idx="2">
            <a:schemeClr val="accent2"/>
          </a:effectRef>
          <a:fontRef idx="minor">
            <a:schemeClr val="tx1"/>
          </a:fontRef>
        </p:style>
      </p:cxnSp>
      <p:cxnSp>
        <p:nvCxnSpPr>
          <p:cNvPr id="10" name="رابط كسهم مستقيم 9"/>
          <p:cNvCxnSpPr>
            <a:stCxn id="4" idx="2"/>
            <a:endCxn id="6" idx="0"/>
          </p:cNvCxnSpPr>
          <p:nvPr/>
        </p:nvCxnSpPr>
        <p:spPr>
          <a:xfrm rot="5400000">
            <a:off x="2793891" y="2580155"/>
            <a:ext cx="1190976" cy="2221227"/>
          </a:xfrm>
          <a:prstGeom prst="straightConnector1">
            <a:avLst/>
          </a:prstGeom>
          <a:ln>
            <a:tailEnd type="arrow"/>
          </a:ln>
        </p:spPr>
        <p:style>
          <a:lnRef idx="3">
            <a:schemeClr val="accent2"/>
          </a:lnRef>
          <a:fillRef idx="0">
            <a:schemeClr val="accent2"/>
          </a:fillRef>
          <a:effectRef idx="2">
            <a:schemeClr val="accent2"/>
          </a:effectRef>
          <a:fontRef idx="minor">
            <a:schemeClr val="tx1"/>
          </a:fontRef>
        </p:style>
      </p:cxnSp>
    </p:spTree>
    <p:extLst>
      <p:ext uri="{BB962C8B-B14F-4D97-AF65-F5344CB8AC3E}">
        <p14:creationId xmlns:p14="http://schemas.microsoft.com/office/powerpoint/2010/main" xmlns="" val="448324828"/>
      </p:ext>
    </p:extLst>
  </p:cSld>
  <p:clrMapOvr>
    <a:masterClrMapping/>
  </p:clrMapOvr>
  <p:transition spd="slow">
    <p:push dir="u"/>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fontScale="90000"/>
          </a:bodyPr>
          <a:lstStyle/>
          <a:p>
            <a:r>
              <a:rPr lang="ar-SY" dirty="0" smtClean="0"/>
              <a:t>الاستخارة</a:t>
            </a:r>
            <a:endParaRPr lang="ar-SY" dirty="0"/>
          </a:p>
        </p:txBody>
      </p:sp>
      <p:sp>
        <p:nvSpPr>
          <p:cNvPr id="2" name="Content Placeholder 1"/>
          <p:cNvSpPr>
            <a:spLocks noGrp="1"/>
          </p:cNvSpPr>
          <p:nvPr>
            <p:ph idx="1"/>
          </p:nvPr>
        </p:nvSpPr>
        <p:spPr>
          <a:xfrm>
            <a:off x="457200" y="2780928"/>
            <a:ext cx="8229600" cy="3345235"/>
          </a:xfrm>
          <a:noFill/>
          <a:effectLst>
            <a:softEdge rad="31750"/>
          </a:effectLst>
        </p:spPr>
        <p:txBody>
          <a:bodyPr vert="horz" lIns="91440" tIns="45720" rIns="91440" bIns="45720" rtlCol="0">
            <a:normAutofit/>
            <a:scene3d>
              <a:camera prst="orthographicFront"/>
              <a:lightRig rig="flat" dir="tl">
                <a:rot lat="0" lon="0" rev="6600000"/>
              </a:lightRig>
            </a:scene3d>
            <a:sp3d extrusionH="25400" contourW="8890">
              <a:contourClr>
                <a:schemeClr val="accent2">
                  <a:shade val="75000"/>
                </a:schemeClr>
              </a:contourClr>
            </a:sp3d>
          </a:bodyPr>
          <a:lstStyle/>
          <a:p>
            <a:r>
              <a:rPr lang="ar-SA" sz="4400" dirty="0" smtClean="0"/>
              <a:t>ورد </a:t>
            </a:r>
            <a:r>
              <a:rPr lang="ar-SA" sz="4400" dirty="0"/>
              <a:t>في الأثر: </a:t>
            </a:r>
            <a:endParaRPr lang="ar-SA" sz="4400" dirty="0" smtClean="0"/>
          </a:p>
          <a:p>
            <a:pPr algn="ctr"/>
            <a:r>
              <a:rPr lang="ar-SA" sz="4800" dirty="0" smtClean="0"/>
              <a:t>«</a:t>
            </a:r>
            <a:r>
              <a:rPr lang="ar-SA" sz="4800" dirty="0"/>
              <a:t>ما خاب من استخار، ولا ندِم مَن استشار</a:t>
            </a:r>
            <a:r>
              <a:rPr lang="ar-SA" sz="4800" dirty="0" smtClean="0"/>
              <a:t>»</a:t>
            </a:r>
            <a:r>
              <a:rPr lang="ar-SA" dirty="0" smtClean="0"/>
              <a:t> </a:t>
            </a:r>
          </a:p>
          <a:p>
            <a:pPr algn="l"/>
            <a:r>
              <a:rPr lang="ar-SA" sz="4400" b="0" dirty="0" smtClean="0"/>
              <a:t>[</a:t>
            </a:r>
            <a:r>
              <a:rPr lang="ar-SA" sz="4400" b="0" dirty="0"/>
              <a:t>أخرجه </a:t>
            </a:r>
            <a:r>
              <a:rPr lang="ar-SA" sz="4400" b="0" dirty="0" smtClean="0"/>
              <a:t>الطبراني]</a:t>
            </a:r>
            <a:endParaRPr lang="en-US" sz="4400" b="0" dirty="0"/>
          </a:p>
          <a:p>
            <a:endParaRPr lang="ar-SY" dirty="0"/>
          </a:p>
        </p:txBody>
      </p:sp>
      <p:sp>
        <p:nvSpPr>
          <p:cNvPr id="3" name="مستطيل 2"/>
          <p:cNvSpPr/>
          <p:nvPr/>
        </p:nvSpPr>
        <p:spPr>
          <a:xfrm>
            <a:off x="1092522" y="1412776"/>
            <a:ext cx="6958956" cy="1015663"/>
          </a:xfrm>
          <a:prstGeom prst="rect">
            <a:avLst/>
          </a:prstGeom>
        </p:spPr>
        <p:txBody>
          <a:bodyPr wrap="none">
            <a:spAutoFit/>
          </a:bodyPr>
          <a:lstStyle/>
          <a:p>
            <a:pPr lvl="1">
              <a:lnSpc>
                <a:spcPct val="150000"/>
              </a:lnSpc>
            </a:pPr>
            <a:r>
              <a:rPr lang="ar-SY" sz="4000" dirty="0">
                <a:solidFill>
                  <a:schemeClr val="accent2">
                    <a:lumMod val="50000"/>
                  </a:schemeClr>
                </a:solidFill>
                <a:cs typeface="PT Bold Heading" pitchFamily="2" charset="-78"/>
              </a:rPr>
              <a:t>1- الاستخارة تكون بعد الاستشارة:</a:t>
            </a:r>
          </a:p>
        </p:txBody>
      </p:sp>
    </p:spTree>
    <p:extLst>
      <p:ext uri="{BB962C8B-B14F-4D97-AF65-F5344CB8AC3E}">
        <p14:creationId xmlns:p14="http://schemas.microsoft.com/office/powerpoint/2010/main" xmlns="" val="484966745"/>
      </p:ext>
    </p:extLst>
  </p:cSld>
  <p:clrMapOvr>
    <a:masterClrMapping/>
  </p:clrMapOvr>
  <p:transition spd="slow">
    <p:wip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fontScale="90000"/>
          </a:bodyPr>
          <a:lstStyle/>
          <a:p>
            <a:r>
              <a:rPr lang="ar-SY" dirty="0" smtClean="0"/>
              <a:t>الاستخارة</a:t>
            </a:r>
            <a:endParaRPr lang="ar-SY" dirty="0"/>
          </a:p>
        </p:txBody>
      </p:sp>
      <p:sp>
        <p:nvSpPr>
          <p:cNvPr id="2" name="Content Placeholder 1"/>
          <p:cNvSpPr>
            <a:spLocks noGrp="1"/>
          </p:cNvSpPr>
          <p:nvPr>
            <p:ph idx="1"/>
          </p:nvPr>
        </p:nvSpPr>
        <p:spPr>
          <a:xfrm>
            <a:off x="457200" y="1500174"/>
            <a:ext cx="8229600" cy="5043510"/>
          </a:xfrm>
          <a:noFill/>
          <a:effectLst>
            <a:softEdge rad="31750"/>
          </a:effectLst>
        </p:spPr>
        <p:txBody>
          <a:bodyPr vert="horz" lIns="91440" tIns="45720" rIns="91440" bIns="45720" rtlCol="0">
            <a:normAutofit fontScale="92500" lnSpcReduction="10000"/>
            <a:scene3d>
              <a:camera prst="orthographicFront"/>
              <a:lightRig rig="flat" dir="tl">
                <a:rot lat="0" lon="0" rev="6600000"/>
              </a:lightRig>
            </a:scene3d>
            <a:sp3d extrusionH="25400" contourW="8890">
              <a:contourClr>
                <a:schemeClr val="accent2">
                  <a:shade val="75000"/>
                </a:schemeClr>
              </a:contourClr>
            </a:sp3d>
          </a:bodyPr>
          <a:lstStyle/>
          <a:p>
            <a:r>
              <a:rPr lang="ar-SA" dirty="0"/>
              <a:t>دخل على النبي </a:t>
            </a:r>
            <a:r>
              <a:rPr lang="en-US" dirty="0">
                <a:sym typeface="AGA Arabesque"/>
              </a:rPr>
              <a:t></a:t>
            </a:r>
            <a:r>
              <a:rPr lang="ar-SA" dirty="0"/>
              <a:t> أعرابي ومعه ناقة، قال: </a:t>
            </a:r>
            <a:r>
              <a:rPr lang="ar-SA" dirty="0" smtClean="0"/>
              <a:t>يا</a:t>
            </a:r>
            <a:r>
              <a:rPr lang="ar-SA" dirty="0"/>
              <a:t> رسول الله! أَترُكُها وأتوكّل؟ أو أَعقِلُهَا وأتوكّل</a:t>
            </a:r>
            <a:r>
              <a:rPr lang="ar-SA" dirty="0" smtClean="0"/>
              <a:t>؟ </a:t>
            </a:r>
            <a:r>
              <a:rPr lang="ar-SA" dirty="0"/>
              <a:t>فقال له: النبي</a:t>
            </a:r>
            <a:r>
              <a:rPr lang="en-US" dirty="0">
                <a:sym typeface="AGA Arabesque"/>
              </a:rPr>
              <a:t></a:t>
            </a:r>
            <a:r>
              <a:rPr lang="en-US" dirty="0"/>
              <a:t> </a:t>
            </a:r>
            <a:r>
              <a:rPr lang="ar-SA" dirty="0"/>
              <a:t>: </a:t>
            </a:r>
            <a:endParaRPr lang="ar-SY" dirty="0" smtClean="0"/>
          </a:p>
          <a:p>
            <a:pPr algn="ctr"/>
            <a:r>
              <a:rPr lang="ar-SA" dirty="0" smtClean="0"/>
              <a:t>«</a:t>
            </a:r>
            <a:r>
              <a:rPr lang="ar-SA" dirty="0"/>
              <a:t>اعقِلْها وتوكّل»</a:t>
            </a:r>
          </a:p>
          <a:p>
            <a:pPr algn="l"/>
            <a:r>
              <a:rPr lang="ar-SA" sz="3900" b="0" dirty="0"/>
              <a:t>[أخرجه الترمذي]</a:t>
            </a:r>
            <a:endParaRPr lang="en-US" sz="3900" b="0" dirty="0"/>
          </a:p>
        </p:txBody>
      </p:sp>
    </p:spTree>
    <p:extLst>
      <p:ext uri="{BB962C8B-B14F-4D97-AF65-F5344CB8AC3E}">
        <p14:creationId xmlns:p14="http://schemas.microsoft.com/office/powerpoint/2010/main" xmlns="" val="988725102"/>
      </p:ext>
    </p:extLst>
  </p:cSld>
  <p:clrMapOvr>
    <a:masterClrMapping/>
  </p:clrMapOvr>
  <p:transition spd="slow">
    <p:wip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fontScale="90000"/>
          </a:bodyPr>
          <a:lstStyle/>
          <a:p>
            <a:r>
              <a:rPr lang="ar-SY" dirty="0" smtClean="0"/>
              <a:t>الاستخارة</a:t>
            </a:r>
            <a:endParaRPr lang="ar-SY" dirty="0"/>
          </a:p>
        </p:txBody>
      </p:sp>
      <p:sp>
        <p:nvSpPr>
          <p:cNvPr id="2" name="Content Placeholder 1"/>
          <p:cNvSpPr>
            <a:spLocks noGrp="1"/>
          </p:cNvSpPr>
          <p:nvPr>
            <p:ph idx="1"/>
          </p:nvPr>
        </p:nvSpPr>
        <p:spPr>
          <a:xfrm>
            <a:off x="457200" y="2492896"/>
            <a:ext cx="8229600" cy="3633267"/>
          </a:xfrm>
          <a:noFill/>
          <a:effectLst>
            <a:softEdge rad="31750"/>
          </a:effectLst>
        </p:spPr>
        <p:txBody>
          <a:bodyPr vert="horz" lIns="91440" tIns="45720" rIns="91440" bIns="45720" rtlCol="0">
            <a:normAutofit fontScale="92500"/>
            <a:scene3d>
              <a:camera prst="orthographicFront"/>
              <a:lightRig rig="flat" dir="tl">
                <a:rot lat="0" lon="0" rev="6600000"/>
              </a:lightRig>
            </a:scene3d>
            <a:sp3d extrusionH="25400" contourW="8890">
              <a:contourClr>
                <a:schemeClr val="accent2">
                  <a:shade val="75000"/>
                </a:schemeClr>
              </a:contourClr>
            </a:sp3d>
          </a:bodyPr>
          <a:lstStyle/>
          <a:p>
            <a:r>
              <a:rPr lang="ar-SA" dirty="0" smtClean="0"/>
              <a:t>عن </a:t>
            </a:r>
            <a:r>
              <a:rPr lang="ar-SA" dirty="0"/>
              <a:t>جابر بن عبد الله -رضي الله عنهما- قال: </a:t>
            </a:r>
            <a:r>
              <a:rPr lang="ar-SA" dirty="0" smtClean="0"/>
              <a:t>(كان </a:t>
            </a:r>
            <a:r>
              <a:rPr lang="ar-SA" dirty="0"/>
              <a:t>رسول الله </a:t>
            </a:r>
            <a:r>
              <a:rPr lang="en-US" dirty="0">
                <a:sym typeface="AGA Arabesque"/>
              </a:rPr>
              <a:t></a:t>
            </a:r>
            <a:r>
              <a:rPr lang="ar-SA" dirty="0"/>
              <a:t> يُعلِّمنا الاستخارة في الأمور كلِّها كما يُعلِّمنا السورة من القرآن، يقول:</a:t>
            </a:r>
            <a:endParaRPr lang="en-US" dirty="0"/>
          </a:p>
        </p:txBody>
      </p:sp>
      <p:sp>
        <p:nvSpPr>
          <p:cNvPr id="5" name="مستطيل 4"/>
          <p:cNvSpPr/>
          <p:nvPr/>
        </p:nvSpPr>
        <p:spPr>
          <a:xfrm>
            <a:off x="2390153" y="1496978"/>
            <a:ext cx="4363695" cy="707886"/>
          </a:xfrm>
          <a:prstGeom prst="rect">
            <a:avLst/>
          </a:prstGeom>
        </p:spPr>
        <p:txBody>
          <a:bodyPr wrap="none">
            <a:spAutoFit/>
          </a:bodyPr>
          <a:lstStyle/>
          <a:p>
            <a:pPr lvl="1"/>
            <a:r>
              <a:rPr lang="ar-SY" sz="4000" dirty="0">
                <a:solidFill>
                  <a:schemeClr val="accent2">
                    <a:lumMod val="50000"/>
                  </a:schemeClr>
                </a:solidFill>
                <a:cs typeface="PT Bold Heading" pitchFamily="2" charset="-78"/>
              </a:rPr>
              <a:t>2- طريقة الاستخارة:</a:t>
            </a:r>
          </a:p>
        </p:txBody>
      </p:sp>
    </p:spTree>
    <p:extLst>
      <p:ext uri="{BB962C8B-B14F-4D97-AF65-F5344CB8AC3E}">
        <p14:creationId xmlns:p14="http://schemas.microsoft.com/office/powerpoint/2010/main" xmlns="" val="1157225984"/>
      </p:ext>
    </p:extLst>
  </p:cSld>
  <p:clrMapOvr>
    <a:masterClrMapping/>
  </p:clrMapOvr>
  <p:transition spd="slow">
    <p:wip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fontScale="90000"/>
          </a:bodyPr>
          <a:lstStyle/>
          <a:p>
            <a:r>
              <a:rPr lang="ar-SY" dirty="0" smtClean="0"/>
              <a:t>الاستخارة</a:t>
            </a:r>
            <a:endParaRPr lang="ar-SY" dirty="0"/>
          </a:p>
        </p:txBody>
      </p:sp>
      <p:sp>
        <p:nvSpPr>
          <p:cNvPr id="2" name="Content Placeholder 1"/>
          <p:cNvSpPr>
            <a:spLocks noGrp="1"/>
          </p:cNvSpPr>
          <p:nvPr>
            <p:ph idx="1"/>
          </p:nvPr>
        </p:nvSpPr>
        <p:spPr>
          <a:noFill/>
          <a:effectLst>
            <a:softEdge rad="31750"/>
          </a:effectLst>
        </p:spPr>
        <p:txBody>
          <a:bodyPr vert="horz" lIns="91440" tIns="45720" rIns="91440" bIns="45720" rtlCol="0">
            <a:normAutofit fontScale="85000" lnSpcReduction="20000"/>
            <a:scene3d>
              <a:camera prst="orthographicFront"/>
              <a:lightRig rig="flat" dir="tl">
                <a:rot lat="0" lon="0" rev="6600000"/>
              </a:lightRig>
            </a:scene3d>
            <a:sp3d extrusionH="25400" contourW="8890">
              <a:contourClr>
                <a:schemeClr val="accent2">
                  <a:shade val="75000"/>
                </a:schemeClr>
              </a:contourClr>
            </a:sp3d>
          </a:bodyPr>
          <a:lstStyle/>
          <a:p>
            <a:r>
              <a:rPr lang="ar-SA" smtClean="0"/>
              <a:t>«</a:t>
            </a:r>
            <a:r>
              <a:rPr lang="ar-SY" dirty="0"/>
              <a:t>إِذا همَّ أحدُكم بالأمرِ فليركَعْ ركعتين من غيرِ الفريضةِ، ثم ليقل: </a:t>
            </a:r>
            <a:endParaRPr lang="en-US" dirty="0"/>
          </a:p>
          <a:p>
            <a:r>
              <a:rPr lang="ar-SY" dirty="0"/>
              <a:t>“اللهم إني أستخيرُكَ بعِلمكَ، وأسْتَقْدِرُك بقدرتكَ، وأَسأَلكَ من فضلك العظيم، فإنك تقدِر ولا أقدر، وتعلَم ولا أعلَم، وأنت علاَّمُ الغيوب..</a:t>
            </a:r>
            <a:endParaRPr lang="en-US" dirty="0"/>
          </a:p>
        </p:txBody>
      </p:sp>
    </p:spTree>
    <p:extLst>
      <p:ext uri="{BB962C8B-B14F-4D97-AF65-F5344CB8AC3E}">
        <p14:creationId xmlns:p14="http://schemas.microsoft.com/office/powerpoint/2010/main" xmlns="" val="3014445756"/>
      </p:ext>
    </p:extLst>
  </p:cSld>
  <p:clrMapOvr>
    <a:masterClrMapping/>
  </p:clrMapOvr>
  <p:transition spd="slow">
    <p:wip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fontScale="90000"/>
          </a:bodyPr>
          <a:lstStyle/>
          <a:p>
            <a:r>
              <a:rPr lang="ar-SY" dirty="0" smtClean="0"/>
              <a:t>الاستخارة</a:t>
            </a:r>
            <a:endParaRPr lang="ar-SY" dirty="0"/>
          </a:p>
        </p:txBody>
      </p:sp>
      <p:sp>
        <p:nvSpPr>
          <p:cNvPr id="2" name="Content Placeholder 1"/>
          <p:cNvSpPr>
            <a:spLocks noGrp="1"/>
          </p:cNvSpPr>
          <p:nvPr>
            <p:ph idx="1"/>
          </p:nvPr>
        </p:nvSpPr>
        <p:spPr>
          <a:noFill/>
          <a:effectLst>
            <a:softEdge rad="31750"/>
          </a:effectLst>
        </p:spPr>
        <p:txBody>
          <a:bodyPr vert="horz" lIns="91440" tIns="45720" rIns="91440" bIns="45720" rtlCol="0">
            <a:normAutofit/>
            <a:scene3d>
              <a:camera prst="orthographicFront"/>
              <a:lightRig rig="flat" dir="tl">
                <a:rot lat="0" lon="0" rev="6600000"/>
              </a:lightRig>
            </a:scene3d>
            <a:sp3d extrusionH="25400" contourW="8890">
              <a:contourClr>
                <a:schemeClr val="accent2">
                  <a:shade val="75000"/>
                </a:schemeClr>
              </a:contourClr>
            </a:sp3d>
          </a:bodyPr>
          <a:lstStyle/>
          <a:p>
            <a:r>
              <a:rPr lang="ar-SY" dirty="0"/>
              <a:t>اللهم إِن كنتَ تعلَم أنّ هذا الأمْرَ خيرٌ لي في ديني، ومعاشي، وعاقبةِ أمري -أو قال: عاجِلِ أمري وآجِلِهِ-، فاقْدُرْهُ لي، ويسِّرْهُ لي، ثم بارك لي فيه</a:t>
            </a:r>
            <a:r>
              <a:rPr lang="ar-SY" dirty="0" smtClean="0"/>
              <a:t>..</a:t>
            </a:r>
            <a:endParaRPr lang="en-US" dirty="0"/>
          </a:p>
        </p:txBody>
      </p:sp>
    </p:spTree>
    <p:extLst>
      <p:ext uri="{BB962C8B-B14F-4D97-AF65-F5344CB8AC3E}">
        <p14:creationId xmlns:p14="http://schemas.microsoft.com/office/powerpoint/2010/main" xmlns="" val="1643606335"/>
      </p:ext>
    </p:extLst>
  </p:cSld>
  <p:clrMapOvr>
    <a:masterClrMapping/>
  </p:clrMapOvr>
  <p:transition spd="slow">
    <p:wip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fontScale="90000"/>
          </a:bodyPr>
          <a:lstStyle/>
          <a:p>
            <a:r>
              <a:rPr lang="ar-SY" dirty="0" smtClean="0"/>
              <a:t>الاستخارة</a:t>
            </a:r>
            <a:endParaRPr lang="ar-SY" dirty="0"/>
          </a:p>
        </p:txBody>
      </p:sp>
      <p:sp>
        <p:nvSpPr>
          <p:cNvPr id="2" name="Content Placeholder 1"/>
          <p:cNvSpPr>
            <a:spLocks noGrp="1"/>
          </p:cNvSpPr>
          <p:nvPr>
            <p:ph idx="1"/>
          </p:nvPr>
        </p:nvSpPr>
        <p:spPr>
          <a:xfrm>
            <a:off x="457200" y="1600200"/>
            <a:ext cx="8229600" cy="4925144"/>
          </a:xfrm>
          <a:noFill/>
          <a:effectLst>
            <a:softEdge rad="31750"/>
          </a:effectLst>
        </p:spPr>
        <p:txBody>
          <a:bodyPr vert="horz" lIns="91440" tIns="45720" rIns="91440" bIns="45720" rtlCol="0">
            <a:normAutofit fontScale="85000" lnSpcReduction="10000"/>
            <a:scene3d>
              <a:camera prst="orthographicFront"/>
              <a:lightRig rig="flat" dir="tl">
                <a:rot lat="0" lon="0" rev="6600000"/>
              </a:lightRig>
            </a:scene3d>
            <a:sp3d extrusionH="25400" contourW="8890">
              <a:contourClr>
                <a:schemeClr val="accent2">
                  <a:shade val="75000"/>
                </a:schemeClr>
              </a:contourClr>
            </a:sp3d>
          </a:bodyPr>
          <a:lstStyle/>
          <a:p>
            <a:r>
              <a:rPr lang="ar-SY" dirty="0"/>
              <a:t>اللهم إن كنتَ تعلمُ أنَّ هذا الأمر شَرٌّ لي في دِيني ومعاشي، وعاقبةِ أمري -أو قال: في عاجِلِ أمري وآجِلهِ-، فاصْرِفه عَنِّي، واصرفْني عنه، واقْدُرْ لِي الخيرَ حيث كان، ثم رَضِّني به</a:t>
            </a:r>
            <a:r>
              <a:rPr lang="ar-SY" dirty="0" smtClean="0"/>
              <a:t>». </a:t>
            </a:r>
          </a:p>
          <a:p>
            <a:r>
              <a:rPr lang="ar-SY" dirty="0" smtClean="0"/>
              <a:t>قال</a:t>
            </a:r>
            <a:r>
              <a:rPr lang="ar-SY" dirty="0"/>
              <a:t>: ويُسَمِّي حاجَتَه</a:t>
            </a:r>
            <a:r>
              <a:rPr lang="ar-SY" dirty="0" smtClean="0"/>
              <a:t>. 	</a:t>
            </a:r>
            <a:r>
              <a:rPr lang="ar-SA" sz="4600" b="0" dirty="0" smtClean="0"/>
              <a:t>[البخاري]</a:t>
            </a:r>
            <a:endParaRPr lang="en-US" sz="4600" b="0" dirty="0"/>
          </a:p>
          <a:p>
            <a:endParaRPr lang="en-US" dirty="0"/>
          </a:p>
        </p:txBody>
      </p:sp>
    </p:spTree>
    <p:extLst>
      <p:ext uri="{BB962C8B-B14F-4D97-AF65-F5344CB8AC3E}">
        <p14:creationId xmlns:p14="http://schemas.microsoft.com/office/powerpoint/2010/main" xmlns="" val="3531871684"/>
      </p:ext>
    </p:extLst>
  </p:cSld>
  <p:clrMapOvr>
    <a:masterClrMapping/>
  </p:clrMapOvr>
  <p:transition spd="slow">
    <p:wip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fontScale="90000"/>
          </a:bodyPr>
          <a:lstStyle/>
          <a:p>
            <a:r>
              <a:rPr lang="ar-SY" dirty="0" smtClean="0"/>
              <a:t>الاستخارة</a:t>
            </a:r>
            <a:endParaRPr lang="ar-SY" dirty="0"/>
          </a:p>
        </p:txBody>
      </p:sp>
      <p:sp>
        <p:nvSpPr>
          <p:cNvPr id="2" name="Content Placeholder 1"/>
          <p:cNvSpPr>
            <a:spLocks noGrp="1"/>
          </p:cNvSpPr>
          <p:nvPr>
            <p:ph idx="1"/>
          </p:nvPr>
        </p:nvSpPr>
        <p:spPr>
          <a:xfrm>
            <a:off x="457200" y="1600200"/>
            <a:ext cx="8229600" cy="5069160"/>
          </a:xfrm>
          <a:noFill/>
          <a:effectLst>
            <a:softEdge rad="31750"/>
          </a:effectLst>
        </p:spPr>
        <p:txBody>
          <a:bodyPr vert="horz" lIns="91440" tIns="45720" rIns="91440" bIns="45720" rtlCol="0">
            <a:normAutofit fontScale="62500" lnSpcReduction="20000"/>
            <a:scene3d>
              <a:camera prst="orthographicFront"/>
              <a:lightRig rig="flat" dir="tl">
                <a:rot lat="0" lon="0" rev="6600000"/>
              </a:lightRig>
            </a:scene3d>
            <a:sp3d extrusionH="25400" contourW="8890">
              <a:contourClr>
                <a:schemeClr val="accent2">
                  <a:shade val="75000"/>
                </a:schemeClr>
              </a:contourClr>
            </a:sp3d>
          </a:bodyPr>
          <a:lstStyle/>
          <a:p>
            <a:pPr lvl="1" algn="ctr">
              <a:lnSpc>
                <a:spcPct val="154000"/>
              </a:lnSpc>
              <a:defRPr/>
            </a:pPr>
            <a:r>
              <a:rPr lang="ar-SY" sz="5800" dirty="0">
                <a:solidFill>
                  <a:schemeClr val="accent2">
                    <a:lumMod val="50000"/>
                  </a:schemeClr>
                </a:solidFill>
                <a:latin typeface="+mn-lt"/>
                <a:ea typeface="+mn-ea"/>
                <a:cs typeface="PT Bold Heading" pitchFamily="2" charset="-78"/>
              </a:rPr>
              <a:t>تعليقان على حديث الاستخارة:</a:t>
            </a:r>
          </a:p>
          <a:p>
            <a:pPr>
              <a:lnSpc>
                <a:spcPct val="154000"/>
              </a:lnSpc>
              <a:defRPr/>
            </a:pPr>
            <a:r>
              <a:rPr lang="ar-SY" dirty="0" smtClean="0"/>
              <a:t>- </a:t>
            </a:r>
            <a:r>
              <a:rPr dirty="0" smtClean="0"/>
              <a:t>صاحب </a:t>
            </a:r>
            <a:r>
              <a:rPr dirty="0"/>
              <a:t>الاستخارة هو الذي يجب أن يصلي الاستخارة.</a:t>
            </a:r>
          </a:p>
          <a:p>
            <a:pPr marL="88900" indent="-88900">
              <a:lnSpc>
                <a:spcPct val="154000"/>
              </a:lnSpc>
              <a:buFontTx/>
              <a:buChar char="-"/>
              <a:defRPr/>
            </a:pPr>
            <a:r>
              <a:rPr dirty="0" smtClean="0"/>
              <a:t>الاستخارة </a:t>
            </a:r>
            <a:r>
              <a:rPr dirty="0"/>
              <a:t>لا علاقة لها بالمنامات والرؤى، إلا أن يرى المستخير رؤيا واضحةً جليةً، لقول رسول الله </a:t>
            </a:r>
            <a:r>
              <a:rPr lang="en-US" dirty="0">
                <a:sym typeface="AGA Arabesque"/>
              </a:rPr>
              <a:t></a:t>
            </a:r>
            <a:r>
              <a:rPr dirty="0"/>
              <a:t>: </a:t>
            </a:r>
            <a:endParaRPr lang="ar-SY" dirty="0" smtClean="0"/>
          </a:p>
          <a:p>
            <a:pPr>
              <a:lnSpc>
                <a:spcPct val="154000"/>
              </a:lnSpc>
              <a:defRPr/>
            </a:pPr>
            <a:r>
              <a:rPr sz="5800" dirty="0" smtClean="0"/>
              <a:t>«</a:t>
            </a:r>
            <a:r>
              <a:rPr lang="ar-SY" sz="5800" dirty="0"/>
              <a:t>أَيُّها النَّاسُ، إِنَّهُ لم يَبقَ مِنْ مبَشِّرَاتِ النُّبُوَّةِ إِلا الرُّؤيَا الصَّالِحَةُ، يَرَاها المسلمُ، أو تُرَى له</a:t>
            </a:r>
            <a:r>
              <a:rPr sz="5800" dirty="0" smtClean="0"/>
              <a:t>»</a:t>
            </a:r>
            <a:r>
              <a:rPr lang="ar-SY" sz="5800" dirty="0" smtClean="0"/>
              <a:t> </a:t>
            </a:r>
            <a:r>
              <a:rPr sz="4500" b="0" dirty="0" smtClean="0"/>
              <a:t>[</a:t>
            </a:r>
            <a:r>
              <a:rPr sz="4500" b="0" dirty="0"/>
              <a:t>أخرجه مسلم وأبو داود والنسائي]</a:t>
            </a:r>
            <a:endParaRPr lang="en-US" sz="4500" b="0" dirty="0"/>
          </a:p>
        </p:txBody>
      </p:sp>
    </p:spTree>
    <p:extLst>
      <p:ext uri="{BB962C8B-B14F-4D97-AF65-F5344CB8AC3E}">
        <p14:creationId xmlns:p14="http://schemas.microsoft.com/office/powerpoint/2010/main" xmlns="" val="2824580860"/>
      </p:ext>
    </p:extLst>
  </p:cSld>
  <p:clrMapOvr>
    <a:masterClrMapping/>
  </p:clrMapOvr>
  <p:transition spd="slow">
    <p:wip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fontScale="90000"/>
          </a:bodyPr>
          <a:lstStyle/>
          <a:p>
            <a:r>
              <a:rPr lang="ar-SY" dirty="0" smtClean="0"/>
              <a:t>الاستخارة</a:t>
            </a:r>
            <a:endParaRPr lang="ar-SY" dirty="0"/>
          </a:p>
        </p:txBody>
      </p:sp>
      <p:sp>
        <p:nvSpPr>
          <p:cNvPr id="5" name="Content Placeholder 1"/>
          <p:cNvSpPr txBox="1">
            <a:spLocks/>
          </p:cNvSpPr>
          <p:nvPr/>
        </p:nvSpPr>
        <p:spPr>
          <a:xfrm>
            <a:off x="357158" y="1428736"/>
            <a:ext cx="8472518" cy="5214974"/>
          </a:xfrm>
          <a:prstGeom prst="rect">
            <a:avLst/>
          </a:prstGeom>
          <a:noFill/>
          <a:effectLst>
            <a:softEdge rad="31750"/>
          </a:effectLst>
        </p:spPr>
        <p:txBody>
          <a:bodyPr vert="horz" lIns="91440" tIns="45720" rIns="91440" bIns="45720" rtlCol="0">
            <a:normAutofit fontScale="77500" lnSpcReduction="20000"/>
            <a:scene3d>
              <a:camera prst="orthographicFront"/>
              <a:lightRig rig="flat" dir="tl">
                <a:rot lat="0" lon="0" rev="6600000"/>
              </a:lightRig>
            </a:scene3d>
            <a:sp3d extrusionH="25400" contourW="8890">
              <a:contourClr>
                <a:schemeClr val="accent2">
                  <a:shade val="75000"/>
                </a:schemeClr>
              </a:contourClr>
            </a:sp3d>
          </a:bodyPr>
          <a:lstStyle>
            <a:lvl1pPr marL="0" indent="0" algn="justLow" defTabSz="914400" rtl="1" eaLnBrk="1" latinLnBrk="0" hangingPunct="1">
              <a:lnSpc>
                <a:spcPct val="134000"/>
              </a:lnSpc>
              <a:spcBef>
                <a:spcPct val="20000"/>
              </a:spcBef>
              <a:buFont typeface="Arial" pitchFamily="34" charset="0"/>
              <a:buNone/>
              <a:defRPr lang="ar-SA" sz="5400" b="1" kern="1200" baseline="0" smtClean="0">
                <a:ln w="11430">
                  <a:noFill/>
                </a:ln>
                <a:solidFill>
                  <a:schemeClr val="accent5">
                    <a:lumMod val="50000"/>
                  </a:schemeClr>
                </a:solidFill>
                <a:latin typeface="Traditional Arabic" pitchFamily="18" charset="-78"/>
                <a:ea typeface="+mj-ea"/>
                <a:cs typeface="Traditional Arabic" pitchFamily="18" charset="-78"/>
              </a:defRPr>
            </a:lvl1pPr>
            <a:lvl2pPr marL="457200" indent="0" algn="r" defTabSz="914400" rtl="1" eaLnBrk="1" latinLnBrk="0" hangingPunct="1">
              <a:lnSpc>
                <a:spcPct val="134000"/>
              </a:lnSpc>
              <a:spcBef>
                <a:spcPct val="20000"/>
              </a:spcBef>
              <a:buFontTx/>
              <a:buNone/>
              <a:defRPr lang="ar-SA" sz="7100" kern="1200" smtClean="0">
                <a:solidFill>
                  <a:schemeClr val="accent5">
                    <a:lumMod val="50000"/>
                  </a:schemeClr>
                </a:solidFill>
                <a:latin typeface="Andalus" pitchFamily="18" charset="-78"/>
                <a:ea typeface="+mj-ea"/>
                <a:cs typeface="Andalus" pitchFamily="18" charset="-78"/>
              </a:defRPr>
            </a:lvl2pPr>
            <a:lvl3pPr marL="914400" indent="0" algn="justLow" defTabSz="914400" rtl="1" eaLnBrk="1" latinLnBrk="0" hangingPunct="1">
              <a:lnSpc>
                <a:spcPct val="134000"/>
              </a:lnSpc>
              <a:spcBef>
                <a:spcPct val="20000"/>
              </a:spcBef>
              <a:buFont typeface="Arial" pitchFamily="34" charset="0"/>
              <a:buNone/>
              <a:defRPr lang="ar-SA" sz="5200" b="1" kern="1200" dirty="0" smtClean="0">
                <a:solidFill>
                  <a:schemeClr val="tx1"/>
                </a:solidFill>
                <a:latin typeface="+mj-lt"/>
                <a:ea typeface="+mj-ea"/>
                <a:cs typeface="DecoType Naskh Variants" pitchFamily="2" charset="-78"/>
              </a:defRPr>
            </a:lvl3pPr>
            <a:lvl4pPr marL="1371600" indent="0" algn="justLow" defTabSz="914400" rtl="1" eaLnBrk="1" latinLnBrk="0" hangingPunct="1">
              <a:lnSpc>
                <a:spcPct val="134000"/>
              </a:lnSpc>
              <a:spcBef>
                <a:spcPct val="20000"/>
              </a:spcBef>
              <a:buFont typeface="Arial" pitchFamily="34" charset="0"/>
              <a:buNone/>
              <a:defRPr lang="ar-SA" sz="4300" kern="1200" smtClean="0">
                <a:solidFill>
                  <a:schemeClr val="accent5">
                    <a:lumMod val="50000"/>
                  </a:schemeClr>
                </a:solidFill>
                <a:latin typeface="+mj-lt"/>
                <a:ea typeface="+mj-ea"/>
                <a:cs typeface="+mj-cs"/>
              </a:defRPr>
            </a:lvl4pPr>
            <a:lvl5pPr marL="1828800" indent="0" algn="justLow" defTabSz="914400" rtl="1" eaLnBrk="1" latinLnBrk="0" hangingPunct="1">
              <a:lnSpc>
                <a:spcPct val="134000"/>
              </a:lnSpc>
              <a:spcBef>
                <a:spcPct val="20000"/>
              </a:spcBef>
              <a:buFont typeface="Arial" pitchFamily="34" charset="0"/>
              <a:buNone/>
              <a:defRPr lang="ar-SY" sz="4300" kern="1200">
                <a:solidFill>
                  <a:schemeClr val="accent5">
                    <a:lumMod val="50000"/>
                  </a:schemeClr>
                </a:solidFill>
                <a:latin typeface="+mj-lt"/>
                <a:ea typeface="+mj-ea"/>
                <a:cs typeface="+mj-cs"/>
              </a:defRPr>
            </a:lvl5pPr>
            <a:lvl6pPr marL="25146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lvl="1" algn="justLow">
              <a:lnSpc>
                <a:spcPct val="154000"/>
              </a:lnSpc>
              <a:defRPr/>
            </a:pPr>
            <a:r>
              <a:rPr lang="ar-SY" sz="5400" b="1" dirty="0">
                <a:ln w="11430">
                  <a:noFill/>
                </a:ln>
                <a:solidFill>
                  <a:schemeClr val="accent2">
                    <a:lumMod val="50000"/>
                  </a:schemeClr>
                </a:solidFill>
                <a:latin typeface="Traditional Arabic" pitchFamily="18" charset="-78"/>
                <a:cs typeface="Traditional Arabic" pitchFamily="18" charset="-78"/>
              </a:rPr>
              <a:t>فما هي الاستخارة؟</a:t>
            </a:r>
            <a:endParaRPr lang="en-US" sz="5400" b="1" dirty="0">
              <a:ln w="11430">
                <a:noFill/>
              </a:ln>
              <a:solidFill>
                <a:schemeClr val="accent2">
                  <a:lumMod val="50000"/>
                </a:schemeClr>
              </a:solidFill>
              <a:latin typeface="Traditional Arabic" pitchFamily="18" charset="-78"/>
              <a:cs typeface="Traditional Arabic" pitchFamily="18" charset="-78"/>
            </a:endParaRPr>
          </a:p>
          <a:p>
            <a:pPr marL="0" lvl="1" algn="justLow">
              <a:lnSpc>
                <a:spcPct val="154000"/>
              </a:lnSpc>
              <a:defRPr/>
            </a:pPr>
            <a:r>
              <a:rPr lang="ar-SY" sz="5400" b="1" dirty="0" smtClean="0">
                <a:ln w="11430">
                  <a:noFill/>
                </a:ln>
                <a:solidFill>
                  <a:schemeClr val="accent2">
                    <a:lumMod val="50000"/>
                  </a:schemeClr>
                </a:solidFill>
                <a:latin typeface="Traditional Arabic" pitchFamily="18" charset="-78"/>
                <a:cs typeface="Traditional Arabic" pitchFamily="18" charset="-78"/>
              </a:rPr>
              <a:t>الاستخارة دعاء مسنون يدعو المحتاج به، ثم يمضي إلى أمره، بعد الاستشارة والبحث ويعزم أمره، ويتوكَّل على الله، فإمَّا أن يُيسِّر الله له الأمر، فيرى اليسر، وإما أن يُعسَّر الأمر، ولا يتمّ، فيكون الله تعالى قد صَرَفه عنه.</a:t>
            </a:r>
            <a:endParaRPr lang="ar-SY" sz="5400" b="1" dirty="0">
              <a:ln w="11430">
                <a:noFill/>
              </a:ln>
              <a:solidFill>
                <a:schemeClr val="accent2">
                  <a:lumMod val="50000"/>
                </a:schemeClr>
              </a:solidFill>
              <a:latin typeface="Traditional Arabic" pitchFamily="18" charset="-78"/>
              <a:cs typeface="Traditional Arabic" pitchFamily="18" charset="-78"/>
            </a:endParaRPr>
          </a:p>
        </p:txBody>
      </p:sp>
      <p:pic>
        <p:nvPicPr>
          <p:cNvPr id="3074"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32" y="5343533"/>
            <a:ext cx="1285884" cy="1114433"/>
          </a:xfrm>
          <a:prstGeom prst="rect">
            <a:avLst/>
          </a:prstGeom>
          <a:ln>
            <a:noFill/>
          </a:ln>
          <a:effectLst>
            <a:softEdge rad="112500"/>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2824580860"/>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afterEffect">
                                  <p:stCondLst>
                                    <p:cond delay="0"/>
                                  </p:stCondLst>
                                  <p:iterate type="wd">
                                    <p:tmPct val="100000"/>
                                  </p:iterate>
                                  <p:childTnLst>
                                    <p:set>
                                      <p:cBhvr>
                                        <p:cTn id="6" dur="1" fill="hold">
                                          <p:stCondLst>
                                            <p:cond delay="0"/>
                                          </p:stCondLst>
                                        </p:cTn>
                                        <p:tgtEl>
                                          <p:spTgt spid="5">
                                            <p:txEl>
                                              <p:pRg st="0" end="0"/>
                                            </p:txEl>
                                          </p:spTgt>
                                        </p:tgtEl>
                                        <p:attrNameLst>
                                          <p:attrName>style.visibility</p:attrName>
                                        </p:attrNameLst>
                                      </p:cBhvr>
                                      <p:to>
                                        <p:strVal val="visible"/>
                                      </p:to>
                                    </p:set>
                                    <p:animEffect transition="in" filter="wipe(right)">
                                      <p:cBhvr>
                                        <p:cTn id="7" dur="300"/>
                                        <p:tgtEl>
                                          <p:spTgt spid="5">
                                            <p:txEl>
                                              <p:pRg st="0" end="0"/>
                                            </p:txEl>
                                          </p:spTgt>
                                        </p:tgtEl>
                                      </p:cBhvr>
                                    </p:animEffect>
                                  </p:childTnLst>
                                </p:cTn>
                              </p:par>
                            </p:childTnLst>
                          </p:cTn>
                        </p:par>
                        <p:par>
                          <p:cTn id="8" fill="hold">
                            <p:stCondLst>
                              <p:cond delay="1200"/>
                            </p:stCondLst>
                            <p:childTnLst>
                              <p:par>
                                <p:cTn id="9" presetID="22" presetClass="entr" presetSubtype="2" fill="hold" grpId="0" nodeType="afterEffect">
                                  <p:stCondLst>
                                    <p:cond delay="0"/>
                                  </p:stCondLst>
                                  <p:iterate type="wd">
                                    <p:tmPct val="100000"/>
                                  </p:iterate>
                                  <p:childTnLst>
                                    <p:set>
                                      <p:cBhvr>
                                        <p:cTn id="10" dur="1" fill="hold">
                                          <p:stCondLst>
                                            <p:cond delay="0"/>
                                          </p:stCondLst>
                                        </p:cTn>
                                        <p:tgtEl>
                                          <p:spTgt spid="5">
                                            <p:txEl>
                                              <p:pRg st="1" end="1"/>
                                            </p:txEl>
                                          </p:spTgt>
                                        </p:tgtEl>
                                        <p:attrNameLst>
                                          <p:attrName>style.visibility</p:attrName>
                                        </p:attrNameLst>
                                      </p:cBhvr>
                                      <p:to>
                                        <p:strVal val="visible"/>
                                      </p:to>
                                    </p:set>
                                    <p:animEffect transition="in" filter="wipe(right)">
                                      <p:cBhvr>
                                        <p:cTn id="11" dur="300"/>
                                        <p:tgtEl>
                                          <p:spTgt spid="5">
                                            <p:txEl>
                                              <p:pRg st="1" end="1"/>
                                            </p:txEl>
                                          </p:spTgt>
                                        </p:tgtEl>
                                      </p:cBhvr>
                                    </p:animEffect>
                                  </p:childTnLst>
                                </p:cTn>
                              </p:par>
                            </p:childTnLst>
                          </p:cTn>
                        </p:par>
                        <p:par>
                          <p:cTn id="12" fill="hold">
                            <p:stCondLst>
                              <p:cond delay="15300"/>
                            </p:stCondLst>
                            <p:childTnLst>
                              <p:par>
                                <p:cTn id="13" presetID="49" presetClass="entr" presetSubtype="0" decel="100000" fill="hold" nodeType="afterEffect">
                                  <p:stCondLst>
                                    <p:cond delay="0"/>
                                  </p:stCondLst>
                                  <p:childTnLst>
                                    <p:set>
                                      <p:cBhvr>
                                        <p:cTn id="14" dur="1" fill="hold">
                                          <p:stCondLst>
                                            <p:cond delay="0"/>
                                          </p:stCondLst>
                                        </p:cTn>
                                        <p:tgtEl>
                                          <p:spTgt spid="3074"/>
                                        </p:tgtEl>
                                        <p:attrNameLst>
                                          <p:attrName>style.visibility</p:attrName>
                                        </p:attrNameLst>
                                      </p:cBhvr>
                                      <p:to>
                                        <p:strVal val="visible"/>
                                      </p:to>
                                    </p:set>
                                    <p:anim calcmode="lin" valueType="num">
                                      <p:cBhvr>
                                        <p:cTn id="15" dur="500" fill="hold"/>
                                        <p:tgtEl>
                                          <p:spTgt spid="3074"/>
                                        </p:tgtEl>
                                        <p:attrNameLst>
                                          <p:attrName>ppt_w</p:attrName>
                                        </p:attrNameLst>
                                      </p:cBhvr>
                                      <p:tavLst>
                                        <p:tav tm="0">
                                          <p:val>
                                            <p:fltVal val="0"/>
                                          </p:val>
                                        </p:tav>
                                        <p:tav tm="100000">
                                          <p:val>
                                            <p:strVal val="#ppt_w"/>
                                          </p:val>
                                        </p:tav>
                                      </p:tavLst>
                                    </p:anim>
                                    <p:anim calcmode="lin" valueType="num">
                                      <p:cBhvr>
                                        <p:cTn id="16" dur="500" fill="hold"/>
                                        <p:tgtEl>
                                          <p:spTgt spid="3074"/>
                                        </p:tgtEl>
                                        <p:attrNameLst>
                                          <p:attrName>ppt_h</p:attrName>
                                        </p:attrNameLst>
                                      </p:cBhvr>
                                      <p:tavLst>
                                        <p:tav tm="0">
                                          <p:val>
                                            <p:fltVal val="0"/>
                                          </p:val>
                                        </p:tav>
                                        <p:tav tm="100000">
                                          <p:val>
                                            <p:strVal val="#ppt_h"/>
                                          </p:val>
                                        </p:tav>
                                      </p:tavLst>
                                    </p:anim>
                                    <p:anim calcmode="lin" valueType="num">
                                      <p:cBhvr>
                                        <p:cTn id="17" dur="500" fill="hold"/>
                                        <p:tgtEl>
                                          <p:spTgt spid="3074"/>
                                        </p:tgtEl>
                                        <p:attrNameLst>
                                          <p:attrName>style.rotation</p:attrName>
                                        </p:attrNameLst>
                                      </p:cBhvr>
                                      <p:tavLst>
                                        <p:tav tm="0">
                                          <p:val>
                                            <p:fltVal val="360"/>
                                          </p:val>
                                        </p:tav>
                                        <p:tav tm="100000">
                                          <p:val>
                                            <p:fltVal val="0"/>
                                          </p:val>
                                        </p:tav>
                                      </p:tavLst>
                                    </p:anim>
                                    <p:animEffect transition="in" filter="fade">
                                      <p:cBhvr>
                                        <p:cTn id="18" dur="500"/>
                                        <p:tgtEl>
                                          <p:spTgt spid="30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fontScale="90000"/>
          </a:bodyPr>
          <a:lstStyle/>
          <a:p>
            <a:r>
              <a:rPr lang="ar-SY" dirty="0" smtClean="0"/>
              <a:t>الاستخارة</a:t>
            </a:r>
            <a:endParaRPr lang="ar-SY" dirty="0"/>
          </a:p>
        </p:txBody>
      </p:sp>
      <p:sp>
        <p:nvSpPr>
          <p:cNvPr id="2" name="Content Placeholder 1"/>
          <p:cNvSpPr>
            <a:spLocks noGrp="1"/>
          </p:cNvSpPr>
          <p:nvPr>
            <p:ph idx="1"/>
          </p:nvPr>
        </p:nvSpPr>
        <p:spPr>
          <a:xfrm>
            <a:off x="457200" y="1600201"/>
            <a:ext cx="8229600" cy="1252735"/>
          </a:xfrm>
          <a:noFill/>
          <a:effectLst>
            <a:softEdge rad="31750"/>
          </a:effectLst>
        </p:spPr>
        <p:txBody>
          <a:bodyPr vert="horz" lIns="91440" tIns="45720" rIns="91440" bIns="45720" rtlCol="0">
            <a:normAutofit/>
            <a:scene3d>
              <a:camera prst="orthographicFront"/>
              <a:lightRig rig="flat" dir="tl">
                <a:rot lat="0" lon="0" rev="6600000"/>
              </a:lightRig>
            </a:scene3d>
            <a:sp3d extrusionH="25400" contourW="8890">
              <a:contourClr>
                <a:schemeClr val="accent2">
                  <a:shade val="75000"/>
                </a:schemeClr>
              </a:contourClr>
            </a:sp3d>
          </a:bodyPr>
          <a:lstStyle/>
          <a:p>
            <a:pPr lvl="1">
              <a:lnSpc>
                <a:spcPct val="144000"/>
              </a:lnSpc>
              <a:defRPr/>
            </a:pPr>
            <a:r>
              <a:rPr lang="ar-SY" sz="4000" dirty="0">
                <a:solidFill>
                  <a:schemeClr val="accent2">
                    <a:lumMod val="50000"/>
                  </a:schemeClr>
                </a:solidFill>
                <a:latin typeface="+mn-lt"/>
                <a:ea typeface="+mn-ea"/>
                <a:cs typeface="PT Bold Heading" pitchFamily="2" charset="-78"/>
              </a:rPr>
              <a:t>3- بعض أنواع الاستخارة غير الشرعية:</a:t>
            </a:r>
          </a:p>
        </p:txBody>
      </p:sp>
      <p:sp>
        <p:nvSpPr>
          <p:cNvPr id="5" name="Content Placeholder 1"/>
          <p:cNvSpPr txBox="1">
            <a:spLocks/>
          </p:cNvSpPr>
          <p:nvPr/>
        </p:nvSpPr>
        <p:spPr>
          <a:xfrm>
            <a:off x="457200" y="3068960"/>
            <a:ext cx="8229600" cy="3528392"/>
          </a:xfrm>
          <a:prstGeom prst="rect">
            <a:avLst/>
          </a:prstGeom>
          <a:noFill/>
          <a:effectLst>
            <a:softEdge rad="31750"/>
          </a:effectLst>
        </p:spPr>
        <p:txBody>
          <a:bodyPr vert="horz" lIns="91440" tIns="45720" rIns="91440" bIns="45720" rtlCol="0">
            <a:normAutofit/>
            <a:scene3d>
              <a:camera prst="orthographicFront"/>
              <a:lightRig rig="flat" dir="tl">
                <a:rot lat="0" lon="0" rev="6600000"/>
              </a:lightRig>
            </a:scene3d>
            <a:sp3d extrusionH="25400" contourW="8890">
              <a:contourClr>
                <a:schemeClr val="accent2">
                  <a:shade val="75000"/>
                </a:schemeClr>
              </a:contourClr>
            </a:sp3d>
          </a:bodyPr>
          <a:lstStyle>
            <a:lvl1pPr marL="0" indent="0" algn="justLow" defTabSz="914400" rtl="1" eaLnBrk="1" latinLnBrk="0" hangingPunct="1">
              <a:lnSpc>
                <a:spcPct val="134000"/>
              </a:lnSpc>
              <a:spcBef>
                <a:spcPct val="20000"/>
              </a:spcBef>
              <a:buFont typeface="Arial" pitchFamily="34" charset="0"/>
              <a:buNone/>
              <a:defRPr lang="ar-SA" sz="5400" b="1" kern="1200" baseline="0" smtClean="0">
                <a:ln w="11430">
                  <a:noFill/>
                </a:ln>
                <a:solidFill>
                  <a:schemeClr val="accent5">
                    <a:lumMod val="50000"/>
                  </a:schemeClr>
                </a:solidFill>
                <a:latin typeface="Traditional Arabic" pitchFamily="18" charset="-78"/>
                <a:ea typeface="+mj-ea"/>
                <a:cs typeface="Traditional Arabic" pitchFamily="18" charset="-78"/>
              </a:defRPr>
            </a:lvl1pPr>
            <a:lvl2pPr marL="457200" indent="0" algn="r" defTabSz="914400" rtl="1" eaLnBrk="1" latinLnBrk="0" hangingPunct="1">
              <a:lnSpc>
                <a:spcPct val="134000"/>
              </a:lnSpc>
              <a:spcBef>
                <a:spcPct val="20000"/>
              </a:spcBef>
              <a:buFontTx/>
              <a:buNone/>
              <a:defRPr lang="ar-SA" sz="7100" kern="1200" smtClean="0">
                <a:solidFill>
                  <a:schemeClr val="accent5">
                    <a:lumMod val="50000"/>
                  </a:schemeClr>
                </a:solidFill>
                <a:latin typeface="Andalus" pitchFamily="18" charset="-78"/>
                <a:ea typeface="+mj-ea"/>
                <a:cs typeface="Andalus" pitchFamily="18" charset="-78"/>
              </a:defRPr>
            </a:lvl2pPr>
            <a:lvl3pPr marL="914400" indent="0" algn="justLow" defTabSz="914400" rtl="1" eaLnBrk="1" latinLnBrk="0" hangingPunct="1">
              <a:lnSpc>
                <a:spcPct val="134000"/>
              </a:lnSpc>
              <a:spcBef>
                <a:spcPct val="20000"/>
              </a:spcBef>
              <a:buFont typeface="Arial" pitchFamily="34" charset="0"/>
              <a:buNone/>
              <a:defRPr lang="ar-SA" sz="5200" b="1" kern="1200" dirty="0" smtClean="0">
                <a:solidFill>
                  <a:schemeClr val="tx1"/>
                </a:solidFill>
                <a:latin typeface="+mj-lt"/>
                <a:ea typeface="+mj-ea"/>
                <a:cs typeface="DecoType Naskh Variants" pitchFamily="2" charset="-78"/>
              </a:defRPr>
            </a:lvl3pPr>
            <a:lvl4pPr marL="1371600" indent="0" algn="justLow" defTabSz="914400" rtl="1" eaLnBrk="1" latinLnBrk="0" hangingPunct="1">
              <a:lnSpc>
                <a:spcPct val="134000"/>
              </a:lnSpc>
              <a:spcBef>
                <a:spcPct val="20000"/>
              </a:spcBef>
              <a:buFont typeface="Arial" pitchFamily="34" charset="0"/>
              <a:buNone/>
              <a:defRPr lang="ar-SA" sz="4300" kern="1200" smtClean="0">
                <a:solidFill>
                  <a:schemeClr val="accent5">
                    <a:lumMod val="50000"/>
                  </a:schemeClr>
                </a:solidFill>
                <a:latin typeface="+mj-lt"/>
                <a:ea typeface="+mj-ea"/>
                <a:cs typeface="+mj-cs"/>
              </a:defRPr>
            </a:lvl4pPr>
            <a:lvl5pPr marL="1828800" indent="0" algn="justLow" defTabSz="914400" rtl="1" eaLnBrk="1" latinLnBrk="0" hangingPunct="1">
              <a:lnSpc>
                <a:spcPct val="134000"/>
              </a:lnSpc>
              <a:spcBef>
                <a:spcPct val="20000"/>
              </a:spcBef>
              <a:buFont typeface="Arial" pitchFamily="34" charset="0"/>
              <a:buNone/>
              <a:defRPr lang="ar-SY" sz="4300" kern="1200">
                <a:solidFill>
                  <a:schemeClr val="accent5">
                    <a:lumMod val="50000"/>
                  </a:schemeClr>
                </a:solidFill>
                <a:latin typeface="+mj-lt"/>
                <a:ea typeface="+mj-ea"/>
                <a:cs typeface="+mj-cs"/>
              </a:defRPr>
            </a:lvl5pPr>
            <a:lvl6pPr marL="25146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nSpc>
                <a:spcPct val="144000"/>
              </a:lnSpc>
              <a:defRPr/>
            </a:pPr>
            <a:r>
              <a:rPr lang="ar-SY" dirty="0" smtClean="0"/>
              <a:t>يَسلُك بعض الناس طُرقاً غير مشروعة في الاستخارة، منها: </a:t>
            </a:r>
            <a:endParaRPr lang="en-US" dirty="0"/>
          </a:p>
        </p:txBody>
      </p:sp>
    </p:spTree>
    <p:extLst>
      <p:ext uri="{BB962C8B-B14F-4D97-AF65-F5344CB8AC3E}">
        <p14:creationId xmlns:p14="http://schemas.microsoft.com/office/powerpoint/2010/main" xmlns="" val="2824580860"/>
      </p:ext>
    </p:extLst>
  </p:cSld>
  <p:clrMapOvr>
    <a:masterClrMapping/>
  </p:clrMapOvr>
  <p:transition spd="slow">
    <p:wip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5004048" y="404664"/>
            <a:ext cx="3096345" cy="576064"/>
          </a:xfrm>
        </p:spPr>
        <p:txBody>
          <a:bodyPr>
            <a:noAutofit/>
          </a:bodyPr>
          <a:lstStyle/>
          <a:p>
            <a:r>
              <a:rPr lang="ar-SY" sz="2700" dirty="0" smtClean="0">
                <a:ln w="18000">
                  <a:solidFill>
                    <a:srgbClr val="C00000"/>
                  </a:solidFill>
                  <a:prstDash val="solid"/>
                  <a:miter lim="800000"/>
                </a:ln>
                <a:effectLst/>
              </a:rPr>
              <a:t>الاستخارة غير الشرعية</a:t>
            </a:r>
            <a:endParaRPr lang="ar-SY" sz="2700" dirty="0">
              <a:ln w="18000">
                <a:solidFill>
                  <a:srgbClr val="C00000"/>
                </a:solidFill>
                <a:prstDash val="solid"/>
                <a:miter lim="800000"/>
              </a:ln>
              <a:effectLst/>
            </a:endParaRPr>
          </a:p>
        </p:txBody>
      </p:sp>
      <p:sp>
        <p:nvSpPr>
          <p:cNvPr id="2" name="Content Placeholder 1"/>
          <p:cNvSpPr>
            <a:spLocks noGrp="1"/>
          </p:cNvSpPr>
          <p:nvPr>
            <p:ph idx="1"/>
          </p:nvPr>
        </p:nvSpPr>
        <p:spPr>
          <a:xfrm>
            <a:off x="457200" y="1600200"/>
            <a:ext cx="8229600" cy="4925144"/>
          </a:xfrm>
          <a:noFill/>
          <a:effectLst>
            <a:softEdge rad="31750"/>
          </a:effectLst>
        </p:spPr>
        <p:txBody>
          <a:bodyPr vert="horz" lIns="91440" tIns="45720" rIns="91440" bIns="45720" rtlCol="0">
            <a:normAutofit fontScale="77500" lnSpcReduction="20000"/>
            <a:scene3d>
              <a:camera prst="orthographicFront"/>
              <a:lightRig rig="flat" dir="tl">
                <a:rot lat="0" lon="0" rev="6600000"/>
              </a:lightRig>
            </a:scene3d>
            <a:sp3d extrusionH="25400" contourW="8890">
              <a:contourClr>
                <a:schemeClr val="accent2">
                  <a:shade val="75000"/>
                </a:schemeClr>
              </a:contourClr>
            </a:sp3d>
          </a:bodyPr>
          <a:lstStyle/>
          <a:p>
            <a:pPr algn="ctr">
              <a:defRPr/>
            </a:pPr>
            <a:r>
              <a:rPr lang="ar-SY" sz="5700" b="0" dirty="0" smtClean="0">
                <a:solidFill>
                  <a:schemeClr val="accent2">
                    <a:lumMod val="50000"/>
                  </a:schemeClr>
                </a:solidFill>
                <a:latin typeface="+mn-lt"/>
                <a:ea typeface="+mn-ea"/>
                <a:cs typeface="PT Bold Heading" pitchFamily="2" charset="-78"/>
              </a:rPr>
              <a:t>أ. </a:t>
            </a:r>
            <a:r>
              <a:rPr sz="5700" b="0" dirty="0" smtClean="0">
                <a:solidFill>
                  <a:schemeClr val="accent2">
                    <a:lumMod val="50000"/>
                  </a:schemeClr>
                </a:solidFill>
                <a:latin typeface="+mn-lt"/>
                <a:ea typeface="+mn-ea"/>
                <a:cs typeface="PT Bold Heading" pitchFamily="2" charset="-78"/>
              </a:rPr>
              <a:t>تحريك الس</a:t>
            </a:r>
            <a:r>
              <a:rPr lang="ar-SY" sz="5700" b="0" dirty="0" smtClean="0">
                <a:solidFill>
                  <a:schemeClr val="accent2">
                    <a:lumMod val="50000"/>
                  </a:schemeClr>
                </a:solidFill>
                <a:latin typeface="+mn-lt"/>
                <a:ea typeface="+mn-ea"/>
                <a:cs typeface="PT Bold Heading" pitchFamily="2" charset="-78"/>
              </a:rPr>
              <a:t>ُّ</a:t>
            </a:r>
            <a:r>
              <a:rPr sz="5700" b="0" dirty="0" smtClean="0">
                <a:solidFill>
                  <a:schemeClr val="accent2">
                    <a:lumMod val="50000"/>
                  </a:schemeClr>
                </a:solidFill>
                <a:latin typeface="+mn-lt"/>
                <a:ea typeface="+mn-ea"/>
                <a:cs typeface="PT Bold Heading" pitchFamily="2" charset="-78"/>
              </a:rPr>
              <a:t>بحة </a:t>
            </a:r>
            <a:r>
              <a:rPr sz="5700" b="0" dirty="0">
                <a:solidFill>
                  <a:schemeClr val="accent2">
                    <a:lumMod val="50000"/>
                  </a:schemeClr>
                </a:solidFill>
                <a:latin typeface="+mn-lt"/>
                <a:ea typeface="+mn-ea"/>
                <a:cs typeface="PT Bold Heading" pitchFamily="2" charset="-78"/>
              </a:rPr>
              <a:t>وشبهها </a:t>
            </a:r>
            <a:r>
              <a:rPr sz="5700" b="0" dirty="0" smtClean="0">
                <a:solidFill>
                  <a:schemeClr val="accent2">
                    <a:lumMod val="50000"/>
                  </a:schemeClr>
                </a:solidFill>
                <a:latin typeface="+mn-lt"/>
                <a:ea typeface="+mn-ea"/>
                <a:cs typeface="PT Bold Heading" pitchFamily="2" charset="-78"/>
              </a:rPr>
              <a:t>بالط</a:t>
            </a:r>
            <a:r>
              <a:rPr lang="ar-SY" sz="5700" b="0" dirty="0" smtClean="0">
                <a:solidFill>
                  <a:schemeClr val="accent2">
                    <a:lumMod val="50000"/>
                  </a:schemeClr>
                </a:solidFill>
                <a:latin typeface="+mn-lt"/>
                <a:ea typeface="+mn-ea"/>
                <a:cs typeface="PT Bold Heading" pitchFamily="2" charset="-78"/>
              </a:rPr>
              <a:t>ِّ</a:t>
            </a:r>
            <a:r>
              <a:rPr sz="5700" b="0" dirty="0" smtClean="0">
                <a:solidFill>
                  <a:schemeClr val="accent2">
                    <a:lumMod val="50000"/>
                  </a:schemeClr>
                </a:solidFill>
                <a:latin typeface="+mn-lt"/>
                <a:ea typeface="+mn-ea"/>
                <a:cs typeface="PT Bold Heading" pitchFamily="2" charset="-78"/>
              </a:rPr>
              <a:t>ي</a:t>
            </a:r>
            <a:r>
              <a:rPr lang="ar-SY" sz="5700" b="0" dirty="0" smtClean="0">
                <a:solidFill>
                  <a:schemeClr val="accent2">
                    <a:lumMod val="50000"/>
                  </a:schemeClr>
                </a:solidFill>
                <a:latin typeface="+mn-lt"/>
                <a:ea typeface="+mn-ea"/>
                <a:cs typeface="PT Bold Heading" pitchFamily="2" charset="-78"/>
              </a:rPr>
              <a:t>َ</a:t>
            </a:r>
            <a:r>
              <a:rPr sz="5700" b="0" dirty="0" err="1" smtClean="0">
                <a:solidFill>
                  <a:schemeClr val="accent2">
                    <a:lumMod val="50000"/>
                  </a:schemeClr>
                </a:solidFill>
                <a:latin typeface="+mn-lt"/>
                <a:ea typeface="+mn-ea"/>
                <a:cs typeface="PT Bold Heading" pitchFamily="2" charset="-78"/>
              </a:rPr>
              <a:t>رة</a:t>
            </a:r>
            <a:endParaRPr sz="5700" b="0" dirty="0">
              <a:solidFill>
                <a:schemeClr val="accent2">
                  <a:lumMod val="50000"/>
                </a:schemeClr>
              </a:solidFill>
              <a:latin typeface="+mn-lt"/>
              <a:ea typeface="+mn-ea"/>
              <a:cs typeface="PT Bold Heading" pitchFamily="2" charset="-78"/>
            </a:endParaRPr>
          </a:p>
          <a:p>
            <a:pPr>
              <a:defRPr/>
            </a:pPr>
            <a:r>
              <a:rPr dirty="0"/>
              <a:t>قال تعالى:</a:t>
            </a:r>
          </a:p>
          <a:p>
            <a:pPr marL="179388" lvl="2">
              <a:lnSpc>
                <a:spcPct val="170000"/>
              </a:lnSpc>
              <a:defRPr/>
            </a:pPr>
            <a:r>
              <a:rPr lang="ar-SY" b="0" dirty="0"/>
              <a:t>{ قَالُوا إِنَّا تَطَيَّرْنَا بِكُمْ لَئِنْ لَمْ تَنْتَهُوا </a:t>
            </a:r>
            <a:r>
              <a:rPr lang="ar-SY" b="0" dirty="0" err="1"/>
              <a:t>لَنَرْجُمَنَّكُمْ</a:t>
            </a:r>
            <a:r>
              <a:rPr lang="ar-SY" b="0" dirty="0"/>
              <a:t> </a:t>
            </a:r>
            <a:r>
              <a:rPr lang="ar-SY" b="0" dirty="0" err="1"/>
              <a:t>وَلَيَمَسَّنَّكُمْ</a:t>
            </a:r>
            <a:r>
              <a:rPr lang="ar-SY" b="0" dirty="0"/>
              <a:t> مِنَّا عَذَابٌ أَلِيمٌ </a:t>
            </a:r>
            <a:r>
              <a:rPr lang="ar-SY" b="0" dirty="0" smtClean="0"/>
              <a:t>* </a:t>
            </a:r>
            <a:r>
              <a:rPr lang="ar-SY" b="0" dirty="0"/>
              <a:t>قَالُوا طَائِرُكُمْ مَعَكُمْ أَئِنْ ذُكِّرْتُمْ بَلْ أَنْتُمْ قَوْمٌ </a:t>
            </a:r>
            <a:r>
              <a:rPr lang="ar-SY" b="0" dirty="0" smtClean="0"/>
              <a:t>مُسْرِفُونَ}</a:t>
            </a:r>
            <a:r>
              <a:rPr sz="3600" b="0" dirty="0" smtClean="0">
                <a:latin typeface="Traditional Arabic" pitchFamily="18" charset="-78"/>
                <a:cs typeface="Traditional Arabic" pitchFamily="18" charset="-78"/>
              </a:rPr>
              <a:t>[</a:t>
            </a:r>
            <a:r>
              <a:rPr sz="3600" b="0" dirty="0" err="1" smtClean="0">
                <a:latin typeface="Traditional Arabic" pitchFamily="18" charset="-78"/>
                <a:cs typeface="Traditional Arabic" pitchFamily="18" charset="-78"/>
              </a:rPr>
              <a:t>يس</a:t>
            </a:r>
            <a:r>
              <a:rPr lang="ar-SY" sz="3600" b="0" dirty="0" smtClean="0">
                <a:latin typeface="Traditional Arabic" pitchFamily="18" charset="-78"/>
                <a:cs typeface="Traditional Arabic" pitchFamily="18" charset="-78"/>
              </a:rPr>
              <a:t>:</a:t>
            </a:r>
            <a:r>
              <a:rPr sz="3600" b="0" dirty="0" smtClean="0">
                <a:latin typeface="Traditional Arabic" pitchFamily="18" charset="-78"/>
                <a:cs typeface="Traditional Arabic" pitchFamily="18" charset="-78"/>
              </a:rPr>
              <a:t>18-19</a:t>
            </a:r>
            <a:r>
              <a:rPr sz="3600" b="0" dirty="0">
                <a:latin typeface="Traditional Arabic" pitchFamily="18" charset="-78"/>
                <a:cs typeface="Traditional Arabic" pitchFamily="18" charset="-78"/>
              </a:rPr>
              <a:t>]</a:t>
            </a:r>
            <a:endParaRPr lang="en-US" sz="4600" b="0" dirty="0">
              <a:latin typeface="Traditional Arabic" pitchFamily="18" charset="-78"/>
              <a:cs typeface="Traditional Arabic" pitchFamily="18" charset="-78"/>
            </a:endParaRPr>
          </a:p>
          <a:p>
            <a:pPr marL="0" lvl="1" algn="justLow">
              <a:defRPr/>
            </a:pPr>
            <a:endParaRPr lang="en-US" sz="5400" b="1" dirty="0">
              <a:ln w="11430">
                <a:noFill/>
              </a:ln>
              <a:latin typeface="Traditional Arabic" pitchFamily="18" charset="-78"/>
              <a:cs typeface="Traditional Arabic" pitchFamily="18" charset="-78"/>
            </a:endParaRPr>
          </a:p>
        </p:txBody>
      </p:sp>
    </p:spTree>
    <p:extLst>
      <p:ext uri="{BB962C8B-B14F-4D97-AF65-F5344CB8AC3E}">
        <p14:creationId xmlns:p14="http://schemas.microsoft.com/office/powerpoint/2010/main" xmlns="" val="2824580860"/>
      </p:ext>
    </p:extLst>
  </p:cSld>
  <p:clrMapOvr>
    <a:masterClrMapping/>
  </p:clrMapOvr>
  <p:transition spd="slow">
    <p:wip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عنصر نائب للصورة 4"/>
          <p:cNvPicPr>
            <a:picLocks noGrp="1" noChangeAspect="1"/>
          </p:cNvPicPr>
          <p:nvPr>
            <p:ph type="pic" sz="quarter" idx="10"/>
          </p:nvPr>
        </p:nvPicPr>
        <p:blipFill>
          <a:blip r:embed="rId2" cstate="print">
            <a:extLst>
              <a:ext uri="{28A0092B-C50C-407E-A947-70E740481C1C}">
                <a14:useLocalDpi xmlns:a14="http://schemas.microsoft.com/office/drawing/2010/main" xmlns="" val="0"/>
              </a:ext>
            </a:extLst>
          </a:blip>
          <a:srcRect t="7907" b="7907"/>
          <a:stretch>
            <a:fillRect/>
          </a:stretch>
        </p:blipFill>
        <p:spPr>
          <a:xfrm>
            <a:off x="755576" y="1844824"/>
            <a:ext cx="4176464" cy="4032448"/>
          </a:xfrm>
        </p:spPr>
      </p:pic>
      <p:sp>
        <p:nvSpPr>
          <p:cNvPr id="2" name="Content Placeholder 1"/>
          <p:cNvSpPr>
            <a:spLocks noGrp="1"/>
          </p:cNvSpPr>
          <p:nvPr>
            <p:ph idx="1"/>
          </p:nvPr>
        </p:nvSpPr>
        <p:spPr>
          <a:xfrm>
            <a:off x="5004048" y="2204864"/>
            <a:ext cx="3682752" cy="3921299"/>
          </a:xfrm>
          <a:noFill/>
          <a:effectLst>
            <a:softEdge rad="31750"/>
          </a:effectLst>
        </p:spPr>
        <p:txBody>
          <a:bodyPr vert="horz" lIns="91440" tIns="45720" rIns="91440" bIns="45720" rtlCol="0">
            <a:normAutofit/>
            <a:scene3d>
              <a:camera prst="orthographicFront"/>
              <a:lightRig rig="flat" dir="tl">
                <a:rot lat="0" lon="0" rev="6600000"/>
              </a:lightRig>
            </a:scene3d>
            <a:sp3d extrusionH="25400" contourW="8890">
              <a:contourClr>
                <a:schemeClr val="accent2">
                  <a:shade val="75000"/>
                </a:schemeClr>
              </a:contourClr>
            </a:sp3d>
          </a:bodyPr>
          <a:lstStyle/>
          <a:p>
            <a:pPr algn="ctr">
              <a:defRPr/>
            </a:pPr>
            <a:r>
              <a:rPr lang="ar-SY" sz="4000" b="0" dirty="0" smtClean="0">
                <a:solidFill>
                  <a:schemeClr val="accent2">
                    <a:lumMod val="50000"/>
                  </a:schemeClr>
                </a:solidFill>
                <a:latin typeface="+mn-lt"/>
                <a:ea typeface="+mn-ea"/>
                <a:cs typeface="PT Bold Heading" pitchFamily="2" charset="-78"/>
              </a:rPr>
              <a:t>ب. فتح المصحف</a:t>
            </a:r>
          </a:p>
          <a:p>
            <a:pPr algn="ctr">
              <a:defRPr/>
            </a:pPr>
            <a:r>
              <a:rPr lang="ar-SY" sz="3200" b="0" dirty="0">
                <a:solidFill>
                  <a:schemeClr val="accent2">
                    <a:lumMod val="60000"/>
                    <a:lumOff val="40000"/>
                  </a:schemeClr>
                </a:solidFill>
                <a:cs typeface="PT Bold Heading" pitchFamily="2" charset="-78"/>
              </a:rPr>
              <a:t>ب. فتح المصحف</a:t>
            </a:r>
            <a:endParaRPr lang="en-US" sz="3200" b="0" dirty="0">
              <a:solidFill>
                <a:schemeClr val="accent2">
                  <a:lumMod val="60000"/>
                  <a:lumOff val="40000"/>
                </a:schemeClr>
              </a:solidFill>
              <a:cs typeface="PT Bold Heading" pitchFamily="2" charset="-78"/>
            </a:endParaRPr>
          </a:p>
          <a:p>
            <a:pPr algn="ctr">
              <a:defRPr/>
            </a:pPr>
            <a:r>
              <a:rPr lang="ar-SY" sz="2400" b="0" dirty="0">
                <a:solidFill>
                  <a:schemeClr val="accent2">
                    <a:lumMod val="60000"/>
                    <a:lumOff val="40000"/>
                  </a:schemeClr>
                </a:solidFill>
                <a:cs typeface="PT Bold Heading" pitchFamily="2" charset="-78"/>
              </a:rPr>
              <a:t>ب. فتح المصحف</a:t>
            </a:r>
            <a:endParaRPr lang="en-US" sz="2400" b="0" dirty="0">
              <a:solidFill>
                <a:schemeClr val="accent2">
                  <a:lumMod val="60000"/>
                  <a:lumOff val="40000"/>
                </a:schemeClr>
              </a:solidFill>
              <a:cs typeface="PT Bold Heading" pitchFamily="2" charset="-78"/>
            </a:endParaRPr>
          </a:p>
          <a:p>
            <a:pPr algn="ctr">
              <a:defRPr/>
            </a:pPr>
            <a:r>
              <a:rPr lang="ar-SY" sz="1800" b="0" dirty="0">
                <a:solidFill>
                  <a:schemeClr val="accent2">
                    <a:lumMod val="40000"/>
                    <a:lumOff val="60000"/>
                  </a:schemeClr>
                </a:solidFill>
                <a:cs typeface="PT Bold Heading" pitchFamily="2" charset="-78"/>
              </a:rPr>
              <a:t>ب. فتح المصحف</a:t>
            </a:r>
            <a:endParaRPr lang="en-US" sz="1800" b="0" dirty="0">
              <a:solidFill>
                <a:schemeClr val="accent2">
                  <a:lumMod val="40000"/>
                  <a:lumOff val="60000"/>
                </a:schemeClr>
              </a:solidFill>
              <a:cs typeface="PT Bold Heading" pitchFamily="2" charset="-78"/>
            </a:endParaRPr>
          </a:p>
          <a:p>
            <a:pPr algn="ctr">
              <a:defRPr/>
            </a:pPr>
            <a:r>
              <a:rPr lang="ar-SY" sz="1400" b="0" dirty="0">
                <a:solidFill>
                  <a:schemeClr val="accent2">
                    <a:lumMod val="20000"/>
                    <a:lumOff val="80000"/>
                  </a:schemeClr>
                </a:solidFill>
                <a:cs typeface="PT Bold Heading" pitchFamily="2" charset="-78"/>
              </a:rPr>
              <a:t>ب. فتح </a:t>
            </a:r>
            <a:r>
              <a:rPr lang="ar-SY" sz="1400" b="0" dirty="0" smtClean="0">
                <a:solidFill>
                  <a:schemeClr val="accent2">
                    <a:lumMod val="20000"/>
                    <a:lumOff val="80000"/>
                  </a:schemeClr>
                </a:solidFill>
                <a:cs typeface="PT Bold Heading" pitchFamily="2" charset="-78"/>
              </a:rPr>
              <a:t>المصحف</a:t>
            </a:r>
          </a:p>
          <a:p>
            <a:pPr algn="ctr">
              <a:defRPr/>
            </a:pPr>
            <a:r>
              <a:rPr lang="ar-SY" sz="1100" b="0" dirty="0">
                <a:solidFill>
                  <a:srgbClr val="FCFAFA"/>
                </a:solidFill>
                <a:cs typeface="PT Bold Heading" pitchFamily="2" charset="-78"/>
              </a:rPr>
              <a:t>ب. فتح </a:t>
            </a:r>
            <a:r>
              <a:rPr lang="ar-SY" sz="1100" b="0" dirty="0" smtClean="0">
                <a:solidFill>
                  <a:srgbClr val="FCFAFA"/>
                </a:solidFill>
                <a:cs typeface="PT Bold Heading" pitchFamily="2" charset="-78"/>
              </a:rPr>
              <a:t>المصحف</a:t>
            </a:r>
          </a:p>
          <a:p>
            <a:pPr algn="ctr">
              <a:defRPr/>
            </a:pPr>
            <a:r>
              <a:rPr lang="ar-SY" sz="1100" b="0" dirty="0" smtClean="0">
                <a:solidFill>
                  <a:srgbClr val="FCFAFA"/>
                </a:solidFill>
                <a:cs typeface="PT Bold Heading" pitchFamily="2" charset="-78"/>
              </a:rPr>
              <a:t>ــــــــ</a:t>
            </a:r>
          </a:p>
          <a:p>
            <a:pPr algn="ctr">
              <a:defRPr/>
            </a:pPr>
            <a:r>
              <a:rPr lang="ar-SY" sz="1100" b="0" smtClean="0">
                <a:solidFill>
                  <a:srgbClr val="FCFAFA"/>
                </a:solidFill>
                <a:cs typeface="PT Bold Heading" pitchFamily="2" charset="-78"/>
              </a:rPr>
              <a:t>ــ</a:t>
            </a:r>
            <a:endParaRPr lang="en-US" sz="1100" b="0" dirty="0">
              <a:solidFill>
                <a:srgbClr val="FCFAFA"/>
              </a:solidFill>
              <a:cs typeface="PT Bold Heading" pitchFamily="2" charset="-78"/>
            </a:endParaRPr>
          </a:p>
        </p:txBody>
      </p:sp>
      <p:sp>
        <p:nvSpPr>
          <p:cNvPr id="7" name="Title 3"/>
          <p:cNvSpPr>
            <a:spLocks noGrp="1"/>
          </p:cNvSpPr>
          <p:nvPr>
            <p:ph type="title"/>
          </p:nvPr>
        </p:nvSpPr>
        <p:spPr>
          <a:xfrm>
            <a:off x="4976117" y="65714"/>
            <a:ext cx="3382097" cy="1077270"/>
          </a:xfrm>
        </p:spPr>
        <p:txBody>
          <a:bodyPr anchor="ctr">
            <a:noAutofit/>
          </a:bodyPr>
          <a:lstStyle/>
          <a:p>
            <a:r>
              <a:rPr lang="ar-SY" sz="3200" dirty="0" smtClean="0">
                <a:ln w="18000">
                  <a:solidFill>
                    <a:schemeClr val="accent3">
                      <a:lumMod val="75000"/>
                    </a:schemeClr>
                  </a:solidFill>
                  <a:prstDash val="solid"/>
                  <a:miter lim="800000"/>
                </a:ln>
                <a:effectLst/>
              </a:rPr>
              <a:t>الاستخارة غير الشرعية</a:t>
            </a:r>
            <a:endParaRPr lang="ar-SY" sz="3200" dirty="0">
              <a:ln w="18000">
                <a:solidFill>
                  <a:schemeClr val="accent3">
                    <a:lumMod val="75000"/>
                  </a:schemeClr>
                </a:solidFill>
                <a:prstDash val="solid"/>
                <a:miter lim="800000"/>
              </a:ln>
              <a:effectLst/>
            </a:endParaRPr>
          </a:p>
        </p:txBody>
      </p:sp>
    </p:spTree>
    <p:extLst>
      <p:ext uri="{BB962C8B-B14F-4D97-AF65-F5344CB8AC3E}">
        <p14:creationId xmlns:p14="http://schemas.microsoft.com/office/powerpoint/2010/main" xmlns="" val="2824580860"/>
      </p:ext>
    </p:extLst>
  </p:cSld>
  <p:clrMapOvr>
    <a:masterClrMapping/>
  </p:clrMapOvr>
  <p:transition spd="slow">
    <p:wip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عنوان 4"/>
          <p:cNvSpPr>
            <a:spLocks noGrp="1"/>
          </p:cNvSpPr>
          <p:nvPr>
            <p:ph type="title" idx="4294967295"/>
          </p:nvPr>
        </p:nvSpPr>
        <p:spPr>
          <a:xfrm>
            <a:off x="6929454" y="142852"/>
            <a:ext cx="2143140" cy="1500198"/>
          </a:xfrm>
          <a:prstGeom prst="wedgeEllipseCallout">
            <a:avLst/>
          </a:prstGeom>
        </p:spPr>
        <p:style>
          <a:lnRef idx="0">
            <a:schemeClr val="accent2"/>
          </a:lnRef>
          <a:fillRef idx="3">
            <a:schemeClr val="accent2"/>
          </a:fillRef>
          <a:effectRef idx="3">
            <a:schemeClr val="accent2"/>
          </a:effectRef>
          <a:fontRef idx="minor">
            <a:schemeClr val="lt1"/>
          </a:fontRef>
        </p:style>
        <p:txBody>
          <a:bodyPr anchor="ctr">
            <a:noAutofit/>
          </a:bodyPr>
          <a:lstStyle/>
          <a:p>
            <a:pPr algn="justLow"/>
            <a:r>
              <a:rPr lang="ar-SY" sz="4000" b="1" dirty="0" smtClean="0">
                <a:latin typeface="Traditional Arabic" pitchFamily="18" charset="-78"/>
                <a:cs typeface="Traditional Arabic" pitchFamily="18" charset="-78"/>
              </a:rPr>
              <a:t>الاستخارة</a:t>
            </a:r>
            <a:endParaRPr lang="ar-SY" sz="4000" b="1" dirty="0">
              <a:latin typeface="Traditional Arabic" pitchFamily="18" charset="-78"/>
              <a:cs typeface="Traditional Arabic" pitchFamily="18" charset="-78"/>
            </a:endParaRPr>
          </a:p>
        </p:txBody>
      </p:sp>
      <p:sp>
        <p:nvSpPr>
          <p:cNvPr id="8" name="عنوان 4"/>
          <p:cNvSpPr txBox="1">
            <a:spLocks/>
          </p:cNvSpPr>
          <p:nvPr/>
        </p:nvSpPr>
        <p:spPr>
          <a:xfrm>
            <a:off x="214282" y="71414"/>
            <a:ext cx="6500858" cy="1574805"/>
          </a:xfrm>
          <a:prstGeom prst="roundRect">
            <a:avLst/>
          </a:prstGeom>
        </p:spPr>
        <p:style>
          <a:lnRef idx="0">
            <a:schemeClr val="accent2"/>
          </a:lnRef>
          <a:fillRef idx="3">
            <a:schemeClr val="accent2"/>
          </a:fillRef>
          <a:effectRef idx="3">
            <a:schemeClr val="accent2"/>
          </a:effectRef>
          <a:fontRef idx="minor">
            <a:schemeClr val="lt1"/>
          </a:fontRef>
        </p:style>
        <p:txBody>
          <a:bodyPr>
            <a:noAutofit/>
          </a:bodyPr>
          <a:lstStyle/>
          <a:p>
            <a:pPr algn="justLow">
              <a:lnSpc>
                <a:spcPts val="5800"/>
              </a:lnSpc>
              <a:spcBef>
                <a:spcPct val="0"/>
              </a:spcBef>
            </a:pPr>
            <a:r>
              <a:rPr lang="ar-SA" sz="4800" b="1" dirty="0" smtClean="0">
                <a:latin typeface="Traditional Arabic" pitchFamily="18" charset="-78"/>
                <a:cs typeface="Traditional Arabic" pitchFamily="18" charset="-78"/>
              </a:rPr>
              <a:t>1- لها صيغة شرعية وردت في حديث رسول الله </a:t>
            </a:r>
            <a:r>
              <a:rPr lang="en-US" sz="4800" b="1" dirty="0" smtClean="0">
                <a:latin typeface="Traditional Arabic" pitchFamily="18" charset="-78"/>
                <a:cs typeface="Traditional Arabic" pitchFamily="18" charset="-78"/>
                <a:sym typeface="AGA Arabesque"/>
              </a:rPr>
              <a:t></a:t>
            </a:r>
            <a:r>
              <a:rPr lang="ar-SA" sz="4800" b="1" dirty="0" smtClean="0">
                <a:latin typeface="Traditional Arabic" pitchFamily="18" charset="-78"/>
                <a:cs typeface="Traditional Arabic" pitchFamily="18" charset="-78"/>
              </a:rPr>
              <a:t>.</a:t>
            </a:r>
            <a:endParaRPr lang="en-US" sz="4800" b="1" dirty="0" smtClean="0">
              <a:latin typeface="Traditional Arabic" pitchFamily="18" charset="-78"/>
              <a:cs typeface="Traditional Arabic" pitchFamily="18" charset="-78"/>
            </a:endParaRPr>
          </a:p>
        </p:txBody>
      </p:sp>
      <p:sp>
        <p:nvSpPr>
          <p:cNvPr id="9" name="عنوان 4"/>
          <p:cNvSpPr txBox="1">
            <a:spLocks/>
          </p:cNvSpPr>
          <p:nvPr/>
        </p:nvSpPr>
        <p:spPr>
          <a:xfrm>
            <a:off x="214282" y="1784870"/>
            <a:ext cx="6500858" cy="1574805"/>
          </a:xfrm>
          <a:prstGeom prst="roundRect">
            <a:avLst/>
          </a:prstGeom>
        </p:spPr>
        <p:style>
          <a:lnRef idx="0">
            <a:schemeClr val="accent2"/>
          </a:lnRef>
          <a:fillRef idx="3">
            <a:schemeClr val="accent2"/>
          </a:fillRef>
          <a:effectRef idx="3">
            <a:schemeClr val="accent2"/>
          </a:effectRef>
          <a:fontRef idx="minor">
            <a:schemeClr val="lt1"/>
          </a:fontRef>
        </p:style>
        <p:txBody>
          <a:bodyPr>
            <a:noAutofit/>
          </a:bodyPr>
          <a:lstStyle/>
          <a:p>
            <a:pPr lvl="0" algn="justLow"/>
            <a:r>
              <a:rPr lang="ar-SA" sz="4800" b="1" dirty="0" smtClean="0">
                <a:latin typeface="Traditional Arabic" pitchFamily="18" charset="-78"/>
                <a:cs typeface="Traditional Arabic" pitchFamily="18" charset="-78"/>
              </a:rPr>
              <a:t>2- لا علاقة لها بالرؤى </a:t>
            </a:r>
            <a:r>
              <a:rPr lang="ar-SA" sz="4800" b="1" dirty="0" err="1" smtClean="0">
                <a:latin typeface="Traditional Arabic" pitchFamily="18" charset="-78"/>
                <a:cs typeface="Traditional Arabic" pitchFamily="18" charset="-78"/>
              </a:rPr>
              <a:t>والمنامات</a:t>
            </a:r>
            <a:r>
              <a:rPr lang="ar-SA" sz="4800" b="1" dirty="0" smtClean="0">
                <a:latin typeface="Traditional Arabic" pitchFamily="18" charset="-78"/>
                <a:cs typeface="Traditional Arabic" pitchFamily="18" charset="-78"/>
              </a:rPr>
              <a:t>، ولا بانشراح الصدر وانقباضه.</a:t>
            </a:r>
            <a:endParaRPr lang="en-US" sz="4800" b="1" dirty="0">
              <a:latin typeface="Traditional Arabic" pitchFamily="18" charset="-78"/>
              <a:cs typeface="Traditional Arabic" pitchFamily="18" charset="-78"/>
            </a:endParaRPr>
          </a:p>
        </p:txBody>
      </p:sp>
      <p:sp>
        <p:nvSpPr>
          <p:cNvPr id="10" name="عنوان 4"/>
          <p:cNvSpPr txBox="1">
            <a:spLocks/>
          </p:cNvSpPr>
          <p:nvPr/>
        </p:nvSpPr>
        <p:spPr>
          <a:xfrm>
            <a:off x="214282" y="3498326"/>
            <a:ext cx="6500858" cy="1574805"/>
          </a:xfrm>
          <a:prstGeom prst="roundRect">
            <a:avLst/>
          </a:prstGeom>
        </p:spPr>
        <p:style>
          <a:lnRef idx="0">
            <a:schemeClr val="accent2"/>
          </a:lnRef>
          <a:fillRef idx="3">
            <a:schemeClr val="accent2"/>
          </a:fillRef>
          <a:effectRef idx="3">
            <a:schemeClr val="accent2"/>
          </a:effectRef>
          <a:fontRef idx="minor">
            <a:schemeClr val="lt1"/>
          </a:fontRef>
        </p:style>
        <p:txBody>
          <a:bodyPr>
            <a:noAutofit/>
          </a:bodyPr>
          <a:lstStyle/>
          <a:p>
            <a:pPr lvl="0" algn="justLow"/>
            <a:r>
              <a:rPr lang="ar-SA" sz="4800" b="1" dirty="0" smtClean="0">
                <a:latin typeface="Traditional Arabic" pitchFamily="18" charset="-78"/>
                <a:cs typeface="Traditional Arabic" pitchFamily="18" charset="-78"/>
              </a:rPr>
              <a:t>3- المسنون في الاستخارة أن يصلّيها صاحب الحاجة. </a:t>
            </a:r>
            <a:endParaRPr lang="en-US" sz="4800" b="1" dirty="0">
              <a:latin typeface="Traditional Arabic" pitchFamily="18" charset="-78"/>
              <a:cs typeface="Traditional Arabic" pitchFamily="18" charset="-78"/>
            </a:endParaRPr>
          </a:p>
        </p:txBody>
      </p:sp>
      <p:sp>
        <p:nvSpPr>
          <p:cNvPr id="11" name="عنوان 4"/>
          <p:cNvSpPr txBox="1">
            <a:spLocks/>
          </p:cNvSpPr>
          <p:nvPr/>
        </p:nvSpPr>
        <p:spPr>
          <a:xfrm>
            <a:off x="214282" y="5211781"/>
            <a:ext cx="6500858" cy="1574805"/>
          </a:xfrm>
          <a:prstGeom prst="roundRect">
            <a:avLst/>
          </a:prstGeom>
        </p:spPr>
        <p:style>
          <a:lnRef idx="0">
            <a:schemeClr val="accent2"/>
          </a:lnRef>
          <a:fillRef idx="3">
            <a:schemeClr val="accent2"/>
          </a:fillRef>
          <a:effectRef idx="3">
            <a:schemeClr val="accent2"/>
          </a:effectRef>
          <a:fontRef idx="minor">
            <a:schemeClr val="lt1"/>
          </a:fontRef>
        </p:style>
        <p:txBody>
          <a:bodyPr>
            <a:noAutofit/>
          </a:bodyPr>
          <a:lstStyle/>
          <a:p>
            <a:pPr lvl="0" algn="justLow"/>
            <a:r>
              <a:rPr lang="ar-SA" sz="4800" b="1" dirty="0" smtClean="0">
                <a:latin typeface="Traditional Arabic" pitchFamily="18" charset="-78"/>
                <a:cs typeface="Traditional Arabic" pitchFamily="18" charset="-78"/>
              </a:rPr>
              <a:t>4- بعد الاستشارة والاستخارة يمضي الخاطب إلى العقد. </a:t>
            </a:r>
            <a:endParaRPr lang="en-US" sz="4800" b="1" dirty="0">
              <a:latin typeface="Traditional Arabic" pitchFamily="18" charset="-78"/>
              <a:cs typeface="Traditional Arabic" pitchFamily="18" charset="-78"/>
            </a:endParaRPr>
          </a:p>
        </p:txBody>
      </p:sp>
    </p:spTree>
  </p:cSld>
  <p:clrMapOvr>
    <a:masterClrMapping/>
  </p:clrMapOv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وان 3"/>
          <p:cNvSpPr>
            <a:spLocks noGrp="1"/>
          </p:cNvSpPr>
          <p:nvPr>
            <p:ph type="ctrTitle"/>
          </p:nvPr>
        </p:nvSpPr>
        <p:spPr>
          <a:xfrm>
            <a:off x="714348" y="1500174"/>
            <a:ext cx="7200800" cy="4000528"/>
          </a:xfrm>
        </p:spPr>
        <p:txBody>
          <a:bodyPr>
            <a:normAutofit fontScale="90000"/>
          </a:bodyPr>
          <a:lstStyle/>
          <a:p>
            <a:pPr>
              <a:lnSpc>
                <a:spcPct val="125000"/>
              </a:lnSpc>
            </a:pPr>
            <a:r>
              <a:rPr smtClean="0"/>
              <a:t>إشاعات </a:t>
            </a:r>
            <a:br>
              <a:rPr smtClean="0"/>
            </a:br>
            <a:r>
              <a:rPr smtClean="0"/>
              <a:t>لا أصل لها</a:t>
            </a:r>
            <a:endParaRPr lang="ar-SY" dirty="0"/>
          </a:p>
        </p:txBody>
      </p:sp>
      <p:sp>
        <p:nvSpPr>
          <p:cNvPr id="3" name="مستطيل 2"/>
          <p:cNvSpPr/>
          <p:nvPr/>
        </p:nvSpPr>
        <p:spPr>
          <a:xfrm>
            <a:off x="6465900" y="1052736"/>
            <a:ext cx="1418468" cy="830997"/>
          </a:xfrm>
          <a:prstGeom prst="rect">
            <a:avLst/>
          </a:prstGeom>
        </p:spPr>
        <p:txBody>
          <a:bodyPr wrap="square">
            <a:spAutoFit/>
          </a:bodyPr>
          <a:lstStyle/>
          <a:p>
            <a:r>
              <a:rPr lang="ar-SY" sz="4800" b="1" dirty="0" smtClean="0">
                <a:ln w="11430">
                  <a:noFill/>
                </a:ln>
                <a:solidFill>
                  <a:schemeClr val="accent3">
                    <a:lumMod val="50000"/>
                  </a:schemeClr>
                </a:solidFill>
                <a:latin typeface="Traditional Arabic" pitchFamily="18" charset="-78"/>
                <a:ea typeface="+mj-ea"/>
                <a:cs typeface="Traditional Arabic" pitchFamily="18" charset="-78"/>
              </a:rPr>
              <a:t>ثانياً:</a:t>
            </a:r>
            <a:endParaRPr lang="ar-SY" sz="4800" b="1" dirty="0">
              <a:ln w="11430">
                <a:noFill/>
              </a:ln>
              <a:solidFill>
                <a:schemeClr val="accent3">
                  <a:lumMod val="50000"/>
                </a:schemeClr>
              </a:solidFill>
              <a:latin typeface="Traditional Arabic" pitchFamily="18" charset="-78"/>
              <a:ea typeface="+mj-ea"/>
              <a:cs typeface="Traditional Arabic" pitchFamily="18" charset="-78"/>
            </a:endParaRPr>
          </a:p>
        </p:txBody>
      </p:sp>
    </p:spTree>
  </p:cSld>
  <p:clrMapOvr>
    <a:masterClrMapping/>
  </p:clrMapOvr>
  <p:transition spd="slow">
    <p:push dir="u"/>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وان 3"/>
          <p:cNvSpPr>
            <a:spLocks noGrp="1"/>
          </p:cNvSpPr>
          <p:nvPr>
            <p:ph type="title"/>
          </p:nvPr>
        </p:nvSpPr>
        <p:spPr/>
        <p:txBody>
          <a:bodyPr>
            <a:normAutofit fontScale="90000"/>
          </a:bodyPr>
          <a:lstStyle/>
          <a:p>
            <a:r>
              <a:rPr smtClean="0"/>
              <a:t>إشاعات</a:t>
            </a:r>
            <a:endParaRPr lang="ar-SY" dirty="0"/>
          </a:p>
        </p:txBody>
      </p:sp>
      <p:sp>
        <p:nvSpPr>
          <p:cNvPr id="3" name="عنصر نائب للمحتوى 2"/>
          <p:cNvSpPr>
            <a:spLocks noGrp="1"/>
          </p:cNvSpPr>
          <p:nvPr>
            <p:ph idx="1"/>
          </p:nvPr>
        </p:nvSpPr>
        <p:spPr>
          <a:xfrm>
            <a:off x="457200" y="1428736"/>
            <a:ext cx="8229600" cy="5043510"/>
          </a:xfrm>
          <a:noFill/>
          <a:effectLst>
            <a:softEdge rad="31750"/>
          </a:effectLst>
        </p:spPr>
        <p:txBody>
          <a:bodyPr vert="horz" lIns="91440" tIns="45720" rIns="91440" bIns="45720" rtlCol="0">
            <a:normAutofit fontScale="77500" lnSpcReduction="20000"/>
            <a:scene3d>
              <a:camera prst="orthographicFront"/>
              <a:lightRig rig="flat" dir="tl">
                <a:rot lat="0" lon="0" rev="6600000"/>
              </a:lightRig>
            </a:scene3d>
            <a:sp3d extrusionH="25400" contourW="8890">
              <a:contourClr>
                <a:schemeClr val="accent2">
                  <a:shade val="75000"/>
                </a:schemeClr>
              </a:contourClr>
            </a:sp3d>
          </a:bodyPr>
          <a:lstStyle/>
          <a:p>
            <a:pPr algn="ctr">
              <a:lnSpc>
                <a:spcPct val="154000"/>
              </a:lnSpc>
              <a:defRPr/>
            </a:pPr>
            <a:r>
              <a:rPr lang="ar-SY" dirty="0" smtClean="0"/>
              <a:t>يقول بعضهم: (إياك أن تتزوج بين العيدين)!!</a:t>
            </a:r>
          </a:p>
          <a:p>
            <a:pPr algn="r">
              <a:lnSpc>
                <a:spcPct val="154000"/>
              </a:lnSpc>
              <a:defRPr/>
            </a:pPr>
            <a:r>
              <a:rPr lang="ar-SY" dirty="0" smtClean="0"/>
              <a:t>عن عائشة -رضي الله عنها- قالت: </a:t>
            </a:r>
          </a:p>
          <a:p>
            <a:pPr>
              <a:lnSpc>
                <a:spcPct val="154000"/>
              </a:lnSpc>
              <a:defRPr/>
            </a:pPr>
            <a:r>
              <a:rPr lang="ar-SY" dirty="0" smtClean="0"/>
              <a:t>(تزوَّجَني </a:t>
            </a:r>
            <a:r>
              <a:rPr lang="ar-SY" dirty="0"/>
              <a:t>رسولُ </a:t>
            </a:r>
            <a:r>
              <a:rPr lang="ar-SY" dirty="0" smtClean="0"/>
              <a:t>الله</a:t>
            </a:r>
            <a:r>
              <a:rPr lang="en-US" dirty="0" smtClean="0">
                <a:sym typeface="AGA Arabesque"/>
              </a:rPr>
              <a:t></a:t>
            </a:r>
            <a:r>
              <a:rPr lang="en-US" dirty="0" smtClean="0"/>
              <a:t> </a:t>
            </a:r>
            <a:r>
              <a:rPr lang="ar-SY" dirty="0" smtClean="0"/>
              <a:t> في </a:t>
            </a:r>
            <a:r>
              <a:rPr lang="ar-SY" dirty="0"/>
              <a:t>شوال، ودخل بي في شوال، فأيُّ نسائه كان أحظى عنده منِّي</a:t>
            </a:r>
            <a:r>
              <a:rPr lang="ar-SY" dirty="0" smtClean="0"/>
              <a:t>؟! </a:t>
            </a:r>
            <a:r>
              <a:rPr lang="ar-SY" dirty="0"/>
              <a:t>وكانت عائشة تَسْتَحِبُّ أن تُدْخِل نساءها في </a:t>
            </a:r>
            <a:r>
              <a:rPr lang="ar-SY" dirty="0" smtClean="0"/>
              <a:t>شوال) </a:t>
            </a:r>
            <a:r>
              <a:rPr lang="ar-SY" sz="4600" b="0" dirty="0" smtClean="0"/>
              <a:t>[أخرجه مسلم]</a:t>
            </a:r>
            <a:endParaRPr lang="en-US" sz="4600" b="0" dirty="0"/>
          </a:p>
          <a:p>
            <a:pPr>
              <a:lnSpc>
                <a:spcPct val="154000"/>
              </a:lnSpc>
              <a:defRPr/>
            </a:pPr>
            <a:endParaRPr lang="en-US" dirty="0"/>
          </a:p>
          <a:p>
            <a:pPr>
              <a:lnSpc>
                <a:spcPct val="154000"/>
              </a:lnSpc>
            </a:pPr>
            <a:endParaRPr lang="ar-SY" dirty="0"/>
          </a:p>
        </p:txBody>
      </p:sp>
      <p:pic>
        <p:nvPicPr>
          <p:cNvPr id="1027" name="Picture 3" descr="C:\Program Files\Microsoft Office\MEDIA\OFFICE14\Bullets\BD14753_.gif"/>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1120377" y="1772530"/>
            <a:ext cx="431477" cy="431477"/>
          </a:xfrm>
          <a:prstGeom prst="rect">
            <a:avLst/>
          </a:prstGeom>
          <a:noFill/>
          <a:extLst>
            <a:ext uri="{909E8E84-426E-40DD-AFC4-6F175D3DCCD1}">
              <a14:hiddenFill xmlns:a14="http://schemas.microsoft.com/office/drawing/2010/main" xmlns="">
                <a:solidFill>
                  <a:srgbClr val="FFFFFF"/>
                </a:solidFill>
              </a14:hiddenFill>
            </a:ext>
          </a:extLst>
        </p:spPr>
      </p:pic>
    </p:spTree>
  </p:cSld>
  <p:clrMapOvr>
    <a:masterClrMapping/>
  </p:clrMapOvr>
  <p:transition spd="slow">
    <p:wip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rmAutofit/>
          </a:bodyPr>
          <a:lstStyle/>
          <a:p>
            <a:r>
              <a:rPr lang="ar-SY" sz="4800" dirty="0" smtClean="0"/>
              <a:t>اضحك معنا</a:t>
            </a:r>
            <a:endParaRPr lang="ar-SY" sz="4800" dirty="0"/>
          </a:p>
        </p:txBody>
      </p:sp>
      <p:sp>
        <p:nvSpPr>
          <p:cNvPr id="3" name="عنصر نائب للمحتوى 2"/>
          <p:cNvSpPr>
            <a:spLocks noGrp="1"/>
          </p:cNvSpPr>
          <p:nvPr>
            <p:ph idx="1"/>
          </p:nvPr>
        </p:nvSpPr>
        <p:spPr>
          <a:xfrm>
            <a:off x="179512" y="1412776"/>
            <a:ext cx="8856984" cy="5256584"/>
          </a:xfrm>
        </p:spPr>
        <p:txBody>
          <a:bodyPr>
            <a:noAutofit/>
          </a:bodyPr>
          <a:lstStyle/>
          <a:p>
            <a:r>
              <a:rPr lang="ar-SA" sz="2800" dirty="0" smtClean="0"/>
              <a:t>* سألت </a:t>
            </a:r>
            <a:r>
              <a:rPr lang="ar-SA" sz="2800" dirty="0"/>
              <a:t>الزوجة الشابة </a:t>
            </a:r>
            <a:r>
              <a:rPr lang="ar-SA" sz="2800" dirty="0" smtClean="0"/>
              <a:t>زوجها: </a:t>
            </a:r>
            <a:r>
              <a:rPr lang="ar-SA" sz="2800" dirty="0"/>
              <a:t>ماذا </a:t>
            </a:r>
            <a:r>
              <a:rPr lang="ar-SA" sz="2800" dirty="0" smtClean="0"/>
              <a:t>حلّ </a:t>
            </a:r>
            <a:r>
              <a:rPr lang="ar-SA" sz="2800" dirty="0"/>
              <a:t>بزوجتيك السابقتين؟ </a:t>
            </a:r>
            <a:endParaRPr lang="ar-SA" sz="2800" dirty="0" smtClean="0"/>
          </a:p>
          <a:p>
            <a:r>
              <a:rPr lang="ar-SA" sz="2800" dirty="0" smtClean="0"/>
              <a:t>فقال: </a:t>
            </a:r>
            <a:r>
              <a:rPr lang="ar-SA" sz="2800" dirty="0"/>
              <a:t>الأولى </a:t>
            </a:r>
            <a:r>
              <a:rPr lang="ar-SA" sz="2800" dirty="0" smtClean="0"/>
              <a:t>تسمّمت بعد أن </a:t>
            </a:r>
            <a:r>
              <a:rPr lang="ar-SA" sz="2800" dirty="0"/>
              <a:t>أكلت الفطر. </a:t>
            </a:r>
            <a:r>
              <a:rPr lang="ar-SA" sz="2800" dirty="0" smtClean="0"/>
              <a:t>فقالت: </a:t>
            </a:r>
            <a:r>
              <a:rPr lang="ar-SA" sz="2800" dirty="0"/>
              <a:t>والثانية؟ </a:t>
            </a:r>
            <a:r>
              <a:rPr lang="ar-SA" sz="2800" dirty="0" smtClean="0"/>
              <a:t>قال: </a:t>
            </a:r>
            <a:r>
              <a:rPr lang="ar-SA" sz="2800" dirty="0"/>
              <a:t>كسر </a:t>
            </a:r>
            <a:r>
              <a:rPr lang="ar-SA" sz="2800" dirty="0" smtClean="0"/>
              <a:t>بالجمجمة بعد </a:t>
            </a:r>
            <a:r>
              <a:rPr lang="ar-SA" sz="2800" dirty="0"/>
              <a:t>أن رفضت أكل الفطر</a:t>
            </a:r>
            <a:r>
              <a:rPr lang="en-US" sz="2800" dirty="0" smtClean="0"/>
              <a:t>.</a:t>
            </a:r>
            <a:r>
              <a:rPr lang="ar-SA" sz="2800" dirty="0" smtClean="0"/>
              <a:t>..!!!</a:t>
            </a:r>
            <a:endParaRPr lang="en-US" sz="2800" dirty="0"/>
          </a:p>
          <a:p>
            <a:r>
              <a:rPr lang="ar-SA" sz="2800" dirty="0" smtClean="0"/>
              <a:t>* </a:t>
            </a:r>
            <a:r>
              <a:rPr lang="ar-SA" sz="2800" dirty="0"/>
              <a:t>والد الخطيبة: هل تستطيع أن تصرف على عائلة؟ </a:t>
            </a:r>
          </a:p>
          <a:p>
            <a:r>
              <a:rPr lang="ar-SA" sz="2800" dirty="0"/>
              <a:t>الخطيب :أخبرتك أني أريد أن أتزوج ابنتك وحدها</a:t>
            </a:r>
            <a:r>
              <a:rPr lang="en-US" sz="2800" dirty="0"/>
              <a:t> !!</a:t>
            </a:r>
          </a:p>
          <a:p>
            <a:r>
              <a:rPr lang="ar-SA" sz="2800" dirty="0" smtClean="0"/>
              <a:t> *كان يتمعن </a:t>
            </a:r>
            <a:r>
              <a:rPr lang="ar-SA" sz="2800" dirty="0"/>
              <a:t>بعقد </a:t>
            </a:r>
            <a:r>
              <a:rPr lang="ar-SA" sz="2800" dirty="0" smtClean="0"/>
              <a:t>زواجه،</a:t>
            </a:r>
            <a:r>
              <a:rPr lang="en-US" sz="2800" dirty="0" smtClean="0"/>
              <a:t> </a:t>
            </a:r>
            <a:r>
              <a:rPr lang="ar-SA" sz="2800" dirty="0" smtClean="0"/>
              <a:t>سألته زوجته: ما لَكَ؟</a:t>
            </a:r>
            <a:r>
              <a:rPr lang="en-US" sz="2800" dirty="0" smtClean="0"/>
              <a:t> </a:t>
            </a:r>
            <a:r>
              <a:rPr lang="ar-SA" sz="2800" dirty="0" smtClean="0"/>
              <a:t>قال: أبحث عن تاريخ انتهاء الصلاحية</a:t>
            </a:r>
            <a:endParaRPr lang="en-US" sz="2800" dirty="0"/>
          </a:p>
          <a:p>
            <a:r>
              <a:rPr lang="ar-SA" sz="2800" dirty="0" smtClean="0"/>
              <a:t>* راح يخطب، قال </a:t>
            </a:r>
            <a:r>
              <a:rPr lang="ar-SA" sz="2800" dirty="0"/>
              <a:t>له </a:t>
            </a:r>
            <a:r>
              <a:rPr lang="ar-SA" sz="2800" dirty="0" smtClean="0"/>
              <a:t>أبوها: بس </a:t>
            </a:r>
            <a:r>
              <a:rPr lang="ar-SA" sz="2800" dirty="0"/>
              <a:t>البنت </a:t>
            </a:r>
            <a:r>
              <a:rPr lang="ar-SA" sz="2800" dirty="0" err="1" smtClean="0"/>
              <a:t>لسّا</a:t>
            </a:r>
            <a:r>
              <a:rPr lang="ar-SA" sz="2800" dirty="0" smtClean="0"/>
              <a:t> عم تدرس</a:t>
            </a:r>
            <a:r>
              <a:rPr lang="ar-SA" sz="2800" dirty="0"/>
              <a:t>، قال </a:t>
            </a:r>
            <a:r>
              <a:rPr lang="ar-SA" sz="2800" dirty="0" smtClean="0"/>
              <a:t>له: خلاص، </a:t>
            </a:r>
            <a:r>
              <a:rPr lang="ar-SA" sz="2800" dirty="0"/>
              <a:t>برجع </a:t>
            </a:r>
            <a:r>
              <a:rPr lang="ar-SA" sz="2800" dirty="0" smtClean="0"/>
              <a:t>بالعطلة!!</a:t>
            </a:r>
            <a:endParaRPr lang="en-US" sz="2800" dirty="0"/>
          </a:p>
        </p:txBody>
      </p:sp>
      <p:pic>
        <p:nvPicPr>
          <p:cNvPr id="2050"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857224" y="3000372"/>
            <a:ext cx="1449635" cy="1224136"/>
          </a:xfrm>
          <a:prstGeom prst="rect">
            <a:avLst/>
          </a:prstGeom>
          <a:ln w="127000" cap="rnd">
            <a:solidFill>
              <a:srgbClr val="FFFFFF"/>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a:extLst>
            <a:ext uri="{909E8E84-426E-40DD-AFC4-6F175D3DCCD1}">
              <a14:hiddenFill xmlns:a14="http://schemas.microsoft.com/office/drawing/2010/main" xmlns="">
                <a:solidFill>
                  <a:schemeClr val="accent1"/>
                </a:solidFill>
              </a14:hiddenFill>
            </a:ext>
          </a:extLst>
        </p:spPr>
      </p:pic>
    </p:spTree>
    <p:extLst>
      <p:ext uri="{BB962C8B-B14F-4D97-AF65-F5344CB8AC3E}">
        <p14:creationId xmlns:p14="http://schemas.microsoft.com/office/powerpoint/2010/main" xmlns="" val="3152114908"/>
      </p:ext>
    </p:extLst>
  </p:cSld>
  <p:clrMapOvr>
    <a:masterClrMapping/>
  </p:clrMapOvr>
  <p:transition spd="slow">
    <p:wip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وان 3"/>
          <p:cNvSpPr>
            <a:spLocks noGrp="1"/>
          </p:cNvSpPr>
          <p:nvPr>
            <p:ph type="ctrTitle"/>
          </p:nvPr>
        </p:nvSpPr>
        <p:spPr/>
        <p:txBody>
          <a:bodyPr/>
          <a:lstStyle/>
          <a:p>
            <a:r>
              <a:rPr smtClean="0"/>
              <a:t>أركان العقد</a:t>
            </a:r>
            <a:endParaRPr lang="ar-SY" dirty="0"/>
          </a:p>
        </p:txBody>
      </p:sp>
      <p:sp>
        <p:nvSpPr>
          <p:cNvPr id="3" name="مستطيل 2"/>
          <p:cNvSpPr/>
          <p:nvPr/>
        </p:nvSpPr>
        <p:spPr>
          <a:xfrm>
            <a:off x="6465900" y="1052736"/>
            <a:ext cx="1418468" cy="830997"/>
          </a:xfrm>
          <a:prstGeom prst="rect">
            <a:avLst/>
          </a:prstGeom>
        </p:spPr>
        <p:txBody>
          <a:bodyPr wrap="square">
            <a:spAutoFit/>
          </a:bodyPr>
          <a:lstStyle/>
          <a:p>
            <a:r>
              <a:rPr lang="ar-SY" sz="4800" b="1" dirty="0" smtClean="0">
                <a:ln w="11430">
                  <a:noFill/>
                </a:ln>
                <a:solidFill>
                  <a:schemeClr val="accent3">
                    <a:lumMod val="50000"/>
                  </a:schemeClr>
                </a:solidFill>
                <a:latin typeface="Traditional Arabic" pitchFamily="18" charset="-78"/>
                <a:ea typeface="+mj-ea"/>
                <a:cs typeface="Traditional Arabic" pitchFamily="18" charset="-78"/>
              </a:rPr>
              <a:t>ثالثاً:</a:t>
            </a:r>
            <a:endParaRPr lang="ar-SY" sz="4800" b="1" dirty="0">
              <a:ln w="11430">
                <a:noFill/>
              </a:ln>
              <a:solidFill>
                <a:schemeClr val="accent3">
                  <a:lumMod val="50000"/>
                </a:schemeClr>
              </a:solidFill>
              <a:latin typeface="Traditional Arabic" pitchFamily="18" charset="-78"/>
              <a:ea typeface="+mj-ea"/>
              <a:cs typeface="Traditional Arabic" pitchFamily="18" charset="-78"/>
            </a:endParaRPr>
          </a:p>
        </p:txBody>
      </p:sp>
    </p:spTree>
  </p:cSld>
  <p:clrMapOvr>
    <a:masterClrMapping/>
  </p:clrMapOvr>
  <p:transition spd="slow">
    <p:push dir="u"/>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وان 3"/>
          <p:cNvSpPr>
            <a:spLocks noGrp="1"/>
          </p:cNvSpPr>
          <p:nvPr>
            <p:ph type="ctrTitle"/>
          </p:nvPr>
        </p:nvSpPr>
        <p:spPr>
          <a:xfrm>
            <a:off x="899592" y="2285992"/>
            <a:ext cx="7200800" cy="1862048"/>
          </a:xfrm>
        </p:spPr>
        <p:txBody>
          <a:bodyPr/>
          <a:lstStyle/>
          <a:p>
            <a:r>
              <a:rPr smtClean="0"/>
              <a:t>1- الصيغة</a:t>
            </a:r>
            <a:endParaRPr lang="ar-SY" dirty="0"/>
          </a:p>
        </p:txBody>
      </p:sp>
      <p:sp>
        <p:nvSpPr>
          <p:cNvPr id="5" name="عنصر نائب للمحتوى 2"/>
          <p:cNvSpPr txBox="1">
            <a:spLocks/>
          </p:cNvSpPr>
          <p:nvPr/>
        </p:nvSpPr>
        <p:spPr>
          <a:xfrm>
            <a:off x="2231740" y="4725144"/>
            <a:ext cx="4680520" cy="1080120"/>
          </a:xfrm>
          <a:prstGeom prst="rect">
            <a:avLst/>
          </a:prstGeom>
          <a:noFill/>
          <a:effectLst>
            <a:softEdge rad="31750"/>
          </a:effectLst>
        </p:spPr>
        <p:txBody>
          <a:bodyPr vert="horz" lIns="91440" tIns="45720" rIns="91440" bIns="45720" rtlCol="0">
            <a:normAutofit fontScale="92500"/>
            <a:scene3d>
              <a:camera prst="orthographicFront"/>
              <a:lightRig rig="flat" dir="tl">
                <a:rot lat="0" lon="0" rev="6600000"/>
              </a:lightRig>
            </a:scene3d>
            <a:sp3d extrusionH="25400" contourW="8890">
              <a:contourClr>
                <a:schemeClr val="accent2">
                  <a:shade val="75000"/>
                </a:schemeClr>
              </a:contourClr>
            </a:sp3d>
          </a:bodyPr>
          <a:lstStyle>
            <a:lvl1pPr marL="0" indent="0" algn="r" defTabSz="914400" rtl="1" eaLnBrk="1" latinLnBrk="0" hangingPunct="1">
              <a:spcBef>
                <a:spcPct val="20000"/>
              </a:spcBef>
              <a:buFont typeface="Arial" pitchFamily="34" charset="0"/>
              <a:buNone/>
              <a:defRPr lang="ar-SA" sz="3600" b="1" kern="1200" dirty="0" smtClean="0">
                <a:solidFill>
                  <a:schemeClr val="tx1"/>
                </a:solidFill>
                <a:latin typeface="Arabic Typesetting" pitchFamily="66" charset="-78"/>
                <a:ea typeface="+mn-ea"/>
                <a:cs typeface="Arabic Typesetting" pitchFamily="66" charset="-78"/>
              </a:defRPr>
            </a:lvl1pPr>
            <a:lvl2pPr marL="742950" indent="-285750" algn="r" defTabSz="914400" rtl="1"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ctr">
              <a:defRPr/>
            </a:pPr>
            <a:r>
              <a:rPr lang="ar-SY" sz="6000" dirty="0" smtClean="0">
                <a:ln w="11430">
                  <a:noFill/>
                </a:ln>
                <a:solidFill>
                  <a:schemeClr val="accent3">
                    <a:lumMod val="75000"/>
                  </a:schemeClr>
                </a:solidFill>
                <a:latin typeface="Traditional Arabic" pitchFamily="18" charset="-78"/>
                <a:ea typeface="+mj-ea"/>
                <a:cs typeface="Traditional Arabic" pitchFamily="18" charset="-78"/>
              </a:rPr>
              <a:t>-وهي </a:t>
            </a:r>
            <a:r>
              <a:rPr lang="ar-SY" sz="6000" dirty="0">
                <a:ln w="11430">
                  <a:noFill/>
                </a:ln>
                <a:solidFill>
                  <a:schemeClr val="accent3">
                    <a:lumMod val="75000"/>
                  </a:schemeClr>
                </a:solidFill>
                <a:latin typeface="Traditional Arabic" pitchFamily="18" charset="-78"/>
                <a:ea typeface="+mj-ea"/>
                <a:cs typeface="Traditional Arabic" pitchFamily="18" charset="-78"/>
              </a:rPr>
              <a:t>إيجاب </a:t>
            </a:r>
            <a:r>
              <a:rPr lang="ar-SY" sz="6000" dirty="0" smtClean="0">
                <a:ln w="11430">
                  <a:noFill/>
                </a:ln>
                <a:solidFill>
                  <a:schemeClr val="accent3">
                    <a:lumMod val="75000"/>
                  </a:schemeClr>
                </a:solidFill>
                <a:latin typeface="Traditional Arabic" pitchFamily="18" charset="-78"/>
                <a:ea typeface="+mj-ea"/>
                <a:cs typeface="Traditional Arabic" pitchFamily="18" charset="-78"/>
              </a:rPr>
              <a:t>وقَبول-</a:t>
            </a:r>
            <a:endParaRPr lang="ar-SY" sz="6000" dirty="0">
              <a:ln w="11430">
                <a:noFill/>
              </a:ln>
              <a:solidFill>
                <a:schemeClr val="accent3">
                  <a:lumMod val="75000"/>
                </a:schemeClr>
              </a:solidFill>
              <a:latin typeface="Traditional Arabic" pitchFamily="18" charset="-78"/>
              <a:ea typeface="+mj-ea"/>
              <a:cs typeface="Traditional Arabic" pitchFamily="18" charset="-78"/>
            </a:endParaRPr>
          </a:p>
        </p:txBody>
      </p:sp>
    </p:spTree>
  </p:cSld>
  <p:clrMapOvr>
    <a:masterClrMapping/>
  </p:clrMapOvr>
  <p:transition spd="slow">
    <p:push dir="u"/>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وان 3"/>
          <p:cNvSpPr>
            <a:spLocks noGrp="1"/>
          </p:cNvSpPr>
          <p:nvPr>
            <p:ph type="title"/>
          </p:nvPr>
        </p:nvSpPr>
        <p:spPr/>
        <p:txBody>
          <a:bodyPr>
            <a:normAutofit fontScale="90000"/>
          </a:bodyPr>
          <a:lstStyle/>
          <a:p>
            <a:r>
              <a:rPr smtClean="0"/>
              <a:t>الصيغة</a:t>
            </a:r>
            <a:endParaRPr lang="ar-SY" dirty="0"/>
          </a:p>
        </p:txBody>
      </p:sp>
      <p:sp>
        <p:nvSpPr>
          <p:cNvPr id="3" name="عنصر نائب للمحتوى 2"/>
          <p:cNvSpPr>
            <a:spLocks noGrp="1"/>
          </p:cNvSpPr>
          <p:nvPr>
            <p:ph idx="1"/>
          </p:nvPr>
        </p:nvSpPr>
        <p:spPr>
          <a:xfrm>
            <a:off x="251520" y="1412776"/>
            <a:ext cx="8229600" cy="5112568"/>
          </a:xfrm>
          <a:noFill/>
          <a:effectLst>
            <a:softEdge rad="31750"/>
          </a:effectLst>
        </p:spPr>
        <p:txBody>
          <a:bodyPr vert="horz" lIns="91440" tIns="45720" rIns="91440" bIns="45720" rtlCol="0">
            <a:normAutofit/>
            <a:scene3d>
              <a:camera prst="orthographicFront"/>
              <a:lightRig rig="flat" dir="tl">
                <a:rot lat="0" lon="0" rev="6600000"/>
              </a:lightRig>
            </a:scene3d>
            <a:sp3d extrusionH="25400" contourW="8890">
              <a:contourClr>
                <a:schemeClr val="accent2">
                  <a:shade val="75000"/>
                </a:schemeClr>
              </a:contourClr>
            </a:sp3d>
          </a:bodyPr>
          <a:lstStyle/>
          <a:p>
            <a:pPr algn="ctr">
              <a:defRPr/>
            </a:pPr>
            <a:r>
              <a:rPr lang="ar-SY" dirty="0" smtClean="0"/>
              <a:t>الصيغة: هَزلُها جِدٌّ، وجِدُّها جِدٌّ </a:t>
            </a:r>
          </a:p>
          <a:p>
            <a:pPr algn="r">
              <a:defRPr/>
            </a:pPr>
            <a:r>
              <a:rPr lang="ar-SY" dirty="0"/>
              <a:t>قال رسول الله </a:t>
            </a:r>
            <a:r>
              <a:rPr lang="en-US" b="0" dirty="0">
                <a:sym typeface="AGA Arabesque"/>
              </a:rPr>
              <a:t></a:t>
            </a:r>
            <a:r>
              <a:rPr lang="ar-SY" dirty="0"/>
              <a:t>: </a:t>
            </a:r>
            <a:endParaRPr lang="ar-SY" dirty="0" smtClean="0"/>
          </a:p>
          <a:p>
            <a:pPr algn="ctr">
              <a:defRPr/>
            </a:pPr>
            <a:r>
              <a:rPr lang="ar-SY" dirty="0" smtClean="0"/>
              <a:t>«</a:t>
            </a:r>
            <a:r>
              <a:rPr lang="ar-SY" dirty="0"/>
              <a:t>ثلاث جِدُّهنَّ جِدّ، وهزلهنَّ جِدّ، النكاح، والطلاق، والرجعة»</a:t>
            </a:r>
            <a:r>
              <a:rPr lang="ar-SY" sz="6000" dirty="0"/>
              <a:t> </a:t>
            </a:r>
            <a:r>
              <a:rPr lang="ar-SY" sz="4300" b="0" dirty="0"/>
              <a:t>[أخرجه أبو داوود والترمذي</a:t>
            </a:r>
            <a:r>
              <a:rPr lang="ar-SY" sz="4300" b="0" dirty="0" smtClean="0"/>
              <a:t>]</a:t>
            </a:r>
            <a:endParaRPr lang="ar-SY" sz="5200" b="0" dirty="0"/>
          </a:p>
        </p:txBody>
      </p:sp>
    </p:spTree>
    <p:extLst>
      <p:ext uri="{BB962C8B-B14F-4D97-AF65-F5344CB8AC3E}">
        <p14:creationId xmlns:p14="http://schemas.microsoft.com/office/powerpoint/2010/main" xmlns="" val="2846627013"/>
      </p:ext>
    </p:extLst>
  </p:cSld>
  <p:clrMapOvr>
    <a:masterClrMapping/>
  </p:clrMapOvr>
  <p:transition spd="slow">
    <p:wip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وان 3"/>
          <p:cNvSpPr>
            <a:spLocks noGrp="1"/>
          </p:cNvSpPr>
          <p:nvPr>
            <p:ph type="title"/>
          </p:nvPr>
        </p:nvSpPr>
        <p:spPr/>
        <p:txBody>
          <a:bodyPr>
            <a:normAutofit fontScale="90000"/>
          </a:bodyPr>
          <a:lstStyle/>
          <a:p>
            <a:r>
              <a:rPr smtClean="0"/>
              <a:t>الصيغة</a:t>
            </a:r>
            <a:endParaRPr lang="ar-SY" dirty="0"/>
          </a:p>
        </p:txBody>
      </p:sp>
      <p:sp>
        <p:nvSpPr>
          <p:cNvPr id="3" name="عنصر نائب للمحتوى 2"/>
          <p:cNvSpPr>
            <a:spLocks noGrp="1"/>
          </p:cNvSpPr>
          <p:nvPr>
            <p:ph idx="1"/>
          </p:nvPr>
        </p:nvSpPr>
        <p:spPr>
          <a:noFill/>
          <a:effectLst>
            <a:softEdge rad="31750"/>
          </a:effectLst>
        </p:spPr>
        <p:txBody>
          <a:bodyPr vert="horz" lIns="91440" tIns="45720" rIns="91440" bIns="45720" rtlCol="0">
            <a:normAutofit/>
            <a:scene3d>
              <a:camera prst="orthographicFront"/>
              <a:lightRig rig="flat" dir="tl">
                <a:rot lat="0" lon="0" rev="6600000"/>
              </a:lightRig>
            </a:scene3d>
            <a:sp3d extrusionH="25400" contourW="8890">
              <a:contourClr>
                <a:schemeClr val="accent2">
                  <a:shade val="75000"/>
                </a:schemeClr>
              </a:contourClr>
            </a:sp3d>
          </a:bodyPr>
          <a:lstStyle/>
          <a:p>
            <a:pPr>
              <a:lnSpc>
                <a:spcPct val="154000"/>
              </a:lnSpc>
              <a:defRPr/>
            </a:pPr>
            <a:r>
              <a:rPr lang="ar-SY" sz="5000" dirty="0" smtClean="0">
                <a:solidFill>
                  <a:srgbClr val="FF0000"/>
                </a:solidFill>
              </a:rPr>
              <a:t>الرجعة:</a:t>
            </a:r>
            <a:r>
              <a:rPr lang="ar-SY" sz="5000" dirty="0" smtClean="0"/>
              <a:t> </a:t>
            </a:r>
          </a:p>
          <a:p>
            <a:pPr>
              <a:lnSpc>
                <a:spcPct val="154000"/>
              </a:lnSpc>
              <a:defRPr/>
            </a:pPr>
            <a:r>
              <a:rPr lang="ar-SY" sz="5000" dirty="0" smtClean="0"/>
              <a:t>هي: أن يراجع الرجل زوجته وهي في العدة، فيقول لها: (راجعتك). </a:t>
            </a:r>
            <a:endParaRPr lang="en-US" sz="5000" dirty="0"/>
          </a:p>
        </p:txBody>
      </p:sp>
    </p:spTree>
  </p:cSld>
  <p:clrMapOvr>
    <a:masterClrMapping/>
  </p:clrMapOvr>
  <p:transition spd="slow">
    <p:wip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وان 3"/>
          <p:cNvSpPr>
            <a:spLocks noGrp="1"/>
          </p:cNvSpPr>
          <p:nvPr>
            <p:ph type="ctrTitle"/>
          </p:nvPr>
        </p:nvSpPr>
        <p:spPr/>
        <p:txBody>
          <a:bodyPr/>
          <a:lstStyle/>
          <a:p>
            <a:r>
              <a:rPr dirty="0" smtClean="0"/>
              <a:t>2- </a:t>
            </a:r>
            <a:r>
              <a:rPr lang="ar-SY" dirty="0" smtClean="0"/>
              <a:t>العاقدان</a:t>
            </a:r>
            <a:endParaRPr lang="ar-SY" dirty="0"/>
          </a:p>
        </p:txBody>
      </p:sp>
    </p:spTree>
    <p:extLst>
      <p:ext uri="{BB962C8B-B14F-4D97-AF65-F5344CB8AC3E}">
        <p14:creationId xmlns:p14="http://schemas.microsoft.com/office/powerpoint/2010/main" xmlns="" val="2634253454"/>
      </p:ext>
    </p:extLst>
  </p:cSld>
  <p:clrMapOvr>
    <a:masterClrMapping/>
  </p:clrMapOvr>
  <p:transition spd="slow">
    <p:push dir="u"/>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785786" y="2428868"/>
            <a:ext cx="7572428" cy="3757626"/>
          </a:xfrm>
        </p:spPr>
        <p:txBody>
          <a:bodyPr vert="horz" lIns="91440" tIns="45720" rIns="91440" bIns="45720" rtlCol="1" anchor="t" anchorCtr="0">
            <a:noAutofit/>
          </a:bodyPr>
          <a:lstStyle/>
          <a:p>
            <a:pPr algn="ctr">
              <a:lnSpc>
                <a:spcPct val="150000"/>
              </a:lnSpc>
              <a:defRPr/>
            </a:pPr>
            <a:r>
              <a:rPr lang="ar-SA" sz="4800" dirty="0"/>
              <a:t>تقدَّم في </a:t>
            </a:r>
            <a:r>
              <a:rPr lang="ar-SA" sz="4800" dirty="0" smtClean="0"/>
              <a:t>محاضرتَي: اختيار </a:t>
            </a:r>
            <a:r>
              <a:rPr lang="ar-SA" sz="4800" dirty="0"/>
              <a:t>الزوج والزوجة الحديث عن ما يحرم من النساء </a:t>
            </a:r>
            <a:r>
              <a:rPr lang="ar-SA" sz="4800" dirty="0" smtClean="0"/>
              <a:t>والرجال.</a:t>
            </a:r>
            <a:endParaRPr lang="en-US" sz="5000" dirty="0">
              <a:solidFill>
                <a:schemeClr val="accent3">
                  <a:lumMod val="50000"/>
                </a:schemeClr>
              </a:solidFill>
            </a:endParaRPr>
          </a:p>
        </p:txBody>
      </p:sp>
      <p:sp>
        <p:nvSpPr>
          <p:cNvPr id="4" name="عنوان 3"/>
          <p:cNvSpPr>
            <a:spLocks noGrp="1"/>
          </p:cNvSpPr>
          <p:nvPr>
            <p:ph type="title"/>
          </p:nvPr>
        </p:nvSpPr>
        <p:spPr/>
        <p:txBody>
          <a:bodyPr>
            <a:normAutofit fontScale="90000"/>
          </a:bodyPr>
          <a:lstStyle/>
          <a:p>
            <a:r>
              <a:rPr lang="ar-SA" dirty="0" smtClean="0"/>
              <a:t>الزوجان</a:t>
            </a:r>
            <a:endParaRPr lang="ar-SY" dirty="0"/>
          </a:p>
        </p:txBody>
      </p:sp>
    </p:spTree>
    <p:extLst>
      <p:ext uri="{BB962C8B-B14F-4D97-AF65-F5344CB8AC3E}">
        <p14:creationId xmlns:p14="http://schemas.microsoft.com/office/powerpoint/2010/main" xmlns="" val="277111598"/>
      </p:ext>
    </p:extLst>
  </p:cSld>
  <p:clrMapOvr>
    <a:masterClrMapping/>
  </p:clrMapOvr>
  <p:transition>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وان 3"/>
          <p:cNvSpPr>
            <a:spLocks noGrp="1"/>
          </p:cNvSpPr>
          <p:nvPr>
            <p:ph type="ctrTitle"/>
          </p:nvPr>
        </p:nvSpPr>
        <p:spPr/>
        <p:txBody>
          <a:bodyPr/>
          <a:lstStyle/>
          <a:p>
            <a:r>
              <a:rPr smtClean="0"/>
              <a:t>3- </a:t>
            </a:r>
            <a:r>
              <a:rPr lang="ar-SY" dirty="0" smtClean="0"/>
              <a:t>ولي الفتاة</a:t>
            </a:r>
            <a:endParaRPr lang="ar-SY" dirty="0"/>
          </a:p>
        </p:txBody>
      </p:sp>
    </p:spTree>
    <p:extLst>
      <p:ext uri="{BB962C8B-B14F-4D97-AF65-F5344CB8AC3E}">
        <p14:creationId xmlns:p14="http://schemas.microsoft.com/office/powerpoint/2010/main" xmlns="" val="592670292"/>
      </p:ext>
    </p:extLst>
  </p:cSld>
  <p:clrMapOvr>
    <a:masterClrMapping/>
  </p:clrMapOvr>
  <p:transition spd="slow">
    <p:push dir="u"/>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وان 3"/>
          <p:cNvSpPr>
            <a:spLocks noGrp="1"/>
          </p:cNvSpPr>
          <p:nvPr>
            <p:ph type="title"/>
          </p:nvPr>
        </p:nvSpPr>
        <p:spPr/>
        <p:txBody>
          <a:bodyPr>
            <a:normAutofit fontScale="90000"/>
          </a:bodyPr>
          <a:lstStyle/>
          <a:p>
            <a:r>
              <a:rPr smtClean="0"/>
              <a:t>الولي</a:t>
            </a:r>
            <a:endParaRPr lang="ar-SY" dirty="0"/>
          </a:p>
        </p:txBody>
      </p:sp>
      <p:sp>
        <p:nvSpPr>
          <p:cNvPr id="3" name="عنصر نائب للمحتوى 2"/>
          <p:cNvSpPr>
            <a:spLocks noGrp="1"/>
          </p:cNvSpPr>
          <p:nvPr>
            <p:ph idx="1"/>
          </p:nvPr>
        </p:nvSpPr>
        <p:spPr>
          <a:xfrm>
            <a:off x="251520" y="1600200"/>
            <a:ext cx="8712968" cy="5069160"/>
          </a:xfrm>
        </p:spPr>
        <p:txBody>
          <a:bodyPr vert="horz" lIns="91440" tIns="45720" rIns="91440" bIns="45720" rtlCol="1" anchor="t" anchorCtr="0">
            <a:noAutofit/>
          </a:bodyPr>
          <a:lstStyle/>
          <a:p>
            <a:pPr indent="273050" algn="just">
              <a:buNone/>
              <a:defRPr/>
            </a:pPr>
            <a:r>
              <a:rPr lang="ar-SA" sz="4000" dirty="0">
                <a:solidFill>
                  <a:schemeClr val="accent3">
                    <a:lumMod val="50000"/>
                  </a:schemeClr>
                </a:solidFill>
              </a:rPr>
              <a:t>قال رسول الله </a:t>
            </a:r>
            <a:r>
              <a:rPr lang="en-US" sz="4000" b="0" dirty="0">
                <a:solidFill>
                  <a:schemeClr val="accent3">
                    <a:lumMod val="50000"/>
                  </a:schemeClr>
                </a:solidFill>
                <a:sym typeface="AGA Arabesque"/>
              </a:rPr>
              <a:t></a:t>
            </a:r>
            <a:r>
              <a:rPr lang="ar-SA" sz="4000" dirty="0">
                <a:solidFill>
                  <a:schemeClr val="accent3">
                    <a:lumMod val="50000"/>
                  </a:schemeClr>
                </a:solidFill>
              </a:rPr>
              <a:t>: </a:t>
            </a:r>
            <a:endParaRPr lang="ar-SA" sz="4000" dirty="0" smtClean="0">
              <a:solidFill>
                <a:schemeClr val="accent3">
                  <a:lumMod val="50000"/>
                </a:schemeClr>
              </a:solidFill>
            </a:endParaRPr>
          </a:p>
          <a:p>
            <a:pPr indent="88900">
              <a:lnSpc>
                <a:spcPct val="150000"/>
              </a:lnSpc>
              <a:buFont typeface="Arial" pitchFamily="34" charset="0"/>
              <a:buChar char="•"/>
              <a:tabLst>
                <a:tab pos="357188" algn="l"/>
              </a:tabLst>
              <a:defRPr/>
            </a:pPr>
            <a:r>
              <a:rPr lang="ar-SA" sz="4000" dirty="0" smtClean="0">
                <a:solidFill>
                  <a:schemeClr val="accent3">
                    <a:lumMod val="50000"/>
                  </a:schemeClr>
                </a:solidFill>
              </a:rPr>
              <a:t> «</a:t>
            </a:r>
            <a:r>
              <a:rPr lang="ar-SA" sz="4000" dirty="0">
                <a:solidFill>
                  <a:schemeClr val="accent3">
                    <a:lumMod val="50000"/>
                  </a:schemeClr>
                </a:solidFill>
              </a:rPr>
              <a:t>لا نكاح إلا بِوَلِيّ</a:t>
            </a:r>
            <a:r>
              <a:rPr lang="ar-SA" sz="4000" dirty="0" smtClean="0">
                <a:solidFill>
                  <a:schemeClr val="accent3">
                    <a:lumMod val="50000"/>
                  </a:schemeClr>
                </a:solidFill>
              </a:rPr>
              <a:t>»</a:t>
            </a:r>
            <a:r>
              <a:rPr lang="ar-SA" sz="4000" b="0" dirty="0" smtClean="0">
                <a:solidFill>
                  <a:schemeClr val="accent3">
                    <a:lumMod val="50000"/>
                  </a:schemeClr>
                </a:solidFill>
              </a:rPr>
              <a:t>  </a:t>
            </a:r>
            <a:r>
              <a:rPr lang="ar-SA" sz="2800" b="0" dirty="0" smtClean="0">
                <a:solidFill>
                  <a:schemeClr val="accent3">
                    <a:lumMod val="50000"/>
                  </a:schemeClr>
                </a:solidFill>
              </a:rPr>
              <a:t>[أبو </a:t>
            </a:r>
            <a:r>
              <a:rPr lang="ar-SA" sz="2800" b="0" dirty="0">
                <a:solidFill>
                  <a:schemeClr val="accent3">
                    <a:lumMod val="50000"/>
                  </a:schemeClr>
                </a:solidFill>
              </a:rPr>
              <a:t>داوود، والترمذي، وابن ماجه]</a:t>
            </a:r>
          </a:p>
          <a:p>
            <a:pPr indent="88900">
              <a:lnSpc>
                <a:spcPct val="150000"/>
              </a:lnSpc>
              <a:buFont typeface="Arial" pitchFamily="34" charset="0"/>
              <a:buChar char="•"/>
              <a:tabLst>
                <a:tab pos="357188" algn="l"/>
              </a:tabLst>
              <a:defRPr/>
            </a:pPr>
            <a:r>
              <a:rPr lang="ar-SA" sz="4000" dirty="0" smtClean="0">
                <a:solidFill>
                  <a:schemeClr val="accent3">
                    <a:lumMod val="50000"/>
                  </a:schemeClr>
                </a:solidFill>
              </a:rPr>
              <a:t> «</a:t>
            </a:r>
            <a:r>
              <a:rPr lang="ar-SA" sz="4000" dirty="0">
                <a:solidFill>
                  <a:schemeClr val="accent3">
                    <a:lumMod val="50000"/>
                  </a:schemeClr>
                </a:solidFill>
              </a:rPr>
              <a:t>أيما امرأة نكحت بغير إذن </a:t>
            </a:r>
            <a:r>
              <a:rPr lang="ar-SA" sz="4000" dirty="0" smtClean="0">
                <a:solidFill>
                  <a:schemeClr val="accent3">
                    <a:lumMod val="50000"/>
                  </a:schemeClr>
                </a:solidFill>
              </a:rPr>
              <a:t>وليها فنكاحُها </a:t>
            </a:r>
            <a:r>
              <a:rPr lang="ar-SA" sz="4000" dirty="0">
                <a:solidFill>
                  <a:schemeClr val="accent3">
                    <a:lumMod val="50000"/>
                  </a:schemeClr>
                </a:solidFill>
              </a:rPr>
              <a:t>باطل، فنكاحُها باطل، فنكاحُها باطل</a:t>
            </a:r>
            <a:r>
              <a:rPr lang="ar-SA" sz="4000" dirty="0" smtClean="0">
                <a:solidFill>
                  <a:schemeClr val="accent3">
                    <a:lumMod val="50000"/>
                  </a:schemeClr>
                </a:solidFill>
              </a:rPr>
              <a:t>» </a:t>
            </a:r>
            <a:r>
              <a:rPr lang="ar-SA" sz="3200" dirty="0" smtClean="0">
                <a:solidFill>
                  <a:schemeClr val="accent3">
                    <a:lumMod val="50000"/>
                  </a:schemeClr>
                </a:solidFill>
              </a:rPr>
              <a:t> </a:t>
            </a:r>
            <a:r>
              <a:rPr lang="ar-SA" sz="2800" b="0" dirty="0" smtClean="0">
                <a:solidFill>
                  <a:schemeClr val="accent3">
                    <a:lumMod val="50000"/>
                  </a:schemeClr>
                </a:solidFill>
              </a:rPr>
              <a:t>[</a:t>
            </a:r>
            <a:r>
              <a:rPr lang="ar-SA" sz="2800" b="0" dirty="0">
                <a:solidFill>
                  <a:schemeClr val="accent3">
                    <a:lumMod val="50000"/>
                  </a:schemeClr>
                </a:solidFill>
              </a:rPr>
              <a:t>أخرجه أبو داوود، والترمذي، وابن ماجه]</a:t>
            </a:r>
          </a:p>
          <a:p>
            <a:pPr indent="88900">
              <a:lnSpc>
                <a:spcPct val="150000"/>
              </a:lnSpc>
              <a:buFont typeface="Arial" pitchFamily="34" charset="0"/>
              <a:buChar char="•"/>
              <a:tabLst>
                <a:tab pos="357188" algn="l"/>
              </a:tabLst>
              <a:defRPr/>
            </a:pPr>
            <a:r>
              <a:rPr lang="ar-SA" sz="4000" dirty="0" smtClean="0">
                <a:solidFill>
                  <a:schemeClr val="accent3">
                    <a:lumMod val="50000"/>
                  </a:schemeClr>
                </a:solidFill>
              </a:rPr>
              <a:t> «</a:t>
            </a:r>
            <a:r>
              <a:rPr lang="ar-SA" sz="4000" dirty="0">
                <a:solidFill>
                  <a:schemeClr val="accent3">
                    <a:lumMod val="50000"/>
                  </a:schemeClr>
                </a:solidFill>
              </a:rPr>
              <a:t>لا تُزَوِّج المرأةُ المرأةَ، ولا تُزَوِّج المرأة نفسها</a:t>
            </a:r>
            <a:r>
              <a:rPr lang="ar-SA" sz="4000" dirty="0" smtClean="0">
                <a:solidFill>
                  <a:schemeClr val="accent3">
                    <a:lumMod val="50000"/>
                  </a:schemeClr>
                </a:solidFill>
              </a:rPr>
              <a:t>»</a:t>
            </a:r>
            <a:r>
              <a:rPr lang="ar-SA" sz="2800" dirty="0" smtClean="0">
                <a:solidFill>
                  <a:schemeClr val="accent3">
                    <a:lumMod val="50000"/>
                  </a:schemeClr>
                </a:solidFill>
              </a:rPr>
              <a:t>  </a:t>
            </a:r>
            <a:r>
              <a:rPr lang="ar-SA" sz="2800" b="0" dirty="0" smtClean="0">
                <a:solidFill>
                  <a:schemeClr val="accent3">
                    <a:lumMod val="50000"/>
                  </a:schemeClr>
                </a:solidFill>
              </a:rPr>
              <a:t>[ابن ماجه]</a:t>
            </a:r>
            <a:endParaRPr lang="en-US" sz="2800" b="0" dirty="0">
              <a:solidFill>
                <a:schemeClr val="accent3">
                  <a:lumMod val="50000"/>
                </a:schemeClr>
              </a:solidFill>
            </a:endParaRPr>
          </a:p>
        </p:txBody>
      </p:sp>
    </p:spTree>
    <p:extLst>
      <p:ext uri="{BB962C8B-B14F-4D97-AF65-F5344CB8AC3E}">
        <p14:creationId xmlns:p14="http://schemas.microsoft.com/office/powerpoint/2010/main" xmlns="" val="4007141008"/>
      </p:ext>
    </p:extLst>
  </p:cSld>
  <p:clrMapOvr>
    <a:masterClrMapping/>
  </p:clrMapOvr>
  <p:transition>
    <p:push dir="u"/>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مربع نص 4"/>
          <p:cNvSpPr txBox="1"/>
          <p:nvPr/>
        </p:nvSpPr>
        <p:spPr>
          <a:xfrm>
            <a:off x="357158" y="1000108"/>
            <a:ext cx="8501122" cy="5715040"/>
          </a:xfrm>
          <a:prstGeom prst="rect">
            <a:avLst/>
          </a:prstGeom>
        </p:spPr>
        <p:txBody>
          <a:bodyPr vert="horz" lIns="91440" tIns="45720" rIns="91440" bIns="45720" rtlCol="1" anchor="t" anchorCtr="0">
            <a:noAutofit/>
          </a:bodyPr>
          <a:lstStyle/>
          <a:p>
            <a:pPr algn="just">
              <a:lnSpc>
                <a:spcPct val="150000"/>
              </a:lnSpc>
              <a:spcBef>
                <a:spcPct val="20000"/>
              </a:spcBef>
              <a:defRPr/>
            </a:pPr>
            <a:r>
              <a:rPr lang="ar-SA" sz="4200" b="1" dirty="0" smtClean="0">
                <a:ln w="11430">
                  <a:noFill/>
                </a:ln>
                <a:solidFill>
                  <a:schemeClr val="accent3">
                    <a:lumMod val="50000"/>
                  </a:schemeClr>
                </a:solidFill>
                <a:latin typeface="Traditional Arabic" pitchFamily="18" charset="-78"/>
                <a:ea typeface="+mj-ea"/>
                <a:cs typeface="Traditional Arabic" pitchFamily="18" charset="-78"/>
              </a:rPr>
              <a:t>قال جمهور العلماء بوجوب وجود الولي، فإن لم يكن الأب فالج</a:t>
            </a:r>
            <a:r>
              <a:rPr lang="ar-SY" sz="4200" b="1" dirty="0" smtClean="0">
                <a:ln w="11430">
                  <a:noFill/>
                </a:ln>
                <a:solidFill>
                  <a:schemeClr val="accent3">
                    <a:lumMod val="50000"/>
                  </a:schemeClr>
                </a:solidFill>
                <a:latin typeface="Traditional Arabic" pitchFamily="18" charset="-78"/>
                <a:ea typeface="+mj-ea"/>
                <a:cs typeface="Traditional Arabic" pitchFamily="18" charset="-78"/>
              </a:rPr>
              <a:t>َ</a:t>
            </a:r>
            <a:r>
              <a:rPr lang="ar-SA" sz="4200" b="1" dirty="0" err="1" smtClean="0">
                <a:ln w="11430">
                  <a:noFill/>
                </a:ln>
                <a:solidFill>
                  <a:schemeClr val="accent3">
                    <a:lumMod val="50000"/>
                  </a:schemeClr>
                </a:solidFill>
                <a:latin typeface="Traditional Arabic" pitchFamily="18" charset="-78"/>
                <a:ea typeface="+mj-ea"/>
                <a:cs typeface="Traditional Arabic" pitchFamily="18" charset="-78"/>
              </a:rPr>
              <a:t>دّ</a:t>
            </a:r>
            <a:r>
              <a:rPr lang="ar-SA" sz="4200" b="1" dirty="0" smtClean="0">
                <a:ln w="11430">
                  <a:noFill/>
                </a:ln>
                <a:solidFill>
                  <a:schemeClr val="accent3">
                    <a:lumMod val="50000"/>
                  </a:schemeClr>
                </a:solidFill>
                <a:latin typeface="Traditional Arabic" pitchFamily="18" charset="-78"/>
                <a:ea typeface="+mj-ea"/>
                <a:cs typeface="Traditional Arabic" pitchFamily="18" charset="-78"/>
              </a:rPr>
              <a:t>، وإن لم يكن </a:t>
            </a:r>
            <a:r>
              <a:rPr lang="ar-SA" sz="4200" b="1" dirty="0" err="1" smtClean="0">
                <a:ln w="11430">
                  <a:noFill/>
                </a:ln>
                <a:solidFill>
                  <a:schemeClr val="accent3">
                    <a:lumMod val="50000"/>
                  </a:schemeClr>
                </a:solidFill>
                <a:latin typeface="Traditional Arabic" pitchFamily="18" charset="-78"/>
                <a:ea typeface="+mj-ea"/>
                <a:cs typeface="Traditional Arabic" pitchFamily="18" charset="-78"/>
              </a:rPr>
              <a:t>الج</a:t>
            </a:r>
            <a:r>
              <a:rPr lang="ar-SY" sz="4200" b="1" dirty="0" smtClean="0">
                <a:ln w="11430">
                  <a:noFill/>
                </a:ln>
                <a:solidFill>
                  <a:schemeClr val="accent3">
                    <a:lumMod val="50000"/>
                  </a:schemeClr>
                </a:solidFill>
                <a:latin typeface="Traditional Arabic" pitchFamily="18" charset="-78"/>
                <a:ea typeface="+mj-ea"/>
                <a:cs typeface="Traditional Arabic" pitchFamily="18" charset="-78"/>
              </a:rPr>
              <a:t>َ</a:t>
            </a:r>
            <a:r>
              <a:rPr lang="ar-SA" sz="4200" b="1" dirty="0" err="1" smtClean="0">
                <a:ln w="11430">
                  <a:noFill/>
                </a:ln>
                <a:solidFill>
                  <a:schemeClr val="accent3">
                    <a:lumMod val="50000"/>
                  </a:schemeClr>
                </a:solidFill>
                <a:latin typeface="Traditional Arabic" pitchFamily="18" charset="-78"/>
                <a:ea typeface="+mj-ea"/>
                <a:cs typeface="Traditional Arabic" pitchFamily="18" charset="-78"/>
              </a:rPr>
              <a:t>دّ</a:t>
            </a:r>
            <a:r>
              <a:rPr lang="ar-SA" sz="4200" b="1" dirty="0" smtClean="0">
                <a:ln w="11430">
                  <a:noFill/>
                </a:ln>
                <a:solidFill>
                  <a:schemeClr val="accent3">
                    <a:lumMod val="50000"/>
                  </a:schemeClr>
                </a:solidFill>
                <a:latin typeface="Traditional Arabic" pitchFamily="18" charset="-78"/>
                <a:ea typeface="+mj-ea"/>
                <a:cs typeface="Traditional Arabic" pitchFamily="18" charset="-78"/>
              </a:rPr>
              <a:t> فالأخ، وإن لم يكن الأخ فالعمّ، وإن لم يكن العمّ فالخال، وإن لم يكن أحدٌ ممَّن يلي أمرها فالقاضي وليُّ من لا وليَّ لها، أما أن تتزوَّج وحدها من شاب دعاها إلى الزواج!! فهذا عقد باطل عند جماهير العلماء.</a:t>
            </a:r>
            <a:endParaRPr lang="ar-SY" sz="4200" b="1" dirty="0" smtClean="0">
              <a:ln w="11430">
                <a:noFill/>
              </a:ln>
              <a:solidFill>
                <a:schemeClr val="accent3">
                  <a:lumMod val="50000"/>
                </a:schemeClr>
              </a:solidFill>
              <a:latin typeface="Traditional Arabic" pitchFamily="18" charset="-78"/>
              <a:ea typeface="+mj-ea"/>
              <a:cs typeface="Traditional Arabic" pitchFamily="18" charset="-78"/>
            </a:endParaRPr>
          </a:p>
        </p:txBody>
      </p:sp>
      <p:sp>
        <p:nvSpPr>
          <p:cNvPr id="6" name="عنوان 3"/>
          <p:cNvSpPr>
            <a:spLocks noGrp="1"/>
          </p:cNvSpPr>
          <p:nvPr>
            <p:ph type="title"/>
          </p:nvPr>
        </p:nvSpPr>
        <p:spPr>
          <a:xfrm>
            <a:off x="5148065" y="188640"/>
            <a:ext cx="2952328" cy="861436"/>
          </a:xfrm>
        </p:spPr>
        <p:txBody>
          <a:bodyPr>
            <a:normAutofit fontScale="90000"/>
          </a:bodyPr>
          <a:lstStyle/>
          <a:p>
            <a:r>
              <a:rPr smtClean="0"/>
              <a:t>الولي</a:t>
            </a:r>
            <a:endParaRPr lang="ar-SY" dirty="0"/>
          </a:p>
        </p:txBody>
      </p:sp>
    </p:spTree>
    <p:extLst>
      <p:ext uri="{BB962C8B-B14F-4D97-AF65-F5344CB8AC3E}">
        <p14:creationId xmlns:p14="http://schemas.microsoft.com/office/powerpoint/2010/main" xmlns="" val="4122618109"/>
      </p:ext>
    </p:extLst>
  </p:cSld>
  <p:clrMapOvr>
    <a:masterClrMapping/>
  </p:clrMapOvr>
  <p:transition>
    <p:strips dir="ld"/>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مربع نص 4"/>
          <p:cNvSpPr txBox="1"/>
          <p:nvPr/>
        </p:nvSpPr>
        <p:spPr>
          <a:xfrm>
            <a:off x="357158" y="1214422"/>
            <a:ext cx="8429684" cy="5357850"/>
          </a:xfrm>
          <a:prstGeom prst="rect">
            <a:avLst/>
          </a:prstGeom>
        </p:spPr>
        <p:txBody>
          <a:bodyPr vert="horz" lIns="91440" tIns="45720" rIns="91440" bIns="45720" rtlCol="1" anchor="t" anchorCtr="0">
            <a:noAutofit/>
          </a:bodyPr>
          <a:lstStyle/>
          <a:p>
            <a:pPr algn="just">
              <a:lnSpc>
                <a:spcPct val="125000"/>
              </a:lnSpc>
              <a:spcBef>
                <a:spcPct val="20000"/>
              </a:spcBef>
              <a:tabLst>
                <a:tab pos="534988" algn="l"/>
              </a:tabLst>
              <a:defRPr/>
            </a:pPr>
            <a:r>
              <a:rPr lang="ar-SA" sz="4400" b="1" dirty="0" smtClean="0">
                <a:ln w="11430">
                  <a:noFill/>
                </a:ln>
                <a:solidFill>
                  <a:schemeClr val="accent3">
                    <a:lumMod val="50000"/>
                  </a:schemeClr>
                </a:solidFill>
                <a:latin typeface="Traditional Arabic" pitchFamily="18" charset="-78"/>
                <a:ea typeface="+mj-ea"/>
                <a:cs typeface="Traditional Arabic" pitchFamily="18" charset="-78"/>
              </a:rPr>
              <a:t>أما الإمام أبو حنيفة فقد أجاز للمرأة أن تزوِّج نفسها ولكن بشرطين اثنين: </a:t>
            </a:r>
            <a:endParaRPr lang="en-US" sz="4400" b="1" dirty="0" smtClean="0">
              <a:ln w="11430">
                <a:noFill/>
              </a:ln>
              <a:solidFill>
                <a:schemeClr val="accent3">
                  <a:lumMod val="50000"/>
                </a:schemeClr>
              </a:solidFill>
              <a:latin typeface="Traditional Arabic" pitchFamily="18" charset="-78"/>
              <a:ea typeface="+mj-ea"/>
              <a:cs typeface="Traditional Arabic" pitchFamily="18" charset="-78"/>
            </a:endParaRPr>
          </a:p>
          <a:p>
            <a:pPr algn="just">
              <a:lnSpc>
                <a:spcPct val="125000"/>
              </a:lnSpc>
              <a:spcBef>
                <a:spcPct val="20000"/>
              </a:spcBef>
              <a:buFont typeface="+mj-lt"/>
              <a:buAutoNum type="arabicPeriod"/>
              <a:tabLst>
                <a:tab pos="534988" algn="l"/>
              </a:tabLst>
              <a:defRPr/>
            </a:pPr>
            <a:r>
              <a:rPr lang="ar-SA" sz="4400" b="1" dirty="0" smtClean="0">
                <a:ln w="11430">
                  <a:noFill/>
                </a:ln>
                <a:solidFill>
                  <a:schemeClr val="accent3">
                    <a:lumMod val="50000"/>
                  </a:schemeClr>
                </a:solidFill>
                <a:latin typeface="Traditional Arabic" pitchFamily="18" charset="-78"/>
                <a:ea typeface="+mj-ea"/>
                <a:cs typeface="Traditional Arabic" pitchFamily="18" charset="-78"/>
              </a:rPr>
              <a:t>أن تكون المرأة بالغة عاقلة راشدة واعية، لا يغرَّر </a:t>
            </a:r>
            <a:r>
              <a:rPr lang="ar-SA" sz="4400" b="1" dirty="0" err="1" smtClean="0">
                <a:ln w="11430">
                  <a:noFill/>
                </a:ln>
                <a:solidFill>
                  <a:schemeClr val="accent3">
                    <a:lumMod val="50000"/>
                  </a:schemeClr>
                </a:solidFill>
                <a:latin typeface="Traditional Arabic" pitchFamily="18" charset="-78"/>
                <a:ea typeface="+mj-ea"/>
                <a:cs typeface="Traditional Arabic" pitchFamily="18" charset="-78"/>
              </a:rPr>
              <a:t>بها</a:t>
            </a:r>
            <a:r>
              <a:rPr lang="ar-SA" sz="4400" b="1" dirty="0" smtClean="0">
                <a:ln w="11430">
                  <a:noFill/>
                </a:ln>
                <a:solidFill>
                  <a:schemeClr val="accent3">
                    <a:lumMod val="50000"/>
                  </a:schemeClr>
                </a:solidFill>
                <a:latin typeface="Traditional Arabic" pitchFamily="18" charset="-78"/>
                <a:ea typeface="+mj-ea"/>
                <a:cs typeface="Traditional Arabic" pitchFamily="18" charset="-78"/>
              </a:rPr>
              <a:t>. </a:t>
            </a:r>
            <a:endParaRPr lang="en-US" sz="4400" b="1" dirty="0" smtClean="0">
              <a:ln w="11430">
                <a:noFill/>
              </a:ln>
              <a:solidFill>
                <a:schemeClr val="accent3">
                  <a:lumMod val="50000"/>
                </a:schemeClr>
              </a:solidFill>
              <a:latin typeface="Traditional Arabic" pitchFamily="18" charset="-78"/>
              <a:ea typeface="+mj-ea"/>
              <a:cs typeface="Traditional Arabic" pitchFamily="18" charset="-78"/>
            </a:endParaRPr>
          </a:p>
          <a:p>
            <a:pPr algn="just">
              <a:lnSpc>
                <a:spcPct val="125000"/>
              </a:lnSpc>
              <a:spcBef>
                <a:spcPct val="20000"/>
              </a:spcBef>
              <a:buFont typeface="+mj-lt"/>
              <a:buAutoNum type="arabicPeriod"/>
              <a:tabLst>
                <a:tab pos="534988" algn="l"/>
              </a:tabLst>
              <a:defRPr/>
            </a:pPr>
            <a:r>
              <a:rPr lang="ar-SA" sz="4400" b="1" dirty="0" smtClean="0">
                <a:ln w="11430">
                  <a:noFill/>
                </a:ln>
                <a:solidFill>
                  <a:schemeClr val="accent3">
                    <a:lumMod val="50000"/>
                  </a:schemeClr>
                </a:solidFill>
                <a:latin typeface="Traditional Arabic" pitchFamily="18" charset="-78"/>
                <a:ea typeface="+mj-ea"/>
                <a:cs typeface="Traditional Arabic" pitchFamily="18" charset="-78"/>
              </a:rPr>
              <a:t>أن تتزوج من رجلٍ كفؤ، فإن كان غير كفؤ حقَّ لوليِّ أمرِها أن يفسَخَ العقد. </a:t>
            </a:r>
            <a:endParaRPr lang="en-US" sz="4400" b="1" dirty="0" smtClean="0">
              <a:ln w="11430">
                <a:noFill/>
              </a:ln>
              <a:solidFill>
                <a:schemeClr val="accent3">
                  <a:lumMod val="50000"/>
                </a:schemeClr>
              </a:solidFill>
              <a:latin typeface="Traditional Arabic" pitchFamily="18" charset="-78"/>
              <a:ea typeface="+mj-ea"/>
              <a:cs typeface="Traditional Arabic" pitchFamily="18" charset="-78"/>
            </a:endParaRPr>
          </a:p>
        </p:txBody>
      </p:sp>
      <p:sp>
        <p:nvSpPr>
          <p:cNvPr id="4" name="عنوان 3"/>
          <p:cNvSpPr>
            <a:spLocks noGrp="1"/>
          </p:cNvSpPr>
          <p:nvPr>
            <p:ph type="title"/>
          </p:nvPr>
        </p:nvSpPr>
        <p:spPr/>
        <p:txBody>
          <a:bodyPr>
            <a:normAutofit fontScale="90000"/>
          </a:bodyPr>
          <a:lstStyle/>
          <a:p>
            <a:r>
              <a:rPr smtClean="0"/>
              <a:t>الولي</a:t>
            </a:r>
            <a:endParaRPr lang="ar-SY" dirty="0"/>
          </a:p>
        </p:txBody>
      </p:sp>
    </p:spTree>
    <p:extLst>
      <p:ext uri="{BB962C8B-B14F-4D97-AF65-F5344CB8AC3E}">
        <p14:creationId xmlns:p14="http://schemas.microsoft.com/office/powerpoint/2010/main" xmlns="" val="3650757863"/>
      </p:ext>
    </p:extLst>
  </p:cSld>
  <p:clrMapOvr>
    <a:masterClrMapping/>
  </p:clrMapOvr>
  <p:transition>
    <p:strips dir="l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animEffect transition="in" filter="strips(downLeft)">
                                      <p:cBhvr>
                                        <p:cTn id="7" dur="500"/>
                                        <p:tgtEl>
                                          <p:spTgt spid="5">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8" presetClass="entr" presetSubtype="12" fill="hold" grpId="0" nodeType="clickEffect">
                                  <p:stCondLst>
                                    <p:cond delay="0"/>
                                  </p:stCondLst>
                                  <p:childTnLst>
                                    <p:set>
                                      <p:cBhvr>
                                        <p:cTn id="11" dur="1" fill="hold">
                                          <p:stCondLst>
                                            <p:cond delay="0"/>
                                          </p:stCondLst>
                                        </p:cTn>
                                        <p:tgtEl>
                                          <p:spTgt spid="5">
                                            <p:txEl>
                                              <p:pRg st="2" end="2"/>
                                            </p:txEl>
                                          </p:spTgt>
                                        </p:tgtEl>
                                        <p:attrNameLst>
                                          <p:attrName>style.visibility</p:attrName>
                                        </p:attrNameLst>
                                      </p:cBhvr>
                                      <p:to>
                                        <p:strVal val="visible"/>
                                      </p:to>
                                    </p:set>
                                    <p:animEffect transition="in" filter="strips(downLeft)">
                                      <p:cBhvr>
                                        <p:cTn id="12" dur="500"/>
                                        <p:tgtEl>
                                          <p:spTgt spid="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وان 3"/>
          <p:cNvSpPr>
            <a:spLocks noGrp="1"/>
          </p:cNvSpPr>
          <p:nvPr>
            <p:ph type="ctrTitle"/>
          </p:nvPr>
        </p:nvSpPr>
        <p:spPr/>
        <p:txBody>
          <a:bodyPr/>
          <a:lstStyle/>
          <a:p>
            <a:r>
              <a:rPr smtClean="0"/>
              <a:t>4- </a:t>
            </a:r>
            <a:r>
              <a:rPr lang="ar-SY" dirty="0" smtClean="0"/>
              <a:t>الشاهدان</a:t>
            </a:r>
            <a:endParaRPr lang="ar-SY" dirty="0"/>
          </a:p>
        </p:txBody>
      </p:sp>
    </p:spTree>
    <p:extLst>
      <p:ext uri="{BB962C8B-B14F-4D97-AF65-F5344CB8AC3E}">
        <p14:creationId xmlns:p14="http://schemas.microsoft.com/office/powerpoint/2010/main" xmlns="" val="2380732340"/>
      </p:ext>
    </p:extLst>
  </p:cSld>
  <p:clrMapOvr>
    <a:masterClrMapping/>
  </p:clrMapOvr>
  <p:transition spd="slow">
    <p:push dir="u"/>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مربع نص 4"/>
          <p:cNvSpPr txBox="1"/>
          <p:nvPr/>
        </p:nvSpPr>
        <p:spPr>
          <a:xfrm>
            <a:off x="214282" y="1214422"/>
            <a:ext cx="8786842" cy="5429288"/>
          </a:xfrm>
          <a:prstGeom prst="rect">
            <a:avLst/>
          </a:prstGeom>
        </p:spPr>
        <p:txBody>
          <a:bodyPr vert="horz" lIns="91440" tIns="45720" rIns="91440" bIns="45720" rtlCol="1" anchor="t" anchorCtr="0">
            <a:noAutofit/>
          </a:bodyPr>
          <a:lstStyle/>
          <a:p>
            <a:pPr algn="justLow">
              <a:lnSpc>
                <a:spcPct val="150000"/>
              </a:lnSpc>
              <a:spcBef>
                <a:spcPct val="20000"/>
              </a:spcBef>
              <a:defRPr/>
            </a:pPr>
            <a:r>
              <a:rPr lang="ar-SA" sz="4200" b="1" dirty="0" smtClean="0">
                <a:ln w="11430">
                  <a:noFill/>
                </a:ln>
                <a:solidFill>
                  <a:schemeClr val="accent3">
                    <a:lumMod val="50000"/>
                  </a:schemeClr>
                </a:solidFill>
                <a:latin typeface="Traditional Arabic" pitchFamily="18" charset="-78"/>
                <a:ea typeface="+mj-ea"/>
                <a:cs typeface="Traditional Arabic" pitchFamily="18" charset="-78"/>
              </a:rPr>
              <a:t>قال </a:t>
            </a:r>
            <a:r>
              <a:rPr lang="ar-SY" sz="4200" b="1" dirty="0" smtClean="0">
                <a:ln w="11430">
                  <a:noFill/>
                </a:ln>
                <a:solidFill>
                  <a:schemeClr val="accent3">
                    <a:lumMod val="50000"/>
                  </a:schemeClr>
                </a:solidFill>
                <a:latin typeface="Traditional Arabic" pitchFamily="18" charset="-78"/>
                <a:ea typeface="+mj-ea"/>
                <a:cs typeface="Traditional Arabic" pitchFamily="18" charset="-78"/>
              </a:rPr>
              <a:t>رسول الله </a:t>
            </a:r>
            <a:r>
              <a:rPr lang="en-US" sz="4200" b="1" dirty="0" smtClean="0">
                <a:ln w="11430">
                  <a:noFill/>
                </a:ln>
                <a:solidFill>
                  <a:schemeClr val="accent3">
                    <a:lumMod val="50000"/>
                  </a:schemeClr>
                </a:solidFill>
                <a:latin typeface="Traditional Arabic" pitchFamily="18" charset="-78"/>
                <a:ea typeface="+mj-ea"/>
                <a:cs typeface="Traditional Arabic" pitchFamily="18" charset="-78"/>
                <a:sym typeface="AGA Arabesque"/>
              </a:rPr>
              <a:t></a:t>
            </a:r>
            <a:r>
              <a:rPr lang="ar-SA" sz="4200" b="1" dirty="0" smtClean="0">
                <a:ln w="11430">
                  <a:noFill/>
                </a:ln>
                <a:solidFill>
                  <a:schemeClr val="accent3">
                    <a:lumMod val="50000"/>
                  </a:schemeClr>
                </a:solidFill>
                <a:latin typeface="Traditional Arabic" pitchFamily="18" charset="-78"/>
                <a:ea typeface="+mj-ea"/>
                <a:cs typeface="Traditional Arabic" pitchFamily="18" charset="-78"/>
              </a:rPr>
              <a:t>: </a:t>
            </a:r>
            <a:endParaRPr lang="ar-SY" sz="4200" b="1" dirty="0" smtClean="0">
              <a:ln w="11430">
                <a:noFill/>
              </a:ln>
              <a:solidFill>
                <a:schemeClr val="accent3">
                  <a:lumMod val="50000"/>
                </a:schemeClr>
              </a:solidFill>
              <a:latin typeface="Traditional Arabic" pitchFamily="18" charset="-78"/>
              <a:ea typeface="+mj-ea"/>
              <a:cs typeface="Traditional Arabic" pitchFamily="18" charset="-78"/>
            </a:endParaRPr>
          </a:p>
          <a:p>
            <a:pPr algn="ctr">
              <a:lnSpc>
                <a:spcPct val="150000"/>
              </a:lnSpc>
              <a:spcBef>
                <a:spcPct val="20000"/>
              </a:spcBef>
              <a:defRPr/>
            </a:pPr>
            <a:r>
              <a:rPr lang="ar-SA" sz="4800" b="1" dirty="0" smtClean="0">
                <a:ln w="11430">
                  <a:noFill/>
                </a:ln>
                <a:solidFill>
                  <a:schemeClr val="accent3">
                    <a:lumMod val="50000"/>
                  </a:schemeClr>
                </a:solidFill>
                <a:latin typeface="Traditional Arabic" pitchFamily="18" charset="-78"/>
                <a:ea typeface="+mj-ea"/>
                <a:cs typeface="Traditional Arabic" pitchFamily="18" charset="-78"/>
              </a:rPr>
              <a:t>«لا نكاح إلا بوليٍّ وشاهدَي عدل»</a:t>
            </a:r>
          </a:p>
          <a:p>
            <a:pPr algn="l">
              <a:spcBef>
                <a:spcPct val="20000"/>
              </a:spcBef>
              <a:defRPr/>
            </a:pPr>
            <a:r>
              <a:rPr lang="ar-SA" sz="4200" dirty="0" smtClean="0">
                <a:ln w="11430">
                  <a:noFill/>
                </a:ln>
                <a:solidFill>
                  <a:schemeClr val="accent3">
                    <a:lumMod val="50000"/>
                  </a:schemeClr>
                </a:solidFill>
                <a:latin typeface="Traditional Arabic" pitchFamily="18" charset="-78"/>
                <a:ea typeface="+mj-ea"/>
                <a:cs typeface="Traditional Arabic" pitchFamily="18" charset="-78"/>
              </a:rPr>
              <a:t>[أخرجه ابن حبان، والطبراني]</a:t>
            </a:r>
            <a:endParaRPr lang="en-US" sz="4200" dirty="0" smtClean="0">
              <a:ln w="11430">
                <a:noFill/>
              </a:ln>
              <a:solidFill>
                <a:schemeClr val="accent3">
                  <a:lumMod val="50000"/>
                </a:schemeClr>
              </a:solidFill>
              <a:latin typeface="Traditional Arabic" pitchFamily="18" charset="-78"/>
              <a:ea typeface="+mj-ea"/>
              <a:cs typeface="Traditional Arabic" pitchFamily="18" charset="-78"/>
            </a:endParaRPr>
          </a:p>
          <a:p>
            <a:pPr algn="justLow">
              <a:lnSpc>
                <a:spcPct val="150000"/>
              </a:lnSpc>
              <a:spcBef>
                <a:spcPct val="20000"/>
              </a:spcBef>
              <a:defRPr/>
            </a:pPr>
            <a:r>
              <a:rPr lang="ar-SA" sz="4200" b="1" dirty="0" smtClean="0">
                <a:ln w="11430">
                  <a:noFill/>
                </a:ln>
                <a:solidFill>
                  <a:schemeClr val="accent3">
                    <a:lumMod val="50000"/>
                  </a:schemeClr>
                </a:solidFill>
                <a:latin typeface="Traditional Arabic" pitchFamily="18" charset="-78"/>
                <a:ea typeface="+mj-ea"/>
                <a:cs typeface="Traditional Arabic" pitchFamily="18" charset="-78"/>
              </a:rPr>
              <a:t>وقال </a:t>
            </a:r>
            <a:r>
              <a:rPr lang="en-US" sz="4200" b="1" dirty="0" smtClean="0">
                <a:ln w="11430">
                  <a:noFill/>
                </a:ln>
                <a:solidFill>
                  <a:schemeClr val="accent3">
                    <a:lumMod val="50000"/>
                  </a:schemeClr>
                </a:solidFill>
                <a:latin typeface="Traditional Arabic" pitchFamily="18" charset="-78"/>
                <a:ea typeface="+mj-ea"/>
                <a:cs typeface="Traditional Arabic" pitchFamily="18" charset="-78"/>
                <a:sym typeface="AGA Arabesque"/>
              </a:rPr>
              <a:t></a:t>
            </a:r>
            <a:r>
              <a:rPr lang="ar-SA" sz="4200" b="1" dirty="0" smtClean="0">
                <a:ln w="11430">
                  <a:noFill/>
                </a:ln>
                <a:solidFill>
                  <a:schemeClr val="accent3">
                    <a:lumMod val="50000"/>
                  </a:schemeClr>
                </a:solidFill>
                <a:latin typeface="Traditional Arabic" pitchFamily="18" charset="-78"/>
                <a:ea typeface="+mj-ea"/>
                <a:cs typeface="Traditional Arabic" pitchFamily="18" charset="-78"/>
              </a:rPr>
              <a:t>: </a:t>
            </a:r>
            <a:r>
              <a:rPr lang="ar-SA" sz="4800" b="1" dirty="0" smtClean="0">
                <a:ln w="11430">
                  <a:noFill/>
                </a:ln>
                <a:solidFill>
                  <a:schemeClr val="accent3">
                    <a:lumMod val="50000"/>
                  </a:schemeClr>
                </a:solidFill>
                <a:latin typeface="Traditional Arabic" pitchFamily="18" charset="-78"/>
                <a:ea typeface="+mj-ea"/>
                <a:cs typeface="Traditional Arabic" pitchFamily="18" charset="-78"/>
              </a:rPr>
              <a:t>«البغايا: اللاتي ينكحن أنفسهن بغير بينة»</a:t>
            </a:r>
            <a:r>
              <a:rPr lang="ar-SY" sz="4800" b="1" dirty="0" smtClean="0">
                <a:ln w="11430">
                  <a:noFill/>
                </a:ln>
                <a:solidFill>
                  <a:schemeClr val="accent3">
                    <a:lumMod val="50000"/>
                  </a:schemeClr>
                </a:solidFill>
                <a:latin typeface="Traditional Arabic" pitchFamily="18" charset="-78"/>
                <a:ea typeface="+mj-ea"/>
                <a:cs typeface="Traditional Arabic" pitchFamily="18" charset="-78"/>
              </a:rPr>
              <a:t> </a:t>
            </a:r>
          </a:p>
          <a:p>
            <a:pPr algn="l">
              <a:spcBef>
                <a:spcPct val="20000"/>
              </a:spcBef>
              <a:defRPr/>
            </a:pPr>
            <a:r>
              <a:rPr lang="ar-SA" sz="4200" dirty="0" smtClean="0">
                <a:ln w="11430">
                  <a:noFill/>
                </a:ln>
                <a:solidFill>
                  <a:schemeClr val="accent3">
                    <a:lumMod val="50000"/>
                  </a:schemeClr>
                </a:solidFill>
                <a:latin typeface="Traditional Arabic" pitchFamily="18" charset="-78"/>
                <a:ea typeface="+mj-ea"/>
                <a:cs typeface="Traditional Arabic" pitchFamily="18" charset="-78"/>
              </a:rPr>
              <a:t>أي: من دون شهود</a:t>
            </a:r>
            <a:r>
              <a:rPr lang="ar-SY" sz="4200" dirty="0" smtClean="0">
                <a:ln w="11430">
                  <a:noFill/>
                </a:ln>
                <a:solidFill>
                  <a:schemeClr val="accent3">
                    <a:lumMod val="50000"/>
                  </a:schemeClr>
                </a:solidFill>
                <a:latin typeface="Traditional Arabic" pitchFamily="18" charset="-78"/>
                <a:ea typeface="+mj-ea"/>
                <a:cs typeface="Traditional Arabic" pitchFamily="18" charset="-78"/>
              </a:rPr>
              <a:t>. </a:t>
            </a:r>
            <a:r>
              <a:rPr lang="ar-SA" sz="4200" dirty="0" smtClean="0">
                <a:ln w="11430">
                  <a:noFill/>
                </a:ln>
                <a:solidFill>
                  <a:schemeClr val="accent3">
                    <a:lumMod val="50000"/>
                  </a:schemeClr>
                </a:solidFill>
                <a:latin typeface="Traditional Arabic" pitchFamily="18" charset="-78"/>
                <a:ea typeface="+mj-ea"/>
                <a:cs typeface="Traditional Arabic" pitchFamily="18" charset="-78"/>
              </a:rPr>
              <a:t>[أخرجه الترمذي]</a:t>
            </a:r>
            <a:endParaRPr lang="en-US" sz="4200" dirty="0" smtClean="0">
              <a:ln w="11430">
                <a:noFill/>
              </a:ln>
              <a:solidFill>
                <a:schemeClr val="accent3">
                  <a:lumMod val="50000"/>
                </a:schemeClr>
              </a:solidFill>
              <a:latin typeface="Traditional Arabic" pitchFamily="18" charset="-78"/>
              <a:ea typeface="+mj-ea"/>
              <a:cs typeface="Traditional Arabic" pitchFamily="18" charset="-78"/>
            </a:endParaRPr>
          </a:p>
        </p:txBody>
      </p:sp>
      <p:sp>
        <p:nvSpPr>
          <p:cNvPr id="3" name="عنوان 2"/>
          <p:cNvSpPr>
            <a:spLocks noGrp="1"/>
          </p:cNvSpPr>
          <p:nvPr>
            <p:ph type="title"/>
          </p:nvPr>
        </p:nvSpPr>
        <p:spPr/>
        <p:txBody>
          <a:bodyPr>
            <a:normAutofit fontScale="90000"/>
          </a:bodyPr>
          <a:lstStyle/>
          <a:p>
            <a:r>
              <a:rPr lang="ar-SA" dirty="0"/>
              <a:t>الشاهدان</a:t>
            </a:r>
            <a:endParaRPr lang="ar-SY" dirty="0"/>
          </a:p>
        </p:txBody>
      </p:sp>
    </p:spTree>
    <p:extLst>
      <p:ext uri="{BB962C8B-B14F-4D97-AF65-F5344CB8AC3E}">
        <p14:creationId xmlns:p14="http://schemas.microsoft.com/office/powerpoint/2010/main" xmlns="" val="651300650"/>
      </p:ext>
    </p:extLst>
  </p:cSld>
  <p:clrMapOvr>
    <a:masterClrMapping/>
  </p:clrMapOvr>
  <p:transition>
    <p:push dir="u"/>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مربع نص 4"/>
          <p:cNvSpPr txBox="1"/>
          <p:nvPr/>
        </p:nvSpPr>
        <p:spPr>
          <a:xfrm>
            <a:off x="0" y="2071678"/>
            <a:ext cx="7000892" cy="2214578"/>
          </a:xfrm>
          <a:prstGeom prst="rect">
            <a:avLst/>
          </a:prstGeom>
        </p:spPr>
        <p:txBody>
          <a:bodyPr vert="horz" lIns="91440" tIns="45720" rIns="91440" bIns="45720" rtlCol="1" anchor="t" anchorCtr="0">
            <a:noAutofit/>
          </a:bodyPr>
          <a:lstStyle/>
          <a:p>
            <a:pPr algn="justLow">
              <a:lnSpc>
                <a:spcPct val="125000"/>
              </a:lnSpc>
              <a:spcBef>
                <a:spcPct val="20000"/>
              </a:spcBef>
              <a:buFont typeface="+mj-lt"/>
              <a:buAutoNum type="arabicPeriod"/>
              <a:tabLst>
                <a:tab pos="628650" algn="l"/>
              </a:tabLst>
              <a:defRPr/>
            </a:pPr>
            <a:r>
              <a:rPr lang="ar-SA" sz="4800" b="1" dirty="0" smtClean="0">
                <a:ln w="11430">
                  <a:noFill/>
                </a:ln>
                <a:solidFill>
                  <a:schemeClr val="accent3">
                    <a:lumMod val="50000"/>
                  </a:schemeClr>
                </a:solidFill>
                <a:latin typeface="Traditional Arabic" pitchFamily="18" charset="-78"/>
                <a:ea typeface="+mj-ea"/>
                <a:cs typeface="Traditional Arabic" pitchFamily="18" charset="-78"/>
              </a:rPr>
              <a:t>رجلان اثنان عند الجمهور، ويصح برجل وامرأتين عند أبي حنيفة. </a:t>
            </a:r>
            <a:endParaRPr lang="en-US" sz="4800" b="1" dirty="0" smtClean="0">
              <a:ln w="11430">
                <a:noFill/>
              </a:ln>
              <a:solidFill>
                <a:schemeClr val="accent3">
                  <a:lumMod val="50000"/>
                </a:schemeClr>
              </a:solidFill>
              <a:latin typeface="Traditional Arabic" pitchFamily="18" charset="-78"/>
              <a:ea typeface="+mj-ea"/>
              <a:cs typeface="Traditional Arabic" pitchFamily="18" charset="-78"/>
            </a:endParaRPr>
          </a:p>
        </p:txBody>
      </p:sp>
      <p:sp>
        <p:nvSpPr>
          <p:cNvPr id="3" name="عنوان 2"/>
          <p:cNvSpPr>
            <a:spLocks noGrp="1"/>
          </p:cNvSpPr>
          <p:nvPr>
            <p:ph type="title"/>
          </p:nvPr>
        </p:nvSpPr>
        <p:spPr/>
        <p:txBody>
          <a:bodyPr>
            <a:normAutofit fontScale="90000"/>
          </a:bodyPr>
          <a:lstStyle/>
          <a:p>
            <a:r>
              <a:rPr lang="ar-SA" dirty="0" smtClean="0"/>
              <a:t>الشاهدان</a:t>
            </a:r>
            <a:endParaRPr lang="ar-SY" dirty="0"/>
          </a:p>
        </p:txBody>
      </p:sp>
      <p:sp>
        <p:nvSpPr>
          <p:cNvPr id="4" name="مربع نص 3"/>
          <p:cNvSpPr txBox="1"/>
          <p:nvPr/>
        </p:nvSpPr>
        <p:spPr>
          <a:xfrm>
            <a:off x="0" y="4357694"/>
            <a:ext cx="7000892" cy="2143140"/>
          </a:xfrm>
          <a:prstGeom prst="rect">
            <a:avLst/>
          </a:prstGeom>
        </p:spPr>
        <p:txBody>
          <a:bodyPr vert="horz" lIns="91440" tIns="45720" rIns="91440" bIns="45720" rtlCol="1" anchor="t" anchorCtr="0">
            <a:noAutofit/>
          </a:bodyPr>
          <a:lstStyle/>
          <a:p>
            <a:pPr algn="justLow">
              <a:lnSpc>
                <a:spcPct val="125000"/>
              </a:lnSpc>
              <a:spcBef>
                <a:spcPct val="20000"/>
              </a:spcBef>
              <a:tabLst>
                <a:tab pos="628650" algn="l"/>
              </a:tabLst>
              <a:defRPr/>
            </a:pPr>
            <a:r>
              <a:rPr lang="ar-SA" sz="4800" b="1" dirty="0" smtClean="0">
                <a:ln w="11430">
                  <a:noFill/>
                </a:ln>
                <a:solidFill>
                  <a:schemeClr val="accent3">
                    <a:lumMod val="50000"/>
                  </a:schemeClr>
                </a:solidFill>
                <a:latin typeface="Traditional Arabic" pitchFamily="18" charset="-78"/>
                <a:ea typeface="+mj-ea"/>
                <a:cs typeface="Traditional Arabic" pitchFamily="18" charset="-78"/>
              </a:rPr>
              <a:t>2. العدالةَ في الشهود، والرجل العدل هو المعروف بالاستقامة واجتناب المحرمات </a:t>
            </a:r>
            <a:endParaRPr lang="en-US" sz="4800" b="1" dirty="0" smtClean="0">
              <a:ln w="11430">
                <a:noFill/>
              </a:ln>
              <a:solidFill>
                <a:schemeClr val="accent3">
                  <a:lumMod val="50000"/>
                </a:schemeClr>
              </a:solidFill>
              <a:latin typeface="Traditional Arabic" pitchFamily="18" charset="-78"/>
              <a:ea typeface="+mj-ea"/>
              <a:cs typeface="Traditional Arabic" pitchFamily="18" charset="-78"/>
            </a:endParaRPr>
          </a:p>
        </p:txBody>
      </p:sp>
      <p:sp>
        <p:nvSpPr>
          <p:cNvPr id="6" name="مستطيل 5"/>
          <p:cNvSpPr/>
          <p:nvPr/>
        </p:nvSpPr>
        <p:spPr>
          <a:xfrm>
            <a:off x="7500958" y="1142984"/>
            <a:ext cx="1643042" cy="1631216"/>
          </a:xfrm>
          <a:prstGeom prst="rect">
            <a:avLst/>
          </a:prstGeom>
        </p:spPr>
        <p:txBody>
          <a:bodyPr wrap="square">
            <a:spAutoFit/>
          </a:bodyPr>
          <a:lstStyle/>
          <a:p>
            <a:pPr algn="ctr">
              <a:spcBef>
                <a:spcPct val="20000"/>
              </a:spcBef>
              <a:defRPr/>
            </a:pPr>
            <a:r>
              <a:rPr lang="ar-SA" sz="5000" b="1" dirty="0" smtClean="0">
                <a:ln w="11430">
                  <a:noFill/>
                </a:ln>
                <a:solidFill>
                  <a:schemeClr val="accent3">
                    <a:lumMod val="50000"/>
                  </a:schemeClr>
                </a:solidFill>
                <a:latin typeface="Traditional Arabic" pitchFamily="18" charset="-78"/>
                <a:ea typeface="+mj-ea"/>
                <a:cs typeface="Traditional Arabic" pitchFamily="18" charset="-78"/>
              </a:rPr>
              <a:t>يشترط للشهادة</a:t>
            </a:r>
            <a:endParaRPr lang="en-US" sz="5000" b="1" dirty="0" smtClean="0">
              <a:ln w="11430">
                <a:noFill/>
              </a:ln>
              <a:solidFill>
                <a:schemeClr val="accent3">
                  <a:lumMod val="50000"/>
                </a:schemeClr>
              </a:solidFill>
              <a:latin typeface="Traditional Arabic" pitchFamily="18" charset="-78"/>
              <a:ea typeface="+mj-ea"/>
              <a:cs typeface="Traditional Arabic" pitchFamily="18" charset="-78"/>
            </a:endParaRPr>
          </a:p>
        </p:txBody>
      </p:sp>
      <p:cxnSp>
        <p:nvCxnSpPr>
          <p:cNvPr id="8" name="رابط منحني 7"/>
          <p:cNvCxnSpPr>
            <a:stCxn id="6" idx="2"/>
            <a:endCxn id="5" idx="3"/>
          </p:cNvCxnSpPr>
          <p:nvPr/>
        </p:nvCxnSpPr>
        <p:spPr>
          <a:xfrm rot="5400000">
            <a:off x="7459303" y="2315790"/>
            <a:ext cx="404767" cy="1321587"/>
          </a:xfrm>
          <a:prstGeom prst="curvedConnector2">
            <a:avLst/>
          </a:prstGeom>
          <a:ln>
            <a:tailEnd type="arrow"/>
          </a:ln>
        </p:spPr>
        <p:style>
          <a:lnRef idx="2">
            <a:schemeClr val="accent2"/>
          </a:lnRef>
          <a:fillRef idx="0">
            <a:schemeClr val="accent2"/>
          </a:fillRef>
          <a:effectRef idx="1">
            <a:schemeClr val="accent2"/>
          </a:effectRef>
          <a:fontRef idx="minor">
            <a:schemeClr val="tx1"/>
          </a:fontRef>
        </p:style>
      </p:cxnSp>
      <p:cxnSp>
        <p:nvCxnSpPr>
          <p:cNvPr id="10" name="رابط منحني 9"/>
          <p:cNvCxnSpPr>
            <a:stCxn id="6" idx="2"/>
            <a:endCxn id="4" idx="3"/>
          </p:cNvCxnSpPr>
          <p:nvPr/>
        </p:nvCxnSpPr>
        <p:spPr>
          <a:xfrm rot="5400000">
            <a:off x="6334154" y="3440939"/>
            <a:ext cx="2655064" cy="1321587"/>
          </a:xfrm>
          <a:prstGeom prst="curvedConnector2">
            <a:avLst/>
          </a:prstGeom>
          <a:ln>
            <a:tailEnd type="arrow"/>
          </a:ln>
        </p:spPr>
        <p:style>
          <a:lnRef idx="2">
            <a:schemeClr val="accent2"/>
          </a:lnRef>
          <a:fillRef idx="0">
            <a:schemeClr val="accent2"/>
          </a:fillRef>
          <a:effectRef idx="1">
            <a:schemeClr val="accent2"/>
          </a:effectRef>
          <a:fontRef idx="minor">
            <a:schemeClr val="tx1"/>
          </a:fontRef>
        </p:style>
      </p:cxnSp>
    </p:spTree>
    <p:extLst>
      <p:ext uri="{BB962C8B-B14F-4D97-AF65-F5344CB8AC3E}">
        <p14:creationId xmlns:p14="http://schemas.microsoft.com/office/powerpoint/2010/main" xmlns="" val="1010736984"/>
      </p:ext>
    </p:extLst>
  </p:cSld>
  <p:clrMapOvr>
    <a:masterClrMapping/>
  </p:clrMapOvr>
  <p:transition>
    <p:strips dir="l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strips(downLeft)">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8" presetClass="entr" presetSubtype="12" fill="hold" grpId="0"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strips(downLeft)">
                                      <p:cBhvr>
                                        <p:cTn id="12"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P spid="4" grpId="0" build="p"/>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مربع نص 4"/>
          <p:cNvSpPr txBox="1"/>
          <p:nvPr/>
        </p:nvSpPr>
        <p:spPr>
          <a:xfrm>
            <a:off x="142876" y="1714488"/>
            <a:ext cx="8786842" cy="3929090"/>
          </a:xfrm>
          <a:prstGeom prst="rect">
            <a:avLst/>
          </a:prstGeom>
        </p:spPr>
        <p:txBody>
          <a:bodyPr vert="horz" lIns="91440" tIns="45720" rIns="91440" bIns="45720" rtlCol="1" anchor="t" anchorCtr="0">
            <a:noAutofit/>
          </a:bodyPr>
          <a:lstStyle/>
          <a:p>
            <a:pPr algn="ctr">
              <a:lnSpc>
                <a:spcPct val="125000"/>
              </a:lnSpc>
            </a:pPr>
            <a:r>
              <a:rPr lang="ar-SA" sz="11500" b="1" dirty="0" smtClean="0">
                <a:ln w="18000">
                  <a:solidFill>
                    <a:schemeClr val="accent2">
                      <a:satMod val="140000"/>
                    </a:schemeClr>
                  </a:solidFill>
                  <a:prstDash val="solid"/>
                  <a:miter lim="800000"/>
                </a:ln>
                <a:solidFill>
                  <a:srgbClr val="FFC000"/>
                </a:solidFill>
                <a:effectLst>
                  <a:outerShdw blurRad="25500" dist="23000" dir="7020000" algn="tl">
                    <a:srgbClr val="000000">
                      <a:alpha val="50000"/>
                    </a:srgbClr>
                  </a:outerShdw>
                </a:effectLst>
                <a:cs typeface="PT Bold Heading" pitchFamily="2" charset="-78"/>
              </a:rPr>
              <a:t>كتاب الشيخ</a:t>
            </a:r>
          </a:p>
          <a:p>
            <a:pPr algn="ctr">
              <a:lnSpc>
                <a:spcPct val="125000"/>
              </a:lnSpc>
            </a:pPr>
            <a:r>
              <a:rPr lang="ar-SA" sz="6600" b="1" dirty="0" smtClean="0">
                <a:ln w="18000">
                  <a:solidFill>
                    <a:schemeClr val="accent2">
                      <a:satMod val="140000"/>
                    </a:schemeClr>
                  </a:solidFill>
                  <a:prstDash val="solid"/>
                  <a:miter lim="800000"/>
                </a:ln>
                <a:solidFill>
                  <a:srgbClr val="FFC000"/>
                </a:solidFill>
                <a:effectLst>
                  <a:outerShdw blurRad="25500" dist="23000" dir="7020000" algn="tl">
                    <a:srgbClr val="000000">
                      <a:alpha val="50000"/>
                    </a:srgbClr>
                  </a:outerShdw>
                </a:effectLst>
                <a:cs typeface="PT Bold Heading" pitchFamily="2" charset="-78"/>
              </a:rPr>
              <a:t>(الزواج العرفي)</a:t>
            </a:r>
            <a:r>
              <a:rPr lang="ar-SA" sz="11500" b="1" dirty="0" smtClean="0">
                <a:ln w="18000">
                  <a:solidFill>
                    <a:schemeClr val="accent2">
                      <a:satMod val="140000"/>
                    </a:schemeClr>
                  </a:solidFill>
                  <a:prstDash val="solid"/>
                  <a:miter lim="800000"/>
                </a:ln>
                <a:solidFill>
                  <a:srgbClr val="FFC000"/>
                </a:solidFill>
                <a:effectLst>
                  <a:outerShdw blurRad="25500" dist="23000" dir="7020000" algn="tl">
                    <a:srgbClr val="000000">
                      <a:alpha val="50000"/>
                    </a:srgbClr>
                  </a:outerShdw>
                </a:effectLst>
                <a:cs typeface="PT Bold Heading" pitchFamily="2" charset="-78"/>
              </a:rPr>
              <a:t> </a:t>
            </a:r>
          </a:p>
        </p:txBody>
      </p:sp>
      <p:sp>
        <p:nvSpPr>
          <p:cNvPr id="3" name="عنوان 2"/>
          <p:cNvSpPr>
            <a:spLocks noGrp="1"/>
          </p:cNvSpPr>
          <p:nvPr>
            <p:ph type="title"/>
          </p:nvPr>
        </p:nvSpPr>
        <p:spPr/>
        <p:txBody>
          <a:bodyPr>
            <a:normAutofit fontScale="90000"/>
          </a:bodyPr>
          <a:lstStyle/>
          <a:p>
            <a:r>
              <a:rPr lang="ar-SA" dirty="0" smtClean="0"/>
              <a:t> </a:t>
            </a:r>
            <a:endParaRPr lang="ar-SY" dirty="0"/>
          </a:p>
        </p:txBody>
      </p:sp>
    </p:spTree>
    <p:extLst>
      <p:ext uri="{BB962C8B-B14F-4D97-AF65-F5344CB8AC3E}">
        <p14:creationId xmlns:p14="http://schemas.microsoft.com/office/powerpoint/2010/main" xmlns="" val="651300650"/>
      </p:ext>
    </p:extLst>
  </p:cSld>
  <p:clrMapOvr>
    <a:masterClrMapping/>
  </p:clrMapOvr>
  <p:transition>
    <p:push dir="u"/>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مربع نص 4"/>
          <p:cNvSpPr txBox="1"/>
          <p:nvPr/>
        </p:nvSpPr>
        <p:spPr>
          <a:xfrm>
            <a:off x="142876" y="1357298"/>
            <a:ext cx="8786842" cy="4786346"/>
          </a:xfrm>
          <a:prstGeom prst="rect">
            <a:avLst/>
          </a:prstGeom>
        </p:spPr>
        <p:txBody>
          <a:bodyPr vert="horz" lIns="91440" tIns="45720" rIns="91440" bIns="45720" rtlCol="1" anchor="t" anchorCtr="0">
            <a:noAutofit/>
          </a:bodyPr>
          <a:lstStyle/>
          <a:p>
            <a:pPr algn="justLow">
              <a:lnSpc>
                <a:spcPct val="125000"/>
              </a:lnSpc>
            </a:pPr>
            <a:r>
              <a:rPr lang="ar-SA" sz="5000" b="1" dirty="0" smtClean="0">
                <a:ln w="11430">
                  <a:noFill/>
                </a:ln>
                <a:solidFill>
                  <a:schemeClr val="accent3">
                    <a:lumMod val="50000"/>
                  </a:schemeClr>
                </a:solidFill>
                <a:latin typeface="Traditional Arabic" pitchFamily="18" charset="-78"/>
                <a:ea typeface="+mj-ea"/>
                <a:cs typeface="Traditional Arabic" pitchFamily="18" charset="-78"/>
              </a:rPr>
              <a:t>                 </a:t>
            </a:r>
          </a:p>
          <a:p>
            <a:pPr algn="ctr">
              <a:lnSpc>
                <a:spcPct val="125000"/>
              </a:lnSpc>
            </a:pPr>
            <a:r>
              <a:rPr lang="ar-SA" sz="11500" b="1" dirty="0" smtClean="0">
                <a:ln w="18000">
                  <a:solidFill>
                    <a:schemeClr val="accent2">
                      <a:satMod val="140000"/>
                    </a:schemeClr>
                  </a:solidFill>
                  <a:prstDash val="solid"/>
                  <a:miter lim="800000"/>
                </a:ln>
                <a:solidFill>
                  <a:srgbClr val="FFC000"/>
                </a:solidFill>
                <a:effectLst>
                  <a:outerShdw blurRad="25500" dist="23000" dir="7020000" algn="tl">
                    <a:srgbClr val="000000">
                      <a:alpha val="50000"/>
                    </a:srgbClr>
                  </a:outerShdw>
                </a:effectLst>
                <a:cs typeface="PT Bold Heading" pitchFamily="2" charset="-78"/>
              </a:rPr>
              <a:t>الزواج المدني</a:t>
            </a:r>
          </a:p>
        </p:txBody>
      </p:sp>
      <p:sp>
        <p:nvSpPr>
          <p:cNvPr id="3" name="عنوان 2"/>
          <p:cNvSpPr>
            <a:spLocks noGrp="1"/>
          </p:cNvSpPr>
          <p:nvPr>
            <p:ph type="title"/>
          </p:nvPr>
        </p:nvSpPr>
        <p:spPr/>
        <p:txBody>
          <a:bodyPr>
            <a:normAutofit fontScale="90000"/>
          </a:bodyPr>
          <a:lstStyle/>
          <a:p>
            <a:r>
              <a:rPr lang="ar-SA" dirty="0" smtClean="0"/>
              <a:t> </a:t>
            </a:r>
            <a:endParaRPr lang="ar-SY" dirty="0"/>
          </a:p>
        </p:txBody>
      </p:sp>
    </p:spTree>
    <p:extLst>
      <p:ext uri="{BB962C8B-B14F-4D97-AF65-F5344CB8AC3E}">
        <p14:creationId xmlns:p14="http://schemas.microsoft.com/office/powerpoint/2010/main" xmlns="" val="651300650"/>
      </p:ext>
    </p:extLst>
  </p:cSld>
  <p:clrMapOvr>
    <a:masterClrMapping/>
  </p:clrMapOvr>
  <p:transition>
    <p:push dir="u"/>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مربع نص 4"/>
          <p:cNvSpPr txBox="1"/>
          <p:nvPr/>
        </p:nvSpPr>
        <p:spPr>
          <a:xfrm>
            <a:off x="142876" y="1357298"/>
            <a:ext cx="8786842" cy="4786346"/>
          </a:xfrm>
          <a:prstGeom prst="rect">
            <a:avLst/>
          </a:prstGeom>
        </p:spPr>
        <p:txBody>
          <a:bodyPr vert="horz" lIns="91440" tIns="45720" rIns="91440" bIns="45720" rtlCol="1" anchor="t" anchorCtr="0">
            <a:noAutofit/>
          </a:bodyPr>
          <a:lstStyle/>
          <a:p>
            <a:pPr algn="justLow">
              <a:lnSpc>
                <a:spcPct val="125000"/>
              </a:lnSpc>
            </a:pPr>
            <a:r>
              <a:rPr lang="ar-SA" sz="5000" b="1" dirty="0" smtClean="0">
                <a:ln w="11430">
                  <a:noFill/>
                </a:ln>
                <a:solidFill>
                  <a:schemeClr val="accent3">
                    <a:lumMod val="50000"/>
                  </a:schemeClr>
                </a:solidFill>
                <a:latin typeface="Traditional Arabic" pitchFamily="18" charset="-78"/>
                <a:ea typeface="+mj-ea"/>
                <a:cs typeface="Traditional Arabic" pitchFamily="18" charset="-78"/>
              </a:rPr>
              <a:t>                 </a:t>
            </a:r>
          </a:p>
          <a:p>
            <a:pPr algn="ctr">
              <a:lnSpc>
                <a:spcPct val="125000"/>
              </a:lnSpc>
            </a:pPr>
            <a:r>
              <a:rPr lang="ar-SA" sz="11500" b="1" dirty="0" smtClean="0">
                <a:ln w="18000">
                  <a:solidFill>
                    <a:schemeClr val="accent2">
                      <a:satMod val="140000"/>
                    </a:schemeClr>
                  </a:solidFill>
                  <a:prstDash val="solid"/>
                  <a:miter lim="800000"/>
                </a:ln>
                <a:solidFill>
                  <a:srgbClr val="FFC000"/>
                </a:solidFill>
                <a:effectLst>
                  <a:outerShdw blurRad="25500" dist="23000" dir="7020000" algn="tl">
                    <a:srgbClr val="000000">
                      <a:alpha val="50000"/>
                    </a:srgbClr>
                  </a:outerShdw>
                </a:effectLst>
                <a:cs typeface="PT Bold Heading" pitchFamily="2" charset="-78"/>
              </a:rPr>
              <a:t>نكاح </a:t>
            </a:r>
            <a:r>
              <a:rPr lang="ar-SA" sz="11500" b="1" dirty="0" err="1" smtClean="0">
                <a:ln w="18000">
                  <a:solidFill>
                    <a:schemeClr val="accent2">
                      <a:satMod val="140000"/>
                    </a:schemeClr>
                  </a:solidFill>
                  <a:prstDash val="solid"/>
                  <a:miter lim="800000"/>
                </a:ln>
                <a:solidFill>
                  <a:srgbClr val="FFC000"/>
                </a:solidFill>
                <a:effectLst>
                  <a:outerShdw blurRad="25500" dist="23000" dir="7020000" algn="tl">
                    <a:srgbClr val="000000">
                      <a:alpha val="50000"/>
                    </a:srgbClr>
                  </a:outerShdw>
                </a:effectLst>
                <a:cs typeface="PT Bold Heading" pitchFamily="2" charset="-78"/>
              </a:rPr>
              <a:t>الشغار</a:t>
            </a:r>
            <a:endParaRPr lang="ar-SA" sz="11500" b="1" dirty="0" smtClean="0">
              <a:ln w="18000">
                <a:solidFill>
                  <a:schemeClr val="accent2">
                    <a:satMod val="140000"/>
                  </a:schemeClr>
                </a:solidFill>
                <a:prstDash val="solid"/>
                <a:miter lim="800000"/>
              </a:ln>
              <a:solidFill>
                <a:srgbClr val="FFC000"/>
              </a:solidFill>
              <a:effectLst>
                <a:outerShdw blurRad="25500" dist="23000" dir="7020000" algn="tl">
                  <a:srgbClr val="000000">
                    <a:alpha val="50000"/>
                  </a:srgbClr>
                </a:outerShdw>
              </a:effectLst>
              <a:cs typeface="PT Bold Heading" pitchFamily="2" charset="-78"/>
            </a:endParaRPr>
          </a:p>
        </p:txBody>
      </p:sp>
      <p:sp>
        <p:nvSpPr>
          <p:cNvPr id="3" name="عنوان 2"/>
          <p:cNvSpPr>
            <a:spLocks noGrp="1"/>
          </p:cNvSpPr>
          <p:nvPr>
            <p:ph type="title"/>
          </p:nvPr>
        </p:nvSpPr>
        <p:spPr/>
        <p:txBody>
          <a:bodyPr>
            <a:normAutofit fontScale="90000"/>
          </a:bodyPr>
          <a:lstStyle/>
          <a:p>
            <a:r>
              <a:rPr lang="ar-SA" dirty="0" smtClean="0"/>
              <a:t> </a:t>
            </a:r>
            <a:endParaRPr lang="ar-SY" dirty="0"/>
          </a:p>
        </p:txBody>
      </p:sp>
    </p:spTree>
    <p:extLst>
      <p:ext uri="{BB962C8B-B14F-4D97-AF65-F5344CB8AC3E}">
        <p14:creationId xmlns:p14="http://schemas.microsoft.com/office/powerpoint/2010/main" xmlns="" val="651300650"/>
      </p:ext>
    </p:extLst>
  </p:cSld>
  <p:clrMapOvr>
    <a:masterClrMapping/>
  </p:clrMapOvr>
  <p:transition>
    <p:push dir="u"/>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مربع نص 4"/>
          <p:cNvSpPr txBox="1"/>
          <p:nvPr/>
        </p:nvSpPr>
        <p:spPr>
          <a:xfrm>
            <a:off x="142876" y="1357298"/>
            <a:ext cx="8786842" cy="4786346"/>
          </a:xfrm>
          <a:prstGeom prst="rect">
            <a:avLst/>
          </a:prstGeom>
        </p:spPr>
        <p:txBody>
          <a:bodyPr vert="horz" lIns="91440" tIns="45720" rIns="91440" bIns="45720" rtlCol="1" anchor="t" anchorCtr="0">
            <a:noAutofit/>
          </a:bodyPr>
          <a:lstStyle/>
          <a:p>
            <a:pPr algn="justLow">
              <a:lnSpc>
                <a:spcPct val="125000"/>
              </a:lnSpc>
            </a:pPr>
            <a:r>
              <a:rPr lang="ar-SA" sz="5000" b="1" dirty="0" smtClean="0">
                <a:ln w="11430">
                  <a:noFill/>
                </a:ln>
                <a:solidFill>
                  <a:schemeClr val="accent3">
                    <a:lumMod val="50000"/>
                  </a:schemeClr>
                </a:solidFill>
                <a:latin typeface="Traditional Arabic" pitchFamily="18" charset="-78"/>
                <a:ea typeface="+mj-ea"/>
                <a:cs typeface="Traditional Arabic" pitchFamily="18" charset="-78"/>
              </a:rPr>
              <a:t>                 </a:t>
            </a:r>
          </a:p>
          <a:p>
            <a:pPr algn="ctr">
              <a:lnSpc>
                <a:spcPct val="125000"/>
              </a:lnSpc>
            </a:pPr>
            <a:r>
              <a:rPr lang="ar-SA" sz="11500" b="1" dirty="0" smtClean="0">
                <a:ln w="18000">
                  <a:solidFill>
                    <a:schemeClr val="accent2">
                      <a:satMod val="140000"/>
                    </a:schemeClr>
                  </a:solidFill>
                  <a:prstDash val="solid"/>
                  <a:miter lim="800000"/>
                </a:ln>
                <a:solidFill>
                  <a:srgbClr val="FFC000"/>
                </a:solidFill>
                <a:effectLst>
                  <a:outerShdw blurRad="25500" dist="23000" dir="7020000" algn="tl">
                    <a:srgbClr val="000000">
                      <a:alpha val="50000"/>
                    </a:srgbClr>
                  </a:outerShdw>
                </a:effectLst>
                <a:cs typeface="PT Bold Heading" pitchFamily="2" charset="-78"/>
              </a:rPr>
              <a:t>زواج </a:t>
            </a:r>
            <a:r>
              <a:rPr lang="ar-SA" sz="11500" b="1" dirty="0" err="1" smtClean="0">
                <a:ln w="18000">
                  <a:solidFill>
                    <a:schemeClr val="accent2">
                      <a:satMod val="140000"/>
                    </a:schemeClr>
                  </a:solidFill>
                  <a:prstDash val="solid"/>
                  <a:miter lim="800000"/>
                </a:ln>
                <a:solidFill>
                  <a:srgbClr val="FFC000"/>
                </a:solidFill>
                <a:effectLst>
                  <a:outerShdw blurRad="25500" dist="23000" dir="7020000" algn="tl">
                    <a:srgbClr val="000000">
                      <a:alpha val="50000"/>
                    </a:srgbClr>
                  </a:outerShdw>
                </a:effectLst>
                <a:cs typeface="PT Bold Heading" pitchFamily="2" charset="-78"/>
              </a:rPr>
              <a:t>المسيار</a:t>
            </a:r>
            <a:endParaRPr lang="ar-SA" sz="11500" b="1" dirty="0" smtClean="0">
              <a:ln w="18000">
                <a:solidFill>
                  <a:schemeClr val="accent2">
                    <a:satMod val="140000"/>
                  </a:schemeClr>
                </a:solidFill>
                <a:prstDash val="solid"/>
                <a:miter lim="800000"/>
              </a:ln>
              <a:solidFill>
                <a:srgbClr val="FFC000"/>
              </a:solidFill>
              <a:effectLst>
                <a:outerShdw blurRad="25500" dist="23000" dir="7020000" algn="tl">
                  <a:srgbClr val="000000">
                    <a:alpha val="50000"/>
                  </a:srgbClr>
                </a:outerShdw>
              </a:effectLst>
              <a:cs typeface="PT Bold Heading" pitchFamily="2" charset="-78"/>
            </a:endParaRPr>
          </a:p>
        </p:txBody>
      </p:sp>
      <p:sp>
        <p:nvSpPr>
          <p:cNvPr id="3" name="عنوان 2"/>
          <p:cNvSpPr>
            <a:spLocks noGrp="1"/>
          </p:cNvSpPr>
          <p:nvPr>
            <p:ph type="title"/>
          </p:nvPr>
        </p:nvSpPr>
        <p:spPr/>
        <p:txBody>
          <a:bodyPr>
            <a:normAutofit fontScale="90000"/>
          </a:bodyPr>
          <a:lstStyle/>
          <a:p>
            <a:r>
              <a:rPr lang="ar-SA" dirty="0" smtClean="0"/>
              <a:t> </a:t>
            </a:r>
            <a:endParaRPr lang="ar-SY" dirty="0"/>
          </a:p>
        </p:txBody>
      </p:sp>
    </p:spTree>
    <p:extLst>
      <p:ext uri="{BB962C8B-B14F-4D97-AF65-F5344CB8AC3E}">
        <p14:creationId xmlns:p14="http://schemas.microsoft.com/office/powerpoint/2010/main" xmlns="" val="651300650"/>
      </p:ext>
    </p:extLst>
  </p:cSld>
  <p:clrMapOvr>
    <a:masterClrMapping/>
  </p:clrMapOvr>
  <p:transition>
    <p:push dir="u"/>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مربع نص 4"/>
          <p:cNvSpPr txBox="1"/>
          <p:nvPr/>
        </p:nvSpPr>
        <p:spPr>
          <a:xfrm>
            <a:off x="142876" y="1357298"/>
            <a:ext cx="8786842" cy="4786346"/>
          </a:xfrm>
          <a:prstGeom prst="rect">
            <a:avLst/>
          </a:prstGeom>
        </p:spPr>
        <p:txBody>
          <a:bodyPr vert="horz" lIns="91440" tIns="45720" rIns="91440" bIns="45720" rtlCol="1" anchor="t" anchorCtr="0">
            <a:noAutofit/>
          </a:bodyPr>
          <a:lstStyle/>
          <a:p>
            <a:pPr algn="justLow">
              <a:lnSpc>
                <a:spcPct val="125000"/>
              </a:lnSpc>
            </a:pPr>
            <a:r>
              <a:rPr lang="ar-SA" sz="5000" b="1" dirty="0" smtClean="0">
                <a:ln w="11430">
                  <a:noFill/>
                </a:ln>
                <a:solidFill>
                  <a:schemeClr val="accent3">
                    <a:lumMod val="50000"/>
                  </a:schemeClr>
                </a:solidFill>
                <a:latin typeface="Traditional Arabic" pitchFamily="18" charset="-78"/>
                <a:ea typeface="+mj-ea"/>
                <a:cs typeface="Traditional Arabic" pitchFamily="18" charset="-78"/>
              </a:rPr>
              <a:t>                 </a:t>
            </a:r>
          </a:p>
          <a:p>
            <a:pPr algn="ctr">
              <a:lnSpc>
                <a:spcPct val="125000"/>
              </a:lnSpc>
            </a:pPr>
            <a:r>
              <a:rPr lang="ar-SA" sz="11500" b="1" dirty="0" smtClean="0">
                <a:ln w="18000">
                  <a:solidFill>
                    <a:schemeClr val="accent2">
                      <a:satMod val="140000"/>
                    </a:schemeClr>
                  </a:solidFill>
                  <a:prstDash val="solid"/>
                  <a:miter lim="800000"/>
                </a:ln>
                <a:solidFill>
                  <a:srgbClr val="FFC000"/>
                </a:solidFill>
                <a:effectLst>
                  <a:outerShdw blurRad="25500" dist="23000" dir="7020000" algn="tl">
                    <a:srgbClr val="000000">
                      <a:alpha val="50000"/>
                    </a:srgbClr>
                  </a:outerShdw>
                </a:effectLst>
                <a:cs typeface="PT Bold Heading" pitchFamily="2" charset="-78"/>
              </a:rPr>
              <a:t>زواج السرّ</a:t>
            </a:r>
          </a:p>
        </p:txBody>
      </p:sp>
      <p:sp>
        <p:nvSpPr>
          <p:cNvPr id="3" name="عنوان 2"/>
          <p:cNvSpPr>
            <a:spLocks noGrp="1"/>
          </p:cNvSpPr>
          <p:nvPr>
            <p:ph type="title"/>
          </p:nvPr>
        </p:nvSpPr>
        <p:spPr/>
        <p:txBody>
          <a:bodyPr>
            <a:normAutofit fontScale="90000"/>
          </a:bodyPr>
          <a:lstStyle/>
          <a:p>
            <a:r>
              <a:rPr lang="ar-SA" dirty="0" smtClean="0"/>
              <a:t> </a:t>
            </a:r>
            <a:endParaRPr lang="ar-SY" dirty="0"/>
          </a:p>
        </p:txBody>
      </p:sp>
    </p:spTree>
    <p:extLst>
      <p:ext uri="{BB962C8B-B14F-4D97-AF65-F5344CB8AC3E}">
        <p14:creationId xmlns:p14="http://schemas.microsoft.com/office/powerpoint/2010/main" xmlns="" val="651300650"/>
      </p:ext>
    </p:extLst>
  </p:cSld>
  <p:clrMapOvr>
    <a:masterClrMapping/>
  </p:clrMapOvr>
  <p:transition>
    <p:push dir="u"/>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مربع نص 4"/>
          <p:cNvSpPr txBox="1"/>
          <p:nvPr/>
        </p:nvSpPr>
        <p:spPr>
          <a:xfrm>
            <a:off x="142876" y="1357298"/>
            <a:ext cx="8786842" cy="4786346"/>
          </a:xfrm>
          <a:prstGeom prst="rect">
            <a:avLst/>
          </a:prstGeom>
        </p:spPr>
        <p:txBody>
          <a:bodyPr vert="horz" lIns="91440" tIns="45720" rIns="91440" bIns="45720" rtlCol="1" anchor="t" anchorCtr="0">
            <a:noAutofit/>
          </a:bodyPr>
          <a:lstStyle/>
          <a:p>
            <a:pPr algn="justLow">
              <a:lnSpc>
                <a:spcPct val="125000"/>
              </a:lnSpc>
            </a:pPr>
            <a:r>
              <a:rPr lang="ar-SA" sz="5000" b="1" dirty="0" smtClean="0">
                <a:ln w="11430">
                  <a:noFill/>
                </a:ln>
                <a:solidFill>
                  <a:schemeClr val="accent3">
                    <a:lumMod val="50000"/>
                  </a:schemeClr>
                </a:solidFill>
                <a:latin typeface="Traditional Arabic" pitchFamily="18" charset="-78"/>
                <a:ea typeface="+mj-ea"/>
                <a:cs typeface="Traditional Arabic" pitchFamily="18" charset="-78"/>
              </a:rPr>
              <a:t>                 </a:t>
            </a:r>
          </a:p>
          <a:p>
            <a:pPr algn="ctr">
              <a:lnSpc>
                <a:spcPct val="125000"/>
              </a:lnSpc>
            </a:pPr>
            <a:r>
              <a:rPr lang="ar-SA" sz="11500" b="1" dirty="0" smtClean="0">
                <a:ln w="18000">
                  <a:solidFill>
                    <a:schemeClr val="accent2">
                      <a:satMod val="140000"/>
                    </a:schemeClr>
                  </a:solidFill>
                  <a:prstDash val="solid"/>
                  <a:miter lim="800000"/>
                </a:ln>
                <a:solidFill>
                  <a:srgbClr val="FFC000"/>
                </a:solidFill>
                <a:effectLst>
                  <a:outerShdw blurRad="25500" dist="23000" dir="7020000" algn="tl">
                    <a:srgbClr val="000000">
                      <a:alpha val="50000"/>
                    </a:srgbClr>
                  </a:outerShdw>
                </a:effectLst>
                <a:cs typeface="PT Bold Heading" pitchFamily="2" charset="-78"/>
              </a:rPr>
              <a:t>نكاح المحلِّل</a:t>
            </a:r>
          </a:p>
        </p:txBody>
      </p:sp>
      <p:sp>
        <p:nvSpPr>
          <p:cNvPr id="3" name="عنوان 2"/>
          <p:cNvSpPr>
            <a:spLocks noGrp="1"/>
          </p:cNvSpPr>
          <p:nvPr>
            <p:ph type="title"/>
          </p:nvPr>
        </p:nvSpPr>
        <p:spPr/>
        <p:txBody>
          <a:bodyPr>
            <a:normAutofit fontScale="90000"/>
          </a:bodyPr>
          <a:lstStyle/>
          <a:p>
            <a:r>
              <a:rPr lang="ar-SA" dirty="0" smtClean="0"/>
              <a:t> </a:t>
            </a:r>
            <a:endParaRPr lang="ar-SY" dirty="0"/>
          </a:p>
        </p:txBody>
      </p:sp>
    </p:spTree>
    <p:extLst>
      <p:ext uri="{BB962C8B-B14F-4D97-AF65-F5344CB8AC3E}">
        <p14:creationId xmlns:p14="http://schemas.microsoft.com/office/powerpoint/2010/main" xmlns="" val="651300650"/>
      </p:ext>
    </p:extLst>
  </p:cSld>
  <p:clrMapOvr>
    <a:masterClrMapping/>
  </p:clrMapOvr>
  <p:transition>
    <p:push dir="u"/>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مربع نص 4"/>
          <p:cNvSpPr txBox="1"/>
          <p:nvPr/>
        </p:nvSpPr>
        <p:spPr>
          <a:xfrm>
            <a:off x="142876" y="2357430"/>
            <a:ext cx="8786842" cy="3071834"/>
          </a:xfrm>
          <a:prstGeom prst="rect">
            <a:avLst/>
          </a:prstGeom>
        </p:spPr>
        <p:txBody>
          <a:bodyPr vert="horz" lIns="91440" tIns="45720" rIns="91440" bIns="45720" rtlCol="1" anchor="t" anchorCtr="0">
            <a:noAutofit/>
          </a:bodyPr>
          <a:lstStyle/>
          <a:p>
            <a:pPr algn="ctr">
              <a:lnSpc>
                <a:spcPct val="125000"/>
              </a:lnSpc>
            </a:pPr>
            <a:r>
              <a:rPr lang="ar-SA" sz="11500" b="1" dirty="0" err="1" smtClean="0">
                <a:ln w="18000">
                  <a:solidFill>
                    <a:schemeClr val="accent2">
                      <a:satMod val="140000"/>
                    </a:schemeClr>
                  </a:solidFill>
                  <a:prstDash val="solid"/>
                  <a:miter lim="800000"/>
                </a:ln>
                <a:solidFill>
                  <a:srgbClr val="FFC000"/>
                </a:solidFill>
                <a:effectLst>
                  <a:outerShdw blurRad="25500" dist="23000" dir="7020000" algn="tl">
                    <a:srgbClr val="000000">
                      <a:alpha val="50000"/>
                    </a:srgbClr>
                  </a:outerShdw>
                </a:effectLst>
                <a:cs typeface="PT Bold Heading" pitchFamily="2" charset="-78"/>
              </a:rPr>
              <a:t>البوي</a:t>
            </a:r>
            <a:r>
              <a:rPr lang="ar-SA" sz="11500" b="1" dirty="0" smtClean="0">
                <a:ln w="18000">
                  <a:solidFill>
                    <a:schemeClr val="accent2">
                      <a:satMod val="140000"/>
                    </a:schemeClr>
                  </a:solidFill>
                  <a:prstDash val="solid"/>
                  <a:miter lim="800000"/>
                </a:ln>
                <a:solidFill>
                  <a:srgbClr val="FFC000"/>
                </a:solidFill>
                <a:effectLst>
                  <a:outerShdw blurRad="25500" dist="23000" dir="7020000" algn="tl">
                    <a:srgbClr val="000000">
                      <a:alpha val="50000"/>
                    </a:srgbClr>
                  </a:outerShdw>
                </a:effectLst>
                <a:cs typeface="PT Bold Heading" pitchFamily="2" charset="-78"/>
              </a:rPr>
              <a:t> </a:t>
            </a:r>
            <a:r>
              <a:rPr lang="ar-SA" sz="11500" b="1" dirty="0" err="1" smtClean="0">
                <a:ln w="18000">
                  <a:solidFill>
                    <a:schemeClr val="accent2">
                      <a:satMod val="140000"/>
                    </a:schemeClr>
                  </a:solidFill>
                  <a:prstDash val="solid"/>
                  <a:miter lim="800000"/>
                </a:ln>
                <a:solidFill>
                  <a:srgbClr val="FFC000"/>
                </a:solidFill>
                <a:effectLst>
                  <a:outerShdw blurRad="25500" dist="23000" dir="7020000" algn="tl">
                    <a:srgbClr val="000000">
                      <a:alpha val="50000"/>
                    </a:srgbClr>
                  </a:outerShdw>
                </a:effectLst>
                <a:cs typeface="PT Bold Heading" pitchFamily="2" charset="-78"/>
              </a:rPr>
              <a:t>فريند</a:t>
            </a:r>
            <a:endParaRPr lang="ar-SA" sz="11500" b="1" dirty="0" smtClean="0">
              <a:ln w="18000">
                <a:solidFill>
                  <a:schemeClr val="accent2">
                    <a:satMod val="140000"/>
                  </a:schemeClr>
                </a:solidFill>
                <a:prstDash val="solid"/>
                <a:miter lim="800000"/>
              </a:ln>
              <a:solidFill>
                <a:srgbClr val="FFC000"/>
              </a:solidFill>
              <a:effectLst>
                <a:outerShdw blurRad="25500" dist="23000" dir="7020000" algn="tl">
                  <a:srgbClr val="000000">
                    <a:alpha val="50000"/>
                  </a:srgbClr>
                </a:outerShdw>
              </a:effectLst>
              <a:cs typeface="PT Bold Heading" pitchFamily="2" charset="-78"/>
            </a:endParaRPr>
          </a:p>
        </p:txBody>
      </p:sp>
      <p:sp>
        <p:nvSpPr>
          <p:cNvPr id="3" name="عنوان 2"/>
          <p:cNvSpPr>
            <a:spLocks noGrp="1"/>
          </p:cNvSpPr>
          <p:nvPr>
            <p:ph type="title"/>
          </p:nvPr>
        </p:nvSpPr>
        <p:spPr/>
        <p:txBody>
          <a:bodyPr>
            <a:normAutofit fontScale="90000"/>
          </a:bodyPr>
          <a:lstStyle/>
          <a:p>
            <a:r>
              <a:rPr lang="ar-SA" dirty="0" smtClean="0"/>
              <a:t> </a:t>
            </a:r>
            <a:endParaRPr lang="ar-SY" dirty="0"/>
          </a:p>
        </p:txBody>
      </p:sp>
    </p:spTree>
    <p:extLst>
      <p:ext uri="{BB962C8B-B14F-4D97-AF65-F5344CB8AC3E}">
        <p14:creationId xmlns:p14="http://schemas.microsoft.com/office/powerpoint/2010/main" xmlns="" val="651300650"/>
      </p:ext>
    </p:extLst>
  </p:cSld>
  <p:clrMapOvr>
    <a:masterClrMapping/>
  </p:clrMapOvr>
  <p:transition>
    <p:push dir="u"/>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مربع نص 4"/>
          <p:cNvSpPr txBox="1"/>
          <p:nvPr/>
        </p:nvSpPr>
        <p:spPr>
          <a:xfrm>
            <a:off x="142876" y="1357298"/>
            <a:ext cx="8786842" cy="4786346"/>
          </a:xfrm>
          <a:prstGeom prst="rect">
            <a:avLst/>
          </a:prstGeom>
        </p:spPr>
        <p:txBody>
          <a:bodyPr vert="horz" lIns="91440" tIns="45720" rIns="91440" bIns="45720" rtlCol="1" anchor="t" anchorCtr="0">
            <a:noAutofit/>
          </a:bodyPr>
          <a:lstStyle/>
          <a:p>
            <a:pPr algn="justLow">
              <a:lnSpc>
                <a:spcPct val="125000"/>
              </a:lnSpc>
            </a:pPr>
            <a:r>
              <a:rPr lang="ar-SA" sz="5000" b="1" dirty="0" smtClean="0">
                <a:ln w="11430">
                  <a:noFill/>
                </a:ln>
                <a:solidFill>
                  <a:schemeClr val="accent3">
                    <a:lumMod val="50000"/>
                  </a:schemeClr>
                </a:solidFill>
                <a:latin typeface="Traditional Arabic" pitchFamily="18" charset="-78"/>
                <a:ea typeface="+mj-ea"/>
                <a:cs typeface="Traditional Arabic" pitchFamily="18" charset="-78"/>
              </a:rPr>
              <a:t>                 </a:t>
            </a:r>
          </a:p>
          <a:p>
            <a:pPr algn="ctr">
              <a:lnSpc>
                <a:spcPct val="125000"/>
              </a:lnSpc>
            </a:pPr>
            <a:r>
              <a:rPr lang="ar-SA" sz="11500" b="1" dirty="0" smtClean="0">
                <a:ln w="18000">
                  <a:solidFill>
                    <a:schemeClr val="accent2">
                      <a:satMod val="140000"/>
                    </a:schemeClr>
                  </a:solidFill>
                  <a:prstDash val="solid"/>
                  <a:miter lim="800000"/>
                </a:ln>
                <a:solidFill>
                  <a:srgbClr val="FFC000"/>
                </a:solidFill>
                <a:effectLst>
                  <a:outerShdw blurRad="25500" dist="23000" dir="7020000" algn="tl">
                    <a:srgbClr val="000000">
                      <a:alpha val="50000"/>
                    </a:srgbClr>
                  </a:outerShdw>
                </a:effectLst>
                <a:cs typeface="PT Bold Heading" pitchFamily="2" charset="-78"/>
              </a:rPr>
              <a:t>نكاح المتعة</a:t>
            </a:r>
          </a:p>
        </p:txBody>
      </p:sp>
      <p:sp>
        <p:nvSpPr>
          <p:cNvPr id="3" name="عنوان 2"/>
          <p:cNvSpPr>
            <a:spLocks noGrp="1"/>
          </p:cNvSpPr>
          <p:nvPr>
            <p:ph type="title"/>
          </p:nvPr>
        </p:nvSpPr>
        <p:spPr/>
        <p:txBody>
          <a:bodyPr>
            <a:normAutofit fontScale="90000"/>
          </a:bodyPr>
          <a:lstStyle/>
          <a:p>
            <a:r>
              <a:rPr lang="ar-SA" dirty="0" smtClean="0"/>
              <a:t> </a:t>
            </a:r>
            <a:endParaRPr lang="ar-SY" dirty="0"/>
          </a:p>
        </p:txBody>
      </p:sp>
    </p:spTree>
    <p:extLst>
      <p:ext uri="{BB962C8B-B14F-4D97-AF65-F5344CB8AC3E}">
        <p14:creationId xmlns:p14="http://schemas.microsoft.com/office/powerpoint/2010/main" xmlns="" val="651300650"/>
      </p:ext>
    </p:extLst>
  </p:cSld>
  <p:clrMapOvr>
    <a:masterClrMapping/>
  </p:clrMapOvr>
  <p:transition>
    <p:push dir="u"/>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457200" y="1214422"/>
            <a:ext cx="8229600" cy="4525963"/>
          </a:xfrm>
          <a:noFill/>
          <a:effectLst>
            <a:softEdge rad="31750"/>
          </a:effectLst>
        </p:spPr>
        <p:txBody>
          <a:bodyPr vert="horz" lIns="91440" tIns="45720" rIns="91440" bIns="45720" rtlCol="0">
            <a:noAutofit/>
            <a:scene3d>
              <a:camera prst="orthographicFront"/>
              <a:lightRig rig="flat" dir="tl">
                <a:rot lat="0" lon="0" rev="6600000"/>
              </a:lightRig>
            </a:scene3d>
            <a:sp3d extrusionH="25400" contourW="8890">
              <a:contourClr>
                <a:schemeClr val="accent2">
                  <a:shade val="75000"/>
                </a:schemeClr>
              </a:contourClr>
            </a:sp3d>
          </a:bodyPr>
          <a:lstStyle/>
          <a:p>
            <a:pPr>
              <a:lnSpc>
                <a:spcPct val="150000"/>
              </a:lnSpc>
              <a:defRPr/>
            </a:pPr>
            <a:r>
              <a:rPr lang="ar-SY" sz="6000" dirty="0" smtClean="0">
                <a:solidFill>
                  <a:schemeClr val="accent3">
                    <a:lumMod val="50000"/>
                  </a:schemeClr>
                </a:solidFill>
              </a:rPr>
              <a:t>تزوّج الرجل المرأة إلى أَجَل معيّن كشهر أو أكثر أو أقل، وهو نكاح مؤقت بأمَد معلوم أو مجهول، وهو حرامُ باطلٌ شرعاً. </a:t>
            </a:r>
            <a:endParaRPr lang="en-US" sz="6000" dirty="0">
              <a:solidFill>
                <a:schemeClr val="accent3">
                  <a:lumMod val="50000"/>
                </a:schemeClr>
              </a:solidFill>
            </a:endParaRPr>
          </a:p>
        </p:txBody>
      </p:sp>
      <p:sp>
        <p:nvSpPr>
          <p:cNvPr id="7" name="عنوان 3"/>
          <p:cNvSpPr>
            <a:spLocks noGrp="1"/>
          </p:cNvSpPr>
          <p:nvPr>
            <p:ph type="title"/>
          </p:nvPr>
        </p:nvSpPr>
        <p:spPr>
          <a:xfrm>
            <a:off x="5148065" y="188640"/>
            <a:ext cx="2952328" cy="861436"/>
          </a:xfrm>
        </p:spPr>
        <p:txBody>
          <a:bodyPr>
            <a:normAutofit fontScale="90000"/>
          </a:bodyPr>
          <a:lstStyle/>
          <a:p>
            <a:r>
              <a:rPr lang="ar-SA" dirty="0"/>
              <a:t>زواج المتعة</a:t>
            </a:r>
            <a:endParaRPr lang="ar-SY" dirty="0"/>
          </a:p>
        </p:txBody>
      </p:sp>
    </p:spTree>
  </p:cSld>
  <p:clrMapOvr>
    <a:masterClrMapping/>
  </p:clrMapOvr>
  <p:transition spd="slow">
    <p:wipe/>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51520" y="1484784"/>
            <a:ext cx="8712968" cy="5040560"/>
          </a:xfrm>
        </p:spPr>
        <p:txBody>
          <a:bodyPr vert="horz" lIns="91440" tIns="45720" rIns="91440" bIns="45720" rtlCol="1" anchor="t" anchorCtr="0">
            <a:noAutofit/>
          </a:bodyPr>
          <a:lstStyle/>
          <a:p>
            <a:pPr marL="0" indent="0" algn="ctr">
              <a:lnSpc>
                <a:spcPct val="150000"/>
              </a:lnSpc>
              <a:buNone/>
              <a:defRPr/>
            </a:pPr>
            <a:r>
              <a:rPr lang="ar-SA" sz="5000" dirty="0">
                <a:solidFill>
                  <a:schemeClr val="accent3">
                    <a:lumMod val="50000"/>
                  </a:schemeClr>
                </a:solidFill>
              </a:rPr>
              <a:t>قال رسول الله </a:t>
            </a:r>
            <a:r>
              <a:rPr lang="en-US" sz="5000" b="0" dirty="0">
                <a:solidFill>
                  <a:schemeClr val="accent3">
                    <a:lumMod val="50000"/>
                  </a:schemeClr>
                </a:solidFill>
                <a:sym typeface="AGA Arabesque"/>
              </a:rPr>
              <a:t></a:t>
            </a:r>
            <a:r>
              <a:rPr lang="ar-SA" sz="5000" dirty="0">
                <a:solidFill>
                  <a:schemeClr val="accent3">
                    <a:lumMod val="50000"/>
                  </a:schemeClr>
                </a:solidFill>
              </a:rPr>
              <a:t>: «يا أيها الناس، إني كنتُ أذِنت لكم في الاستمتاع في النساء، وإن الله قد حرَّم ذلك إلى يوم القيامة، فمن كان عنده منهنَّ شيء فليخلي سبيله</a:t>
            </a:r>
            <a:r>
              <a:rPr lang="ar-SA" sz="5000" dirty="0" smtClean="0">
                <a:solidFill>
                  <a:schemeClr val="accent3">
                    <a:lumMod val="50000"/>
                  </a:schemeClr>
                </a:solidFill>
              </a:rPr>
              <a:t>» </a:t>
            </a:r>
            <a:r>
              <a:rPr lang="ar-SA" sz="4000" b="0" dirty="0" smtClean="0">
                <a:solidFill>
                  <a:schemeClr val="accent3">
                    <a:lumMod val="50000"/>
                  </a:schemeClr>
                </a:solidFill>
              </a:rPr>
              <a:t>[</a:t>
            </a:r>
            <a:r>
              <a:rPr lang="ar-SA" sz="4000" b="0" dirty="0">
                <a:solidFill>
                  <a:schemeClr val="accent3">
                    <a:lumMod val="50000"/>
                  </a:schemeClr>
                </a:solidFill>
              </a:rPr>
              <a:t>أخرجه مسلم</a:t>
            </a:r>
            <a:r>
              <a:rPr lang="ar-SA" sz="4000" b="0" dirty="0" smtClean="0">
                <a:solidFill>
                  <a:schemeClr val="accent3">
                    <a:lumMod val="50000"/>
                  </a:schemeClr>
                </a:solidFill>
              </a:rPr>
              <a:t>]</a:t>
            </a:r>
            <a:endParaRPr lang="en-US" sz="4000" b="0" dirty="0">
              <a:solidFill>
                <a:schemeClr val="accent3">
                  <a:lumMod val="50000"/>
                </a:schemeClr>
              </a:solidFill>
            </a:endParaRPr>
          </a:p>
        </p:txBody>
      </p:sp>
      <p:sp>
        <p:nvSpPr>
          <p:cNvPr id="4" name="عنوان 3"/>
          <p:cNvSpPr>
            <a:spLocks noGrp="1"/>
          </p:cNvSpPr>
          <p:nvPr>
            <p:ph type="title"/>
          </p:nvPr>
        </p:nvSpPr>
        <p:spPr/>
        <p:txBody>
          <a:bodyPr>
            <a:normAutofit fontScale="90000"/>
          </a:bodyPr>
          <a:lstStyle/>
          <a:p>
            <a:r>
              <a:rPr lang="ar-SA" dirty="0"/>
              <a:t>زواج المتعة</a:t>
            </a:r>
            <a:endParaRPr lang="ar-SY" dirty="0"/>
          </a:p>
        </p:txBody>
      </p:sp>
    </p:spTree>
    <p:extLst>
      <p:ext uri="{BB962C8B-B14F-4D97-AF65-F5344CB8AC3E}">
        <p14:creationId xmlns:p14="http://schemas.microsoft.com/office/powerpoint/2010/main" xmlns="" val="2017371119"/>
      </p:ext>
    </p:extLst>
  </p:cSld>
  <p:clrMapOvr>
    <a:masterClrMapping/>
  </p:clrMapOvr>
  <p:transition>
    <p:strips dir="ld"/>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323528" y="1412776"/>
            <a:ext cx="8208912" cy="5112568"/>
          </a:xfrm>
        </p:spPr>
        <p:txBody>
          <a:bodyPr vert="horz" lIns="91440" tIns="45720" rIns="91440" bIns="45720" rtlCol="1" anchor="t" anchorCtr="0">
            <a:noAutofit/>
          </a:bodyPr>
          <a:lstStyle/>
          <a:p>
            <a:pPr algn="just">
              <a:lnSpc>
                <a:spcPct val="150000"/>
              </a:lnSpc>
              <a:defRPr/>
            </a:pPr>
            <a:r>
              <a:rPr lang="ar-SY" sz="5000" dirty="0">
                <a:solidFill>
                  <a:schemeClr val="accent3">
                    <a:lumMod val="50000"/>
                  </a:schemeClr>
                </a:solidFill>
              </a:rPr>
              <a:t>نهى رسول الله </a:t>
            </a:r>
            <a:r>
              <a:rPr lang="en-US" sz="5000" b="0" dirty="0">
                <a:solidFill>
                  <a:schemeClr val="accent3">
                    <a:lumMod val="50000"/>
                  </a:schemeClr>
                </a:solidFill>
                <a:sym typeface="AGA Arabesque"/>
              </a:rPr>
              <a:t></a:t>
            </a:r>
            <a:r>
              <a:rPr lang="ar-SY" sz="5000" dirty="0">
                <a:solidFill>
                  <a:schemeClr val="accent3">
                    <a:lumMod val="50000"/>
                  </a:schemeClr>
                </a:solidFill>
                <a:sym typeface="AGA Arabesque"/>
              </a:rPr>
              <a:t> </a:t>
            </a:r>
            <a:r>
              <a:rPr lang="ar-SY" sz="5000" dirty="0" smtClean="0">
                <a:solidFill>
                  <a:schemeClr val="accent3">
                    <a:lumMod val="50000"/>
                  </a:schemeClr>
                </a:solidFill>
              </a:rPr>
              <a:t>عن </a:t>
            </a:r>
            <a:r>
              <a:rPr lang="ar-SY" sz="5000" dirty="0">
                <a:solidFill>
                  <a:schemeClr val="accent3">
                    <a:lumMod val="50000"/>
                  </a:schemeClr>
                </a:solidFill>
              </a:rPr>
              <a:t>المتعة وقال: </a:t>
            </a:r>
            <a:endParaRPr lang="ar-SY" sz="5000" dirty="0" smtClean="0">
              <a:solidFill>
                <a:schemeClr val="accent3">
                  <a:lumMod val="50000"/>
                </a:schemeClr>
              </a:solidFill>
            </a:endParaRPr>
          </a:p>
          <a:p>
            <a:pPr algn="ctr">
              <a:lnSpc>
                <a:spcPct val="150000"/>
              </a:lnSpc>
              <a:defRPr/>
            </a:pPr>
            <a:r>
              <a:rPr lang="ar-SY" sz="5000" dirty="0" smtClean="0">
                <a:solidFill>
                  <a:schemeClr val="accent3">
                    <a:lumMod val="50000"/>
                  </a:schemeClr>
                </a:solidFill>
              </a:rPr>
              <a:t>«</a:t>
            </a:r>
            <a:r>
              <a:rPr lang="ar-SY" sz="5000" dirty="0">
                <a:solidFill>
                  <a:schemeClr val="accent3">
                    <a:lumMod val="50000"/>
                  </a:schemeClr>
                </a:solidFill>
              </a:rPr>
              <a:t>ألا إنها حرامٌ من يومكم هذا إلى يوم القيامة، ومن كان أعطى شيئاً فلا يأخذه</a:t>
            </a:r>
            <a:r>
              <a:rPr lang="ar-SY" sz="5000" dirty="0" smtClean="0">
                <a:solidFill>
                  <a:schemeClr val="accent3">
                    <a:lumMod val="50000"/>
                  </a:schemeClr>
                </a:solidFill>
              </a:rPr>
              <a:t>» </a:t>
            </a:r>
          </a:p>
          <a:p>
            <a:pPr algn="l">
              <a:lnSpc>
                <a:spcPct val="150000"/>
              </a:lnSpc>
              <a:defRPr/>
            </a:pPr>
            <a:r>
              <a:rPr lang="ar-SY" sz="4400" b="0" dirty="0" smtClean="0">
                <a:solidFill>
                  <a:schemeClr val="accent3">
                    <a:lumMod val="50000"/>
                  </a:schemeClr>
                </a:solidFill>
              </a:rPr>
              <a:t>[</a:t>
            </a:r>
            <a:r>
              <a:rPr lang="ar-SA" sz="4400" b="0" dirty="0">
                <a:solidFill>
                  <a:schemeClr val="accent3">
                    <a:lumMod val="50000"/>
                  </a:schemeClr>
                </a:solidFill>
              </a:rPr>
              <a:t>أخرجه مسلم]</a:t>
            </a:r>
            <a:endParaRPr lang="en-US" sz="4400" b="0" dirty="0">
              <a:solidFill>
                <a:schemeClr val="accent3">
                  <a:lumMod val="50000"/>
                </a:schemeClr>
              </a:solidFill>
            </a:endParaRPr>
          </a:p>
        </p:txBody>
      </p:sp>
      <p:sp>
        <p:nvSpPr>
          <p:cNvPr id="5" name="عنوان 3"/>
          <p:cNvSpPr>
            <a:spLocks noGrp="1"/>
          </p:cNvSpPr>
          <p:nvPr>
            <p:ph type="title"/>
          </p:nvPr>
        </p:nvSpPr>
        <p:spPr/>
        <p:txBody>
          <a:bodyPr>
            <a:normAutofit fontScale="90000"/>
          </a:bodyPr>
          <a:lstStyle/>
          <a:p>
            <a:r>
              <a:rPr lang="ar-SA" dirty="0"/>
              <a:t>زواج المتعة</a:t>
            </a:r>
            <a:endParaRPr lang="ar-SY" dirty="0"/>
          </a:p>
        </p:txBody>
      </p:sp>
    </p:spTree>
    <p:extLst>
      <p:ext uri="{BB962C8B-B14F-4D97-AF65-F5344CB8AC3E}">
        <p14:creationId xmlns:p14="http://schemas.microsoft.com/office/powerpoint/2010/main" xmlns="" val="217571904"/>
      </p:ext>
    </p:extLst>
  </p:cSld>
  <p:clrMapOvr>
    <a:masterClrMapping/>
  </p:clrMapOvr>
  <p:transition>
    <p:strips dir="ld"/>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مربع نص 4"/>
          <p:cNvSpPr txBox="1"/>
          <p:nvPr/>
        </p:nvSpPr>
        <p:spPr>
          <a:xfrm>
            <a:off x="142876" y="1357298"/>
            <a:ext cx="8786842" cy="4786346"/>
          </a:xfrm>
          <a:prstGeom prst="rect">
            <a:avLst/>
          </a:prstGeom>
        </p:spPr>
        <p:txBody>
          <a:bodyPr vert="horz" lIns="91440" tIns="45720" rIns="91440" bIns="45720" rtlCol="1" anchor="t" anchorCtr="0">
            <a:noAutofit/>
          </a:bodyPr>
          <a:lstStyle/>
          <a:p>
            <a:pPr algn="ctr">
              <a:lnSpc>
                <a:spcPct val="125000"/>
              </a:lnSpc>
            </a:pPr>
            <a:r>
              <a:rPr lang="ar-SA" sz="11500" b="1" dirty="0" smtClean="0">
                <a:ln w="18000">
                  <a:solidFill>
                    <a:schemeClr val="accent2">
                      <a:satMod val="140000"/>
                    </a:schemeClr>
                  </a:solidFill>
                  <a:prstDash val="solid"/>
                  <a:miter lim="800000"/>
                </a:ln>
                <a:solidFill>
                  <a:srgbClr val="FFC000"/>
                </a:solidFill>
                <a:effectLst>
                  <a:outerShdw blurRad="25500" dist="23000" dir="7020000" algn="tl">
                    <a:srgbClr val="000000">
                      <a:alpha val="50000"/>
                    </a:srgbClr>
                  </a:outerShdw>
                </a:effectLst>
                <a:cs typeface="PT Bold Heading" pitchFamily="2" charset="-78"/>
              </a:rPr>
              <a:t>الزواج بنية الطلاق</a:t>
            </a:r>
          </a:p>
        </p:txBody>
      </p:sp>
      <p:sp>
        <p:nvSpPr>
          <p:cNvPr id="3" name="عنوان 2"/>
          <p:cNvSpPr>
            <a:spLocks noGrp="1"/>
          </p:cNvSpPr>
          <p:nvPr>
            <p:ph type="title"/>
          </p:nvPr>
        </p:nvSpPr>
        <p:spPr/>
        <p:txBody>
          <a:bodyPr>
            <a:normAutofit fontScale="90000"/>
          </a:bodyPr>
          <a:lstStyle/>
          <a:p>
            <a:r>
              <a:rPr lang="ar-SA" dirty="0" smtClean="0"/>
              <a:t> </a:t>
            </a:r>
            <a:endParaRPr lang="ar-SY" dirty="0"/>
          </a:p>
        </p:txBody>
      </p:sp>
    </p:spTree>
    <p:extLst>
      <p:ext uri="{BB962C8B-B14F-4D97-AF65-F5344CB8AC3E}">
        <p14:creationId xmlns:p14="http://schemas.microsoft.com/office/powerpoint/2010/main" xmlns="" val="651300650"/>
      </p:ext>
    </p:extLst>
  </p:cSld>
  <p:clrMapOvr>
    <a:masterClrMapping/>
  </p:clrMapOvr>
  <p:transition>
    <p:push dir="u"/>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مربع نص 4"/>
          <p:cNvSpPr txBox="1"/>
          <p:nvPr/>
        </p:nvSpPr>
        <p:spPr>
          <a:xfrm>
            <a:off x="142876" y="1500174"/>
            <a:ext cx="8786842" cy="4786346"/>
          </a:xfrm>
          <a:prstGeom prst="rect">
            <a:avLst/>
          </a:prstGeom>
        </p:spPr>
        <p:txBody>
          <a:bodyPr vert="horz" lIns="91440" tIns="45720" rIns="91440" bIns="45720" rtlCol="1" anchor="t" anchorCtr="0">
            <a:noAutofit/>
          </a:bodyPr>
          <a:lstStyle/>
          <a:p>
            <a:pPr algn="ctr">
              <a:lnSpc>
                <a:spcPct val="125000"/>
              </a:lnSpc>
            </a:pPr>
            <a:r>
              <a:rPr lang="ar-SA" sz="11500" b="1" dirty="0" smtClean="0">
                <a:ln w="18000">
                  <a:solidFill>
                    <a:schemeClr val="accent2">
                      <a:satMod val="140000"/>
                    </a:schemeClr>
                  </a:solidFill>
                  <a:prstDash val="solid"/>
                  <a:miter lim="800000"/>
                </a:ln>
                <a:solidFill>
                  <a:srgbClr val="FFC000"/>
                </a:solidFill>
                <a:effectLst>
                  <a:outerShdw blurRad="25500" dist="23000" dir="7020000" algn="tl">
                    <a:srgbClr val="000000">
                      <a:alpha val="50000"/>
                    </a:srgbClr>
                  </a:outerShdw>
                </a:effectLst>
                <a:cs typeface="PT Bold Heading" pitchFamily="2" charset="-78"/>
              </a:rPr>
              <a:t>الزواج بالكتابة للناطق الحاضر</a:t>
            </a:r>
          </a:p>
        </p:txBody>
      </p:sp>
      <p:sp>
        <p:nvSpPr>
          <p:cNvPr id="3" name="عنوان 2"/>
          <p:cNvSpPr>
            <a:spLocks noGrp="1"/>
          </p:cNvSpPr>
          <p:nvPr>
            <p:ph type="title"/>
          </p:nvPr>
        </p:nvSpPr>
        <p:spPr/>
        <p:txBody>
          <a:bodyPr>
            <a:normAutofit fontScale="90000"/>
          </a:bodyPr>
          <a:lstStyle/>
          <a:p>
            <a:r>
              <a:rPr lang="ar-SA" dirty="0" smtClean="0"/>
              <a:t> </a:t>
            </a:r>
            <a:endParaRPr lang="ar-SY" dirty="0"/>
          </a:p>
        </p:txBody>
      </p:sp>
    </p:spTree>
    <p:extLst>
      <p:ext uri="{BB962C8B-B14F-4D97-AF65-F5344CB8AC3E}">
        <p14:creationId xmlns:p14="http://schemas.microsoft.com/office/powerpoint/2010/main" xmlns="" val="651300650"/>
      </p:ext>
    </p:extLst>
  </p:cSld>
  <p:clrMapOvr>
    <a:masterClrMapping/>
  </p:clrMapOvr>
  <p:transition>
    <p:push dir="u"/>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مربع نص 4"/>
          <p:cNvSpPr txBox="1"/>
          <p:nvPr/>
        </p:nvSpPr>
        <p:spPr>
          <a:xfrm>
            <a:off x="71406" y="1857364"/>
            <a:ext cx="8786842" cy="4786346"/>
          </a:xfrm>
          <a:prstGeom prst="rect">
            <a:avLst/>
          </a:prstGeom>
        </p:spPr>
        <p:txBody>
          <a:bodyPr vert="horz" lIns="91440" tIns="45720" rIns="91440" bIns="45720" rtlCol="1" anchor="t" anchorCtr="0">
            <a:noAutofit/>
          </a:bodyPr>
          <a:lstStyle/>
          <a:p>
            <a:pPr algn="ctr">
              <a:lnSpc>
                <a:spcPct val="125000"/>
              </a:lnSpc>
            </a:pPr>
            <a:r>
              <a:rPr lang="ar-SA" sz="9600" b="1" dirty="0" smtClean="0">
                <a:ln w="18000">
                  <a:solidFill>
                    <a:schemeClr val="accent2">
                      <a:satMod val="140000"/>
                    </a:schemeClr>
                  </a:solidFill>
                  <a:prstDash val="solid"/>
                  <a:miter lim="800000"/>
                </a:ln>
                <a:solidFill>
                  <a:srgbClr val="FFC000"/>
                </a:solidFill>
                <a:effectLst>
                  <a:outerShdw blurRad="25500" dist="23000" dir="7020000" algn="tl">
                    <a:srgbClr val="000000">
                      <a:alpha val="50000"/>
                    </a:srgbClr>
                  </a:outerShdw>
                </a:effectLst>
                <a:cs typeface="PT Bold Heading" pitchFamily="2" charset="-78"/>
              </a:rPr>
              <a:t>الزواج عبر وسائل الاتصال الحديثة</a:t>
            </a:r>
          </a:p>
        </p:txBody>
      </p:sp>
      <p:sp>
        <p:nvSpPr>
          <p:cNvPr id="3" name="عنوان 2"/>
          <p:cNvSpPr>
            <a:spLocks noGrp="1"/>
          </p:cNvSpPr>
          <p:nvPr>
            <p:ph type="title"/>
          </p:nvPr>
        </p:nvSpPr>
        <p:spPr/>
        <p:txBody>
          <a:bodyPr>
            <a:normAutofit fontScale="90000"/>
          </a:bodyPr>
          <a:lstStyle/>
          <a:p>
            <a:r>
              <a:rPr lang="ar-SA" dirty="0" smtClean="0"/>
              <a:t> </a:t>
            </a:r>
            <a:endParaRPr lang="ar-SY" dirty="0"/>
          </a:p>
        </p:txBody>
      </p:sp>
    </p:spTree>
    <p:extLst>
      <p:ext uri="{BB962C8B-B14F-4D97-AF65-F5344CB8AC3E}">
        <p14:creationId xmlns:p14="http://schemas.microsoft.com/office/powerpoint/2010/main" xmlns="" val="651300650"/>
      </p:ext>
    </p:extLst>
  </p:cSld>
  <p:clrMapOvr>
    <a:masterClrMapping/>
  </p:clrMapOvr>
  <p:transition>
    <p:push dir="u"/>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rmAutofit fontScale="90000"/>
          </a:bodyPr>
          <a:lstStyle/>
          <a:p>
            <a:endParaRPr lang="ar-SY"/>
          </a:p>
        </p:txBody>
      </p:sp>
      <p:sp>
        <p:nvSpPr>
          <p:cNvPr id="3" name="عنصر نائب للمحتوى 2"/>
          <p:cNvSpPr>
            <a:spLocks noGrp="1"/>
          </p:cNvSpPr>
          <p:nvPr>
            <p:ph idx="1"/>
          </p:nvPr>
        </p:nvSpPr>
        <p:spPr/>
        <p:txBody>
          <a:bodyPr>
            <a:normAutofit/>
          </a:bodyPr>
          <a:lstStyle/>
          <a:p>
            <a:endParaRPr lang="ar-SY" dirty="0"/>
          </a:p>
        </p:txBody>
      </p:sp>
      <p:pic>
        <p:nvPicPr>
          <p:cNvPr id="4" name="صورة 3" descr="C:\Documents and Settings\HP\Desktop\369.jpg"/>
          <p:cNvPicPr/>
          <p:nvPr/>
        </p:nvPicPr>
        <p:blipFill>
          <a:blip r:embed="rId2" cstate="print"/>
          <a:srcRect/>
          <a:stretch>
            <a:fillRect/>
          </a:stretch>
        </p:blipFill>
        <p:spPr bwMode="auto">
          <a:xfrm>
            <a:off x="0" y="0"/>
            <a:ext cx="9144032" cy="6858000"/>
          </a:xfrm>
          <a:prstGeom prst="rect">
            <a:avLst/>
          </a:prstGeom>
          <a:noFill/>
          <a:ln w="9525">
            <a:noFill/>
            <a:miter lim="800000"/>
            <a:headEnd/>
            <a:tailEnd/>
          </a:ln>
        </p:spPr>
      </p:pic>
    </p:spTree>
  </p:cSld>
  <p:clrMapOvr>
    <a:masterClrMapping/>
  </p:clrMapOvr>
  <p:transition spd="slow">
    <p:wipe/>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زاوية مطوية 14">
            <a:hlinkClick r:id="" action="ppaction://noaction" highlightClick="1">
              <a:snd r:embed="rId2" name="applause.wav"/>
            </a:hlinkClick>
          </p:cNvPr>
          <p:cNvSpPr/>
          <p:nvPr/>
        </p:nvSpPr>
        <p:spPr>
          <a:xfrm>
            <a:off x="3214678" y="1214422"/>
            <a:ext cx="2721167" cy="1571636"/>
          </a:xfrm>
          <a:prstGeom prst="foldedCorner">
            <a:avLst/>
          </a:prstGeom>
          <a:ln/>
        </p:spPr>
        <p:style>
          <a:lnRef idx="1">
            <a:schemeClr val="accent3"/>
          </a:lnRef>
          <a:fillRef idx="2">
            <a:schemeClr val="accent3"/>
          </a:fillRef>
          <a:effectRef idx="1">
            <a:schemeClr val="accent3"/>
          </a:effectRef>
          <a:fontRef idx="minor">
            <a:schemeClr val="dk1"/>
          </a:fontRef>
        </p:style>
        <p:txBody>
          <a:bodyPr rtlCol="1" anchor="ctr"/>
          <a:lstStyle/>
          <a:p>
            <a:pPr algn="ctr">
              <a:lnSpc>
                <a:spcPct val="125000"/>
              </a:lnSpc>
            </a:pPr>
            <a:r>
              <a:rPr lang="ar-SY" sz="4400" b="1" dirty="0" smtClean="0">
                <a:solidFill>
                  <a:schemeClr val="accent2">
                    <a:lumMod val="50000"/>
                  </a:schemeClr>
                </a:solidFill>
                <a:latin typeface="Traditional Arabic" pitchFamily="18" charset="-78"/>
                <a:cs typeface="Traditional Arabic" pitchFamily="18" charset="-78"/>
              </a:rPr>
              <a:t>أركان العقد</a:t>
            </a:r>
          </a:p>
        </p:txBody>
      </p:sp>
      <p:sp>
        <p:nvSpPr>
          <p:cNvPr id="16" name="زاوية مطوية 15">
            <a:hlinkClick r:id="" action="ppaction://noaction" highlightClick="1">
              <a:snd r:embed="rId2" name="applause.wav"/>
            </a:hlinkClick>
          </p:cNvPr>
          <p:cNvSpPr/>
          <p:nvPr/>
        </p:nvSpPr>
        <p:spPr>
          <a:xfrm>
            <a:off x="5778603" y="3286124"/>
            <a:ext cx="2293859" cy="1357322"/>
          </a:xfrm>
          <a:prstGeom prst="foldedCorner">
            <a:avLst/>
          </a:prstGeom>
          <a:ln/>
        </p:spPr>
        <p:style>
          <a:lnRef idx="1">
            <a:schemeClr val="accent3"/>
          </a:lnRef>
          <a:fillRef idx="2">
            <a:schemeClr val="accent3"/>
          </a:fillRef>
          <a:effectRef idx="1">
            <a:schemeClr val="accent3"/>
          </a:effectRef>
          <a:fontRef idx="minor">
            <a:schemeClr val="dk1"/>
          </a:fontRef>
        </p:style>
        <p:txBody>
          <a:bodyPr rtlCol="1" anchor="ctr"/>
          <a:lstStyle/>
          <a:p>
            <a:pPr algn="ctr">
              <a:lnSpc>
                <a:spcPct val="125000"/>
              </a:lnSpc>
            </a:pPr>
            <a:r>
              <a:rPr lang="ar-SY" sz="4000" b="1" dirty="0" smtClean="0">
                <a:solidFill>
                  <a:schemeClr val="accent2">
                    <a:lumMod val="50000"/>
                  </a:schemeClr>
                </a:solidFill>
                <a:latin typeface="Traditional Arabic" pitchFamily="18" charset="-78"/>
                <a:cs typeface="Traditional Arabic" pitchFamily="18" charset="-78"/>
              </a:rPr>
              <a:t>1. الصيغة</a:t>
            </a:r>
          </a:p>
        </p:txBody>
      </p:sp>
      <p:sp>
        <p:nvSpPr>
          <p:cNvPr id="17" name="زاوية مطوية 16">
            <a:hlinkClick r:id="" action="ppaction://noaction" highlightClick="1">
              <a:snd r:embed="rId2" name="applause.wav"/>
            </a:hlinkClick>
          </p:cNvPr>
          <p:cNvSpPr/>
          <p:nvPr/>
        </p:nvSpPr>
        <p:spPr>
          <a:xfrm>
            <a:off x="928662" y="3286124"/>
            <a:ext cx="2293859" cy="1357322"/>
          </a:xfrm>
          <a:prstGeom prst="foldedCorner">
            <a:avLst/>
          </a:prstGeom>
          <a:ln/>
        </p:spPr>
        <p:style>
          <a:lnRef idx="1">
            <a:schemeClr val="accent3"/>
          </a:lnRef>
          <a:fillRef idx="2">
            <a:schemeClr val="accent3"/>
          </a:fillRef>
          <a:effectRef idx="1">
            <a:schemeClr val="accent3"/>
          </a:effectRef>
          <a:fontRef idx="minor">
            <a:schemeClr val="dk1"/>
          </a:fontRef>
        </p:style>
        <p:txBody>
          <a:bodyPr rtlCol="1" anchor="ctr"/>
          <a:lstStyle/>
          <a:p>
            <a:pPr algn="ctr">
              <a:lnSpc>
                <a:spcPct val="125000"/>
              </a:lnSpc>
            </a:pPr>
            <a:r>
              <a:rPr lang="ar-SY" sz="4000" b="1" dirty="0" smtClean="0">
                <a:solidFill>
                  <a:schemeClr val="accent2">
                    <a:lumMod val="50000"/>
                  </a:schemeClr>
                </a:solidFill>
                <a:latin typeface="Traditional Arabic" pitchFamily="18" charset="-78"/>
                <a:cs typeface="Traditional Arabic" pitchFamily="18" charset="-78"/>
              </a:rPr>
              <a:t>2. </a:t>
            </a:r>
            <a:r>
              <a:rPr lang="ar-SY" sz="4000" b="1" dirty="0" err="1" smtClean="0">
                <a:solidFill>
                  <a:schemeClr val="accent2">
                    <a:lumMod val="50000"/>
                  </a:schemeClr>
                </a:solidFill>
                <a:latin typeface="Traditional Arabic" pitchFamily="18" charset="-78"/>
                <a:cs typeface="Traditional Arabic" pitchFamily="18" charset="-78"/>
              </a:rPr>
              <a:t>العاقدن</a:t>
            </a:r>
            <a:endParaRPr lang="ar-SY" sz="4000" b="1" dirty="0" smtClean="0">
              <a:solidFill>
                <a:schemeClr val="accent2">
                  <a:lumMod val="50000"/>
                </a:schemeClr>
              </a:solidFill>
              <a:latin typeface="Traditional Arabic" pitchFamily="18" charset="-78"/>
              <a:cs typeface="Traditional Arabic" pitchFamily="18" charset="-78"/>
            </a:endParaRPr>
          </a:p>
        </p:txBody>
      </p:sp>
      <p:sp>
        <p:nvSpPr>
          <p:cNvPr id="18" name="زاوية مطوية 17">
            <a:hlinkClick r:id="" action="ppaction://noaction" highlightClick="1">
              <a:snd r:embed="rId2" name="applause.wav"/>
            </a:hlinkClick>
          </p:cNvPr>
          <p:cNvSpPr/>
          <p:nvPr/>
        </p:nvSpPr>
        <p:spPr>
          <a:xfrm>
            <a:off x="964505" y="5000636"/>
            <a:ext cx="2250173" cy="1357322"/>
          </a:xfrm>
          <a:prstGeom prst="foldedCorner">
            <a:avLst>
              <a:gd name="adj" fmla="val 15743"/>
            </a:avLst>
          </a:prstGeom>
          <a:ln/>
        </p:spPr>
        <p:style>
          <a:lnRef idx="1">
            <a:schemeClr val="accent3"/>
          </a:lnRef>
          <a:fillRef idx="2">
            <a:schemeClr val="accent3"/>
          </a:fillRef>
          <a:effectRef idx="1">
            <a:schemeClr val="accent3"/>
          </a:effectRef>
          <a:fontRef idx="minor">
            <a:schemeClr val="dk1"/>
          </a:fontRef>
        </p:style>
        <p:txBody>
          <a:bodyPr rtlCol="1" anchor="ctr"/>
          <a:lstStyle/>
          <a:p>
            <a:pPr algn="ctr">
              <a:lnSpc>
                <a:spcPct val="125000"/>
              </a:lnSpc>
            </a:pPr>
            <a:r>
              <a:rPr lang="ar-SY" sz="4000" b="1" dirty="0" smtClean="0">
                <a:solidFill>
                  <a:schemeClr val="accent2">
                    <a:lumMod val="50000"/>
                  </a:schemeClr>
                </a:solidFill>
                <a:latin typeface="Traditional Arabic" pitchFamily="18" charset="-78"/>
                <a:cs typeface="Traditional Arabic" pitchFamily="18" charset="-78"/>
              </a:rPr>
              <a:t>4. الشاهدان</a:t>
            </a:r>
          </a:p>
        </p:txBody>
      </p:sp>
      <p:sp>
        <p:nvSpPr>
          <p:cNvPr id="19" name="زاوية مطوية 18">
            <a:hlinkClick r:id="" action="ppaction://noaction" highlightClick="1">
              <a:snd r:embed="rId2" name="applause.wav"/>
            </a:hlinkClick>
          </p:cNvPr>
          <p:cNvSpPr/>
          <p:nvPr/>
        </p:nvSpPr>
        <p:spPr>
          <a:xfrm>
            <a:off x="5778603" y="5000636"/>
            <a:ext cx="2293859" cy="1357322"/>
          </a:xfrm>
          <a:prstGeom prst="foldedCorner">
            <a:avLst>
              <a:gd name="adj" fmla="val 15743"/>
            </a:avLst>
          </a:prstGeom>
          <a:ln/>
        </p:spPr>
        <p:style>
          <a:lnRef idx="1">
            <a:schemeClr val="accent3"/>
          </a:lnRef>
          <a:fillRef idx="2">
            <a:schemeClr val="accent3"/>
          </a:fillRef>
          <a:effectRef idx="1">
            <a:schemeClr val="accent3"/>
          </a:effectRef>
          <a:fontRef idx="minor">
            <a:schemeClr val="dk1"/>
          </a:fontRef>
        </p:style>
        <p:txBody>
          <a:bodyPr rtlCol="1" anchor="ctr"/>
          <a:lstStyle/>
          <a:p>
            <a:pPr algn="ctr">
              <a:lnSpc>
                <a:spcPct val="125000"/>
              </a:lnSpc>
            </a:pPr>
            <a:r>
              <a:rPr lang="ar-SY" sz="4000" b="1" dirty="0" smtClean="0">
                <a:solidFill>
                  <a:schemeClr val="accent2">
                    <a:lumMod val="50000"/>
                  </a:schemeClr>
                </a:solidFill>
                <a:latin typeface="Traditional Arabic" pitchFamily="18" charset="-78"/>
                <a:cs typeface="Traditional Arabic" pitchFamily="18" charset="-78"/>
              </a:rPr>
              <a:t>3. الولي</a:t>
            </a:r>
          </a:p>
        </p:txBody>
      </p:sp>
      <p:cxnSp>
        <p:nvCxnSpPr>
          <p:cNvPr id="20" name="رابط كسهم مستقيم 19"/>
          <p:cNvCxnSpPr>
            <a:stCxn id="15" idx="2"/>
            <a:endCxn id="16" idx="0"/>
          </p:cNvCxnSpPr>
          <p:nvPr/>
        </p:nvCxnSpPr>
        <p:spPr>
          <a:xfrm rot="16200000" flipH="1">
            <a:off x="5500364" y="1860955"/>
            <a:ext cx="500066" cy="2350271"/>
          </a:xfrm>
          <a:prstGeom prst="straightConnector1">
            <a:avLst/>
          </a:prstGeom>
          <a:ln>
            <a:tailEnd type="arrow"/>
          </a:ln>
        </p:spPr>
        <p:style>
          <a:lnRef idx="2">
            <a:schemeClr val="accent2"/>
          </a:lnRef>
          <a:fillRef idx="0">
            <a:schemeClr val="accent2"/>
          </a:fillRef>
          <a:effectRef idx="1">
            <a:schemeClr val="accent2"/>
          </a:effectRef>
          <a:fontRef idx="minor">
            <a:schemeClr val="tx1"/>
          </a:fontRef>
        </p:style>
      </p:cxnSp>
      <p:cxnSp>
        <p:nvCxnSpPr>
          <p:cNvPr id="21" name="رابط كسهم مستقيم 20"/>
          <p:cNvCxnSpPr>
            <a:stCxn id="15" idx="2"/>
            <a:endCxn id="17" idx="0"/>
          </p:cNvCxnSpPr>
          <p:nvPr/>
        </p:nvCxnSpPr>
        <p:spPr>
          <a:xfrm rot="5400000">
            <a:off x="3075394" y="1786256"/>
            <a:ext cx="500066" cy="2499670"/>
          </a:xfrm>
          <a:prstGeom prst="straightConnector1">
            <a:avLst/>
          </a:prstGeom>
          <a:ln>
            <a:tailEnd type="arrow"/>
          </a:ln>
        </p:spPr>
        <p:style>
          <a:lnRef idx="2">
            <a:schemeClr val="accent2"/>
          </a:lnRef>
          <a:fillRef idx="0">
            <a:schemeClr val="accent2"/>
          </a:fillRef>
          <a:effectRef idx="1">
            <a:schemeClr val="accent2"/>
          </a:effectRef>
          <a:fontRef idx="minor">
            <a:schemeClr val="tx1"/>
          </a:fontRef>
        </p:style>
      </p:cxnSp>
      <p:cxnSp>
        <p:nvCxnSpPr>
          <p:cNvPr id="22" name="رابط كسهم مستقيم 21"/>
          <p:cNvCxnSpPr>
            <a:stCxn id="15" idx="2"/>
            <a:endCxn id="18" idx="3"/>
          </p:cNvCxnSpPr>
          <p:nvPr/>
        </p:nvCxnSpPr>
        <p:spPr>
          <a:xfrm rot="5400000">
            <a:off x="2448351" y="3552385"/>
            <a:ext cx="2893239" cy="1360584"/>
          </a:xfrm>
          <a:prstGeom prst="straightConnector1">
            <a:avLst/>
          </a:prstGeom>
          <a:ln>
            <a:tailEnd type="arrow"/>
          </a:ln>
        </p:spPr>
        <p:style>
          <a:lnRef idx="2">
            <a:schemeClr val="accent2"/>
          </a:lnRef>
          <a:fillRef idx="0">
            <a:schemeClr val="accent2"/>
          </a:fillRef>
          <a:effectRef idx="1">
            <a:schemeClr val="accent2"/>
          </a:effectRef>
          <a:fontRef idx="minor">
            <a:schemeClr val="tx1"/>
          </a:fontRef>
        </p:style>
      </p:cxnSp>
      <p:cxnSp>
        <p:nvCxnSpPr>
          <p:cNvPr id="23" name="رابط كسهم مستقيم 22"/>
          <p:cNvCxnSpPr>
            <a:stCxn id="15" idx="2"/>
            <a:endCxn id="19" idx="1"/>
          </p:cNvCxnSpPr>
          <p:nvPr/>
        </p:nvCxnSpPr>
        <p:spPr>
          <a:xfrm rot="16200000" flipH="1">
            <a:off x="3730313" y="3631006"/>
            <a:ext cx="2893239" cy="1203341"/>
          </a:xfrm>
          <a:prstGeom prst="straightConnector1">
            <a:avLst/>
          </a:prstGeom>
          <a:ln>
            <a:tailEnd type="arrow"/>
          </a:ln>
        </p:spPr>
        <p:style>
          <a:lnRef idx="2">
            <a:schemeClr val="accent2"/>
          </a:lnRef>
          <a:fillRef idx="0">
            <a:schemeClr val="accent2"/>
          </a:fillRef>
          <a:effectRef idx="1">
            <a:schemeClr val="accent2"/>
          </a:effectRef>
          <a:fontRef idx="minor">
            <a:schemeClr val="tx1"/>
          </a:fontRef>
        </p:style>
      </p:cxnSp>
    </p:spTree>
    <p:extLst>
      <p:ext uri="{BB962C8B-B14F-4D97-AF65-F5344CB8AC3E}">
        <p14:creationId xmlns:p14="http://schemas.microsoft.com/office/powerpoint/2010/main" xmlns="" val="4265358610"/>
      </p:ext>
    </p:extLst>
  </p:cSld>
  <p:clrMapOvr>
    <a:masterClrMapping/>
  </p:clrMapOvr>
  <p:transition>
    <p:push dir="d"/>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ctrTitle"/>
          </p:nvPr>
        </p:nvSpPr>
        <p:spPr>
          <a:xfrm>
            <a:off x="857224" y="1500174"/>
            <a:ext cx="7200800" cy="3640588"/>
          </a:xfrm>
        </p:spPr>
        <p:txBody>
          <a:bodyPr vert="horz" lIns="91440" tIns="45720" rIns="91440" bIns="45720" rtlCol="1" anchor="ctr">
            <a:noAutofit/>
          </a:bodyPr>
          <a:lstStyle/>
          <a:p>
            <a:pPr rtl="0">
              <a:lnSpc>
                <a:spcPct val="125000"/>
              </a:lnSpc>
              <a:defRPr/>
            </a:pPr>
            <a:r>
              <a:rPr lang="ar-SA" dirty="0" smtClean="0">
                <a:cs typeface="PT Bold Heading" pitchFamily="2" charset="-78"/>
              </a:rPr>
              <a:t>سنن </a:t>
            </a:r>
            <a:r>
              <a:rPr dirty="0" smtClean="0">
                <a:cs typeface="PT Bold Heading" pitchFamily="2" charset="-78"/>
              </a:rPr>
              <a:t/>
            </a:r>
            <a:br>
              <a:rPr dirty="0" smtClean="0">
                <a:cs typeface="PT Bold Heading" pitchFamily="2" charset="-78"/>
              </a:rPr>
            </a:br>
            <a:r>
              <a:rPr lang="ar-SA" dirty="0" smtClean="0">
                <a:cs typeface="PT Bold Heading" pitchFamily="2" charset="-78"/>
              </a:rPr>
              <a:t>عقد الزواج</a:t>
            </a:r>
            <a:endParaRPr lang="ar-SY" dirty="0" smtClean="0">
              <a:cs typeface="PT Bold Heading" pitchFamily="2" charset="-78"/>
            </a:endParaRPr>
          </a:p>
        </p:txBody>
      </p:sp>
      <p:sp>
        <p:nvSpPr>
          <p:cNvPr id="3" name="مستطيل 2"/>
          <p:cNvSpPr/>
          <p:nvPr/>
        </p:nvSpPr>
        <p:spPr>
          <a:xfrm>
            <a:off x="6465900" y="1052736"/>
            <a:ext cx="1418468" cy="830997"/>
          </a:xfrm>
          <a:prstGeom prst="rect">
            <a:avLst/>
          </a:prstGeom>
        </p:spPr>
        <p:txBody>
          <a:bodyPr wrap="square">
            <a:spAutoFit/>
          </a:bodyPr>
          <a:lstStyle/>
          <a:p>
            <a:r>
              <a:rPr lang="ar-SY" sz="4800" b="1" dirty="0" smtClean="0">
                <a:ln w="11430">
                  <a:noFill/>
                </a:ln>
                <a:solidFill>
                  <a:schemeClr val="accent3">
                    <a:lumMod val="50000"/>
                  </a:schemeClr>
                </a:solidFill>
                <a:latin typeface="Traditional Arabic" pitchFamily="18" charset="-78"/>
                <a:ea typeface="+mj-ea"/>
                <a:cs typeface="Traditional Arabic" pitchFamily="18" charset="-78"/>
              </a:rPr>
              <a:t>رابعاً:</a:t>
            </a:r>
            <a:endParaRPr lang="ar-SY" sz="4800" b="1" dirty="0">
              <a:ln w="11430">
                <a:noFill/>
              </a:ln>
              <a:solidFill>
                <a:schemeClr val="accent3">
                  <a:lumMod val="50000"/>
                </a:schemeClr>
              </a:solidFill>
              <a:latin typeface="Traditional Arabic" pitchFamily="18" charset="-78"/>
              <a:ea typeface="+mj-ea"/>
              <a:cs typeface="Traditional Arabic" pitchFamily="18" charset="-78"/>
            </a:endParaRPr>
          </a:p>
        </p:txBody>
      </p:sp>
    </p:spTree>
    <p:extLst>
      <p:ext uri="{BB962C8B-B14F-4D97-AF65-F5344CB8AC3E}">
        <p14:creationId xmlns:p14="http://schemas.microsoft.com/office/powerpoint/2010/main" xmlns="" val="3755525113"/>
      </p:ext>
    </p:extLst>
  </p:cSld>
  <p:clrMapOvr>
    <a:masterClrMapping/>
  </p:clrMapOvr>
  <p:transition>
    <p:push dir="r"/>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وان 3"/>
          <p:cNvSpPr>
            <a:spLocks noGrp="1"/>
          </p:cNvSpPr>
          <p:nvPr>
            <p:ph type="ctrTitle"/>
          </p:nvPr>
        </p:nvSpPr>
        <p:spPr/>
        <p:txBody>
          <a:bodyPr/>
          <a:lstStyle/>
          <a:p>
            <a:r>
              <a:rPr smtClean="0"/>
              <a:t>1- الإعلان</a:t>
            </a:r>
            <a:endParaRPr lang="ar-SY" dirty="0"/>
          </a:p>
        </p:txBody>
      </p:sp>
    </p:spTree>
    <p:extLst>
      <p:ext uri="{BB962C8B-B14F-4D97-AF65-F5344CB8AC3E}">
        <p14:creationId xmlns:p14="http://schemas.microsoft.com/office/powerpoint/2010/main" xmlns="" val="2380732340"/>
      </p:ext>
    </p:extLst>
  </p:cSld>
  <p:clrMapOvr>
    <a:masterClrMapping/>
  </p:clrMapOvr>
  <p:transition spd="slow">
    <p:push dir="u"/>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4788024" y="116632"/>
            <a:ext cx="3250704" cy="1008112"/>
          </a:xfrm>
        </p:spPr>
        <p:txBody>
          <a:bodyPr vert="horz" lIns="91440" tIns="45720" rIns="91440" bIns="45720" rtlCol="1" anchor="ctr">
            <a:noAutofit/>
          </a:bodyPr>
          <a:lstStyle/>
          <a:p>
            <a:pPr>
              <a:defRPr/>
            </a:pPr>
            <a:r>
              <a:rPr lang="ar-SA" sz="6000" dirty="0" smtClean="0">
                <a:cs typeface="PT Bold Heading" pitchFamily="2" charset="-78"/>
              </a:rPr>
              <a:t>الإعلان</a:t>
            </a:r>
            <a:endParaRPr lang="ar-SY" sz="6000" dirty="0" smtClean="0">
              <a:cs typeface="PT Bold Heading" pitchFamily="2" charset="-78"/>
            </a:endParaRPr>
          </a:p>
        </p:txBody>
      </p:sp>
      <p:sp>
        <p:nvSpPr>
          <p:cNvPr id="5" name="مربع نص 4"/>
          <p:cNvSpPr txBox="1"/>
          <p:nvPr/>
        </p:nvSpPr>
        <p:spPr>
          <a:xfrm>
            <a:off x="214282" y="1285860"/>
            <a:ext cx="8643998" cy="5143535"/>
          </a:xfrm>
          <a:prstGeom prst="rect">
            <a:avLst/>
          </a:prstGeom>
        </p:spPr>
        <p:txBody>
          <a:bodyPr vert="horz" lIns="91440" tIns="45720" rIns="91440" bIns="45720" rtlCol="1" anchor="t" anchorCtr="0">
            <a:noAutofit/>
          </a:bodyPr>
          <a:lstStyle/>
          <a:p>
            <a:pPr algn="justLow">
              <a:spcBef>
                <a:spcPct val="20000"/>
              </a:spcBef>
              <a:defRPr/>
            </a:pPr>
            <a:r>
              <a:rPr lang="ar-SA" sz="4000" b="1" dirty="0" smtClean="0">
                <a:ln w="11430">
                  <a:noFill/>
                </a:ln>
                <a:solidFill>
                  <a:schemeClr val="accent3">
                    <a:lumMod val="50000"/>
                  </a:schemeClr>
                </a:solidFill>
                <a:latin typeface="Traditional Arabic" pitchFamily="18" charset="-78"/>
                <a:ea typeface="+mj-ea"/>
                <a:cs typeface="Traditional Arabic" pitchFamily="18" charset="-78"/>
              </a:rPr>
              <a:t>قال رسول الله </a:t>
            </a:r>
            <a:r>
              <a:rPr lang="en-US" sz="4000" dirty="0" smtClean="0">
                <a:ln w="11430">
                  <a:noFill/>
                </a:ln>
                <a:solidFill>
                  <a:schemeClr val="accent3">
                    <a:lumMod val="50000"/>
                  </a:schemeClr>
                </a:solidFill>
                <a:latin typeface="Traditional Arabic" pitchFamily="18" charset="-78"/>
                <a:ea typeface="+mj-ea"/>
                <a:cs typeface="Traditional Arabic" pitchFamily="18" charset="-78"/>
                <a:sym typeface="AGA Arabesque"/>
              </a:rPr>
              <a:t></a:t>
            </a:r>
            <a:r>
              <a:rPr lang="ar-SA" sz="4000" b="1" dirty="0" smtClean="0">
                <a:ln w="11430">
                  <a:noFill/>
                </a:ln>
                <a:solidFill>
                  <a:schemeClr val="accent3">
                    <a:lumMod val="50000"/>
                  </a:schemeClr>
                </a:solidFill>
                <a:latin typeface="Traditional Arabic" pitchFamily="18" charset="-78"/>
                <a:ea typeface="+mj-ea"/>
                <a:cs typeface="Traditional Arabic" pitchFamily="18" charset="-78"/>
              </a:rPr>
              <a:t>: </a:t>
            </a:r>
            <a:endParaRPr lang="ar-SY" sz="4000" b="1" dirty="0" smtClean="0">
              <a:ln w="11430">
                <a:noFill/>
              </a:ln>
              <a:solidFill>
                <a:schemeClr val="accent3">
                  <a:lumMod val="50000"/>
                </a:schemeClr>
              </a:solidFill>
              <a:latin typeface="Traditional Arabic" pitchFamily="18" charset="-78"/>
              <a:ea typeface="+mj-ea"/>
              <a:cs typeface="Traditional Arabic" pitchFamily="18" charset="-78"/>
            </a:endParaRPr>
          </a:p>
          <a:p>
            <a:pPr algn="ctr">
              <a:spcBef>
                <a:spcPct val="20000"/>
              </a:spcBef>
              <a:defRPr/>
            </a:pPr>
            <a:r>
              <a:rPr lang="ar-SY" sz="5400" b="1" dirty="0" smtClean="0">
                <a:ln w="11430">
                  <a:noFill/>
                </a:ln>
                <a:solidFill>
                  <a:schemeClr val="accent3">
                    <a:lumMod val="50000"/>
                  </a:schemeClr>
                </a:solidFill>
                <a:latin typeface="Traditional Arabic" pitchFamily="18" charset="-78"/>
                <a:ea typeface="+mj-ea"/>
                <a:cs typeface="Traditional Arabic" pitchFamily="18" charset="-78"/>
              </a:rPr>
              <a:t>«أعلنوا هذا النكاح، واجعلوه في المساجد، واضربوا عليه بالدُّفوف» </a:t>
            </a:r>
          </a:p>
          <a:p>
            <a:pPr algn="l">
              <a:spcBef>
                <a:spcPct val="20000"/>
              </a:spcBef>
              <a:defRPr/>
            </a:pPr>
            <a:r>
              <a:rPr lang="ar-SA" sz="3200" dirty="0" smtClean="0">
                <a:ln w="11430">
                  <a:noFill/>
                </a:ln>
                <a:solidFill>
                  <a:schemeClr val="accent3">
                    <a:lumMod val="50000"/>
                  </a:schemeClr>
                </a:solidFill>
                <a:latin typeface="Traditional Arabic" pitchFamily="18" charset="-78"/>
                <a:ea typeface="+mj-ea"/>
                <a:cs typeface="Traditional Arabic" pitchFamily="18" charset="-78"/>
              </a:rPr>
              <a:t>[أخرجه الترمذي]</a:t>
            </a:r>
            <a:endParaRPr lang="ar-SA" sz="4000" dirty="0" smtClean="0">
              <a:ln w="11430">
                <a:noFill/>
              </a:ln>
              <a:solidFill>
                <a:schemeClr val="accent3">
                  <a:lumMod val="50000"/>
                </a:schemeClr>
              </a:solidFill>
              <a:latin typeface="Traditional Arabic" pitchFamily="18" charset="-78"/>
              <a:ea typeface="+mj-ea"/>
              <a:cs typeface="Traditional Arabic" pitchFamily="18" charset="-78"/>
            </a:endParaRPr>
          </a:p>
          <a:p>
            <a:pPr algn="justLow">
              <a:lnSpc>
                <a:spcPct val="75000"/>
              </a:lnSpc>
              <a:spcBef>
                <a:spcPct val="20000"/>
              </a:spcBef>
              <a:defRPr/>
            </a:pPr>
            <a:r>
              <a:rPr lang="ar-SA" sz="4000" b="1" dirty="0" smtClean="0">
                <a:ln w="11430">
                  <a:noFill/>
                </a:ln>
                <a:solidFill>
                  <a:schemeClr val="accent3">
                    <a:lumMod val="50000"/>
                  </a:schemeClr>
                </a:solidFill>
                <a:latin typeface="Traditional Arabic" pitchFamily="18" charset="-78"/>
                <a:ea typeface="+mj-ea"/>
                <a:cs typeface="Traditional Arabic" pitchFamily="18" charset="-78"/>
              </a:rPr>
              <a:t> قال </a:t>
            </a:r>
            <a:r>
              <a:rPr lang="en-US" sz="4000" dirty="0" smtClean="0">
                <a:ln w="11430">
                  <a:noFill/>
                </a:ln>
                <a:solidFill>
                  <a:schemeClr val="accent3">
                    <a:lumMod val="50000"/>
                  </a:schemeClr>
                </a:solidFill>
                <a:latin typeface="Traditional Arabic" pitchFamily="18" charset="-78"/>
                <a:ea typeface="+mj-ea"/>
                <a:cs typeface="Traditional Arabic" pitchFamily="18" charset="-78"/>
                <a:sym typeface="AGA Arabesque"/>
              </a:rPr>
              <a:t></a:t>
            </a:r>
            <a:r>
              <a:rPr lang="ar-SA" sz="4000" b="1" dirty="0" smtClean="0">
                <a:ln w="11430">
                  <a:noFill/>
                </a:ln>
                <a:solidFill>
                  <a:schemeClr val="accent3">
                    <a:lumMod val="50000"/>
                  </a:schemeClr>
                </a:solidFill>
                <a:latin typeface="Traditional Arabic" pitchFamily="18" charset="-78"/>
                <a:ea typeface="+mj-ea"/>
                <a:cs typeface="Traditional Arabic" pitchFamily="18" charset="-78"/>
              </a:rPr>
              <a:t>: </a:t>
            </a:r>
            <a:endParaRPr lang="ar-SY" sz="4000" b="1" dirty="0" smtClean="0">
              <a:ln w="11430">
                <a:noFill/>
              </a:ln>
              <a:solidFill>
                <a:schemeClr val="accent3">
                  <a:lumMod val="50000"/>
                </a:schemeClr>
              </a:solidFill>
              <a:latin typeface="Traditional Arabic" pitchFamily="18" charset="-78"/>
              <a:ea typeface="+mj-ea"/>
              <a:cs typeface="Traditional Arabic" pitchFamily="18" charset="-78"/>
            </a:endParaRPr>
          </a:p>
          <a:p>
            <a:pPr algn="ctr">
              <a:spcBef>
                <a:spcPct val="20000"/>
              </a:spcBef>
              <a:defRPr/>
            </a:pPr>
            <a:r>
              <a:rPr lang="ar-SA" sz="5400" b="1" dirty="0" smtClean="0">
                <a:ln w="11430">
                  <a:noFill/>
                </a:ln>
                <a:solidFill>
                  <a:schemeClr val="accent3">
                    <a:lumMod val="50000"/>
                  </a:schemeClr>
                </a:solidFill>
                <a:latin typeface="Traditional Arabic" pitchFamily="18" charset="-78"/>
                <a:ea typeface="+mj-ea"/>
                <a:cs typeface="Traditional Arabic" pitchFamily="18" charset="-78"/>
              </a:rPr>
              <a:t>«أخفوا الخِطبة، وأعلنوا النكاح»</a:t>
            </a:r>
          </a:p>
          <a:p>
            <a:pPr algn="l">
              <a:spcBef>
                <a:spcPct val="20000"/>
              </a:spcBef>
              <a:defRPr/>
            </a:pPr>
            <a:r>
              <a:rPr lang="ar-SA" sz="3200" dirty="0" smtClean="0">
                <a:ln w="11430">
                  <a:noFill/>
                </a:ln>
                <a:solidFill>
                  <a:schemeClr val="accent3">
                    <a:lumMod val="50000"/>
                  </a:schemeClr>
                </a:solidFill>
                <a:latin typeface="Traditional Arabic" pitchFamily="18" charset="-78"/>
                <a:ea typeface="+mj-ea"/>
                <a:cs typeface="Traditional Arabic" pitchFamily="18" charset="-78"/>
              </a:rPr>
              <a:t>[</a:t>
            </a:r>
            <a:r>
              <a:rPr lang="ar-SA" sz="3200" dirty="0" err="1" smtClean="0">
                <a:ln w="11430">
                  <a:noFill/>
                </a:ln>
                <a:solidFill>
                  <a:schemeClr val="accent3">
                    <a:lumMod val="50000"/>
                  </a:schemeClr>
                </a:solidFill>
                <a:latin typeface="Traditional Arabic" pitchFamily="18" charset="-78"/>
                <a:ea typeface="+mj-ea"/>
                <a:cs typeface="Traditional Arabic" pitchFamily="18" charset="-78"/>
              </a:rPr>
              <a:t>الديلمي</a:t>
            </a:r>
            <a:r>
              <a:rPr lang="ar-SA" sz="3200" dirty="0" smtClean="0">
                <a:ln w="11430">
                  <a:noFill/>
                </a:ln>
                <a:solidFill>
                  <a:schemeClr val="accent3">
                    <a:lumMod val="50000"/>
                  </a:schemeClr>
                </a:solidFill>
                <a:latin typeface="Traditional Arabic" pitchFamily="18" charset="-78"/>
                <a:ea typeface="+mj-ea"/>
                <a:cs typeface="Traditional Arabic" pitchFamily="18" charset="-78"/>
              </a:rPr>
              <a:t>]</a:t>
            </a:r>
            <a:endParaRPr lang="en-US" sz="3200" dirty="0" smtClean="0">
              <a:ln w="11430">
                <a:noFill/>
              </a:ln>
              <a:solidFill>
                <a:schemeClr val="accent3">
                  <a:lumMod val="50000"/>
                </a:schemeClr>
              </a:solidFill>
              <a:latin typeface="Traditional Arabic" pitchFamily="18" charset="-78"/>
              <a:ea typeface="+mj-ea"/>
              <a:cs typeface="Traditional Arabic" pitchFamily="18" charset="-78"/>
            </a:endParaRPr>
          </a:p>
        </p:txBody>
      </p:sp>
    </p:spTree>
    <p:extLst>
      <p:ext uri="{BB962C8B-B14F-4D97-AF65-F5344CB8AC3E}">
        <p14:creationId xmlns:p14="http://schemas.microsoft.com/office/powerpoint/2010/main" xmlns="" val="3041925571"/>
      </p:ext>
    </p:extLst>
  </p:cSld>
  <p:clrMapOvr>
    <a:masterClrMapping/>
  </p:clrMapOvr>
  <p:transition>
    <p:push dir="u"/>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4788024" y="116632"/>
            <a:ext cx="3250704" cy="1008112"/>
          </a:xfrm>
        </p:spPr>
        <p:txBody>
          <a:bodyPr vert="horz" lIns="91440" tIns="45720" rIns="91440" bIns="45720" rtlCol="1" anchor="ctr">
            <a:noAutofit/>
          </a:bodyPr>
          <a:lstStyle/>
          <a:p>
            <a:pPr>
              <a:defRPr/>
            </a:pPr>
            <a:r>
              <a:rPr lang="ar-SA" sz="6000" dirty="0" smtClean="0">
                <a:cs typeface="PT Bold Heading" pitchFamily="2" charset="-78"/>
              </a:rPr>
              <a:t>الإعلان</a:t>
            </a:r>
            <a:endParaRPr lang="ar-SY" sz="6000" dirty="0" smtClean="0">
              <a:cs typeface="PT Bold Heading" pitchFamily="2" charset="-78"/>
            </a:endParaRPr>
          </a:p>
        </p:txBody>
      </p:sp>
      <p:sp>
        <p:nvSpPr>
          <p:cNvPr id="5" name="مربع نص 4"/>
          <p:cNvSpPr txBox="1"/>
          <p:nvPr/>
        </p:nvSpPr>
        <p:spPr>
          <a:xfrm>
            <a:off x="214282" y="1285860"/>
            <a:ext cx="8643998" cy="5214974"/>
          </a:xfrm>
          <a:prstGeom prst="rect">
            <a:avLst/>
          </a:prstGeom>
        </p:spPr>
        <p:txBody>
          <a:bodyPr vert="horz" lIns="91440" tIns="45720" rIns="91440" bIns="45720" rtlCol="1" anchor="t" anchorCtr="0">
            <a:noAutofit/>
          </a:bodyPr>
          <a:lstStyle/>
          <a:p>
            <a:pPr algn="justLow">
              <a:lnSpc>
                <a:spcPct val="125000"/>
              </a:lnSpc>
              <a:spcBef>
                <a:spcPct val="20000"/>
              </a:spcBef>
              <a:buFont typeface="Wingdings" pitchFamily="2" charset="2"/>
              <a:buChar char="v"/>
              <a:defRPr/>
            </a:pPr>
            <a:r>
              <a:rPr lang="ar-SY" sz="4000" b="1" dirty="0" smtClean="0">
                <a:ln w="11430">
                  <a:noFill/>
                </a:ln>
                <a:solidFill>
                  <a:schemeClr val="accent3">
                    <a:lumMod val="50000"/>
                  </a:schemeClr>
                </a:solidFill>
                <a:latin typeface="Traditional Arabic" pitchFamily="18" charset="-78"/>
                <a:ea typeface="+mj-ea"/>
                <a:cs typeface="Traditional Arabic" pitchFamily="18" charset="-78"/>
              </a:rPr>
              <a:t> ما حكم زواج السر؟ </a:t>
            </a:r>
          </a:p>
          <a:p>
            <a:pPr algn="justLow">
              <a:lnSpc>
                <a:spcPct val="125000"/>
              </a:lnSpc>
              <a:spcBef>
                <a:spcPct val="20000"/>
              </a:spcBef>
              <a:defRPr/>
            </a:pPr>
            <a:r>
              <a:rPr lang="ar-SY" sz="4000" b="1" dirty="0" smtClean="0">
                <a:ln w="11430">
                  <a:noFill/>
                </a:ln>
                <a:solidFill>
                  <a:schemeClr val="accent3">
                    <a:lumMod val="50000"/>
                  </a:schemeClr>
                </a:solidFill>
                <a:latin typeface="Traditional Arabic" pitchFamily="18" charset="-78"/>
                <a:ea typeface="+mj-ea"/>
                <a:cs typeface="Traditional Arabic" pitchFamily="18" charset="-78"/>
              </a:rPr>
              <a:t>- صحيح إن توافرت أركان العقد، لكنه مخالف للسنة. </a:t>
            </a:r>
          </a:p>
          <a:p>
            <a:pPr algn="justLow">
              <a:lnSpc>
                <a:spcPct val="125000"/>
              </a:lnSpc>
              <a:spcBef>
                <a:spcPct val="20000"/>
              </a:spcBef>
              <a:buFont typeface="Wingdings" pitchFamily="2" charset="2"/>
              <a:buChar char="v"/>
              <a:defRPr/>
            </a:pPr>
            <a:r>
              <a:rPr lang="ar-SY" sz="4000" b="1" dirty="0" smtClean="0">
                <a:ln w="11430">
                  <a:noFill/>
                </a:ln>
                <a:solidFill>
                  <a:schemeClr val="accent3">
                    <a:lumMod val="50000"/>
                  </a:schemeClr>
                </a:solidFill>
                <a:latin typeface="Traditional Arabic" pitchFamily="18" charset="-78"/>
                <a:ea typeface="+mj-ea"/>
                <a:cs typeface="Traditional Arabic" pitchFamily="18" charset="-78"/>
              </a:rPr>
              <a:t> لماذا الإعلان في الزواج؟ </a:t>
            </a:r>
          </a:p>
          <a:p>
            <a:pPr>
              <a:lnSpc>
                <a:spcPct val="125000"/>
              </a:lnSpc>
            </a:pPr>
            <a:r>
              <a:rPr lang="ar-SA" sz="4000" b="1" dirty="0" smtClean="0">
                <a:ln w="11430">
                  <a:noFill/>
                </a:ln>
                <a:solidFill>
                  <a:schemeClr val="accent3">
                    <a:lumMod val="50000"/>
                  </a:schemeClr>
                </a:solidFill>
                <a:latin typeface="Traditional Arabic" pitchFamily="18" charset="-78"/>
                <a:ea typeface="+mj-ea"/>
                <a:cs typeface="Traditional Arabic" pitchFamily="18" charset="-78"/>
              </a:rPr>
              <a:t>- من فوائد إعلان النكاح أنه يكفُّ عن الشاب والفتاة سيِّئَ الكلام في حال خروجهما أو لقائهما بمرأىً من الناس.</a:t>
            </a:r>
            <a:endParaRPr lang="en-US" sz="4000" b="1" dirty="0" smtClean="0">
              <a:ln w="11430">
                <a:noFill/>
              </a:ln>
              <a:solidFill>
                <a:schemeClr val="accent3">
                  <a:lumMod val="50000"/>
                </a:schemeClr>
              </a:solidFill>
              <a:latin typeface="Traditional Arabic" pitchFamily="18" charset="-78"/>
              <a:ea typeface="+mj-ea"/>
              <a:cs typeface="Traditional Arabic" pitchFamily="18" charset="-78"/>
            </a:endParaRPr>
          </a:p>
          <a:p>
            <a:pPr>
              <a:lnSpc>
                <a:spcPct val="125000"/>
              </a:lnSpc>
            </a:pPr>
            <a:r>
              <a:rPr lang="ar-SA" sz="4000" b="1" dirty="0" smtClean="0">
                <a:ln w="11430">
                  <a:noFill/>
                </a:ln>
                <a:solidFill>
                  <a:schemeClr val="accent3">
                    <a:lumMod val="50000"/>
                  </a:schemeClr>
                </a:solidFill>
                <a:latin typeface="Traditional Arabic" pitchFamily="18" charset="-78"/>
                <a:ea typeface="+mj-ea"/>
                <a:cs typeface="Traditional Arabic" pitchFamily="18" charset="-78"/>
              </a:rPr>
              <a:t>- كما يضمَن حقهما من الإرث في حال وفاة أحدهما</a:t>
            </a:r>
            <a:endParaRPr lang="en-US" sz="4000" b="1" dirty="0" smtClean="0">
              <a:ln w="11430">
                <a:noFill/>
              </a:ln>
              <a:solidFill>
                <a:schemeClr val="accent3">
                  <a:lumMod val="50000"/>
                </a:schemeClr>
              </a:solidFill>
              <a:latin typeface="Traditional Arabic" pitchFamily="18" charset="-78"/>
              <a:ea typeface="+mj-ea"/>
              <a:cs typeface="Traditional Arabic" pitchFamily="18" charset="-78"/>
            </a:endParaRPr>
          </a:p>
        </p:txBody>
      </p:sp>
    </p:spTree>
    <p:extLst>
      <p:ext uri="{BB962C8B-B14F-4D97-AF65-F5344CB8AC3E}">
        <p14:creationId xmlns:p14="http://schemas.microsoft.com/office/powerpoint/2010/main" xmlns="" val="3041925571"/>
      </p:ext>
    </p:extLst>
  </p:cSld>
  <p:clrMapOvr>
    <a:masterClrMapping/>
  </p:clrMapOvr>
  <p:transition>
    <p:push dir="u"/>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وان 3"/>
          <p:cNvSpPr>
            <a:spLocks noGrp="1"/>
          </p:cNvSpPr>
          <p:nvPr>
            <p:ph type="ctrTitle"/>
          </p:nvPr>
        </p:nvSpPr>
        <p:spPr>
          <a:xfrm>
            <a:off x="899592" y="1714488"/>
            <a:ext cx="7200800" cy="4143404"/>
          </a:xfrm>
        </p:spPr>
        <p:txBody>
          <a:bodyPr>
            <a:normAutofit/>
          </a:bodyPr>
          <a:lstStyle/>
          <a:p>
            <a:pPr>
              <a:lnSpc>
                <a:spcPct val="125000"/>
              </a:lnSpc>
            </a:pPr>
            <a:r>
              <a:rPr sz="8800" smtClean="0"/>
              <a:t>2- أن يكون </a:t>
            </a:r>
            <a:br>
              <a:rPr sz="8800" smtClean="0"/>
            </a:br>
            <a:r>
              <a:rPr sz="8800" smtClean="0"/>
              <a:t>في المسجد</a:t>
            </a:r>
            <a:endParaRPr lang="ar-SY" sz="8800" dirty="0"/>
          </a:p>
        </p:txBody>
      </p:sp>
    </p:spTree>
    <p:extLst>
      <p:ext uri="{BB962C8B-B14F-4D97-AF65-F5344CB8AC3E}">
        <p14:creationId xmlns:p14="http://schemas.microsoft.com/office/powerpoint/2010/main" xmlns="" val="2380732340"/>
      </p:ext>
    </p:extLst>
  </p:cSld>
  <p:clrMapOvr>
    <a:masterClrMapping/>
  </p:clrMapOvr>
  <p:transition spd="slow">
    <p:push dir="u"/>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مربع نص 4"/>
          <p:cNvSpPr txBox="1"/>
          <p:nvPr/>
        </p:nvSpPr>
        <p:spPr>
          <a:xfrm>
            <a:off x="714348" y="1500174"/>
            <a:ext cx="7929618" cy="4713625"/>
          </a:xfrm>
          <a:prstGeom prst="rect">
            <a:avLst/>
          </a:prstGeom>
        </p:spPr>
        <p:txBody>
          <a:bodyPr vert="horz" lIns="91440" tIns="45720" rIns="91440" bIns="45720" rtlCol="1" anchor="t" anchorCtr="0">
            <a:noAutofit/>
          </a:bodyPr>
          <a:lstStyle/>
          <a:p>
            <a:pPr>
              <a:lnSpc>
                <a:spcPct val="150000"/>
              </a:lnSpc>
              <a:spcBef>
                <a:spcPct val="20000"/>
              </a:spcBef>
              <a:defRPr/>
            </a:pPr>
            <a:r>
              <a:rPr lang="ar-SA" sz="5000" b="1" dirty="0" smtClean="0">
                <a:ln w="11430">
                  <a:noFill/>
                </a:ln>
                <a:solidFill>
                  <a:schemeClr val="accent3">
                    <a:lumMod val="50000"/>
                  </a:schemeClr>
                </a:solidFill>
                <a:latin typeface="Traditional Arabic" pitchFamily="18" charset="-78"/>
                <a:ea typeface="+mj-ea"/>
                <a:cs typeface="Traditional Arabic" pitchFamily="18" charset="-78"/>
              </a:rPr>
              <a:t>قال رسول الله </a:t>
            </a:r>
            <a:r>
              <a:rPr lang="en-US" sz="5000" dirty="0" smtClean="0">
                <a:ln w="11430">
                  <a:noFill/>
                </a:ln>
                <a:solidFill>
                  <a:schemeClr val="accent3">
                    <a:lumMod val="50000"/>
                  </a:schemeClr>
                </a:solidFill>
                <a:latin typeface="Traditional Arabic" pitchFamily="18" charset="-78"/>
                <a:ea typeface="+mj-ea"/>
                <a:cs typeface="Traditional Arabic" pitchFamily="18" charset="-78"/>
                <a:sym typeface="AGA Arabesque"/>
              </a:rPr>
              <a:t></a:t>
            </a:r>
            <a:r>
              <a:rPr lang="ar-SA" sz="5000" b="1" dirty="0" smtClean="0">
                <a:ln w="11430">
                  <a:noFill/>
                </a:ln>
                <a:solidFill>
                  <a:schemeClr val="accent3">
                    <a:lumMod val="50000"/>
                  </a:schemeClr>
                </a:solidFill>
                <a:latin typeface="Traditional Arabic" pitchFamily="18" charset="-78"/>
                <a:ea typeface="+mj-ea"/>
                <a:cs typeface="Traditional Arabic" pitchFamily="18" charset="-78"/>
              </a:rPr>
              <a:t>:</a:t>
            </a:r>
          </a:p>
          <a:p>
            <a:pPr algn="ctr">
              <a:lnSpc>
                <a:spcPct val="150000"/>
              </a:lnSpc>
              <a:spcBef>
                <a:spcPct val="20000"/>
              </a:spcBef>
              <a:defRPr/>
            </a:pPr>
            <a:r>
              <a:rPr lang="ar-SA" sz="6000" b="1" dirty="0" smtClean="0">
                <a:ln w="11430">
                  <a:noFill/>
                </a:ln>
                <a:solidFill>
                  <a:schemeClr val="accent3">
                    <a:lumMod val="50000"/>
                  </a:schemeClr>
                </a:solidFill>
                <a:latin typeface="Traditional Arabic" pitchFamily="18" charset="-78"/>
                <a:ea typeface="+mj-ea"/>
                <a:cs typeface="Traditional Arabic" pitchFamily="18" charset="-78"/>
              </a:rPr>
              <a:t>«أعلنوا هذا النكاح، </a:t>
            </a:r>
            <a:endParaRPr lang="en-US" sz="6000" b="1" dirty="0" smtClean="0">
              <a:ln w="11430">
                <a:noFill/>
              </a:ln>
              <a:solidFill>
                <a:schemeClr val="accent3">
                  <a:lumMod val="50000"/>
                </a:schemeClr>
              </a:solidFill>
              <a:latin typeface="Traditional Arabic" pitchFamily="18" charset="-78"/>
              <a:ea typeface="+mj-ea"/>
              <a:cs typeface="Traditional Arabic" pitchFamily="18" charset="-78"/>
            </a:endParaRPr>
          </a:p>
          <a:p>
            <a:pPr algn="ctr">
              <a:lnSpc>
                <a:spcPct val="150000"/>
              </a:lnSpc>
              <a:spcBef>
                <a:spcPct val="20000"/>
              </a:spcBef>
              <a:defRPr/>
            </a:pPr>
            <a:r>
              <a:rPr lang="ar-SA" sz="6000" b="1" dirty="0" smtClean="0">
                <a:ln w="11430">
                  <a:noFill/>
                </a:ln>
                <a:solidFill>
                  <a:schemeClr val="accent3">
                    <a:lumMod val="50000"/>
                  </a:schemeClr>
                </a:solidFill>
                <a:latin typeface="Traditional Arabic" pitchFamily="18" charset="-78"/>
                <a:ea typeface="+mj-ea"/>
                <a:cs typeface="Traditional Arabic" pitchFamily="18" charset="-78"/>
              </a:rPr>
              <a:t>واجعلوه في المساجد»</a:t>
            </a:r>
            <a:endParaRPr lang="en-US" sz="6000" b="1" dirty="0" smtClean="0">
              <a:ln w="11430">
                <a:noFill/>
              </a:ln>
              <a:solidFill>
                <a:schemeClr val="accent3">
                  <a:lumMod val="50000"/>
                </a:schemeClr>
              </a:solidFill>
              <a:latin typeface="Traditional Arabic" pitchFamily="18" charset="-78"/>
              <a:ea typeface="+mj-ea"/>
              <a:cs typeface="Traditional Arabic" pitchFamily="18" charset="-78"/>
            </a:endParaRPr>
          </a:p>
        </p:txBody>
      </p:sp>
      <p:sp>
        <p:nvSpPr>
          <p:cNvPr id="4" name="عنوان 3"/>
          <p:cNvSpPr>
            <a:spLocks noGrp="1"/>
          </p:cNvSpPr>
          <p:nvPr>
            <p:ph type="title"/>
          </p:nvPr>
        </p:nvSpPr>
        <p:spPr/>
        <p:txBody>
          <a:bodyPr anchor="ctr">
            <a:noAutofit/>
          </a:bodyPr>
          <a:lstStyle/>
          <a:p>
            <a:r>
              <a:rPr sz="4000" smtClean="0"/>
              <a:t>يكون في المسجد</a:t>
            </a:r>
            <a:endParaRPr lang="ar-SY" sz="4000" dirty="0"/>
          </a:p>
        </p:txBody>
      </p:sp>
    </p:spTree>
    <p:extLst>
      <p:ext uri="{BB962C8B-B14F-4D97-AF65-F5344CB8AC3E}">
        <p14:creationId xmlns:p14="http://schemas.microsoft.com/office/powerpoint/2010/main" xmlns="" val="2101071861"/>
      </p:ext>
    </p:extLst>
  </p:cSld>
  <p:clrMapOvr>
    <a:masterClrMapping/>
  </p:clrMapOvr>
  <p:transition>
    <p:push dir="u"/>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وان 3"/>
          <p:cNvSpPr>
            <a:spLocks noGrp="1"/>
          </p:cNvSpPr>
          <p:nvPr>
            <p:ph type="ctrTitle"/>
          </p:nvPr>
        </p:nvSpPr>
        <p:spPr/>
        <p:txBody>
          <a:bodyPr>
            <a:normAutofit/>
          </a:bodyPr>
          <a:lstStyle/>
          <a:p>
            <a:r>
              <a:rPr sz="8800" smtClean="0"/>
              <a:t>3- الوليمة</a:t>
            </a:r>
            <a:endParaRPr lang="ar-SY" sz="8800" dirty="0"/>
          </a:p>
        </p:txBody>
      </p:sp>
      <p:sp>
        <p:nvSpPr>
          <p:cNvPr id="5" name="مستطيل 4"/>
          <p:cNvSpPr/>
          <p:nvPr/>
        </p:nvSpPr>
        <p:spPr>
          <a:xfrm>
            <a:off x="2171343" y="5143512"/>
            <a:ext cx="4801314" cy="954107"/>
          </a:xfrm>
          <a:prstGeom prst="rect">
            <a:avLst/>
          </a:prstGeom>
        </p:spPr>
        <p:txBody>
          <a:bodyPr wrap="none">
            <a:spAutoFit/>
          </a:bodyPr>
          <a:lstStyle/>
          <a:p>
            <a:pPr>
              <a:spcBef>
                <a:spcPct val="20000"/>
              </a:spcBef>
              <a:defRPr/>
            </a:pPr>
            <a:r>
              <a:rPr lang="ar-SY" sz="5600" b="1" dirty="0" smtClean="0">
                <a:ln w="11430">
                  <a:noFill/>
                </a:ln>
                <a:solidFill>
                  <a:schemeClr val="accent3">
                    <a:lumMod val="75000"/>
                  </a:schemeClr>
                </a:solidFill>
                <a:latin typeface="Traditional Arabic" pitchFamily="18" charset="-78"/>
                <a:ea typeface="+mj-ea"/>
                <a:cs typeface="Traditional Arabic" pitchFamily="18" charset="-78"/>
              </a:rPr>
              <a:t>-</a:t>
            </a:r>
            <a:r>
              <a:rPr lang="ar-SA" sz="5600" b="1" dirty="0" smtClean="0">
                <a:ln w="11430">
                  <a:noFill/>
                </a:ln>
                <a:solidFill>
                  <a:schemeClr val="accent3">
                    <a:lumMod val="75000"/>
                  </a:schemeClr>
                </a:solidFill>
                <a:latin typeface="Traditional Arabic" pitchFamily="18" charset="-78"/>
                <a:ea typeface="+mj-ea"/>
                <a:cs typeface="Traditional Arabic" pitchFamily="18" charset="-78"/>
              </a:rPr>
              <a:t>الوليمة: طعام العرس</a:t>
            </a:r>
            <a:r>
              <a:rPr lang="ar-SY" sz="5600" b="1" dirty="0" smtClean="0">
                <a:ln w="11430">
                  <a:noFill/>
                </a:ln>
                <a:solidFill>
                  <a:schemeClr val="accent3">
                    <a:lumMod val="75000"/>
                  </a:schemeClr>
                </a:solidFill>
                <a:latin typeface="Traditional Arabic" pitchFamily="18" charset="-78"/>
                <a:ea typeface="+mj-ea"/>
                <a:cs typeface="Traditional Arabic" pitchFamily="18" charset="-78"/>
              </a:rPr>
              <a:t>-</a:t>
            </a:r>
            <a:endParaRPr lang="ar-SA" sz="5600" b="1" dirty="0" smtClean="0">
              <a:ln w="11430">
                <a:noFill/>
              </a:ln>
              <a:solidFill>
                <a:schemeClr val="accent3">
                  <a:lumMod val="75000"/>
                </a:schemeClr>
              </a:solidFill>
              <a:latin typeface="Traditional Arabic" pitchFamily="18" charset="-78"/>
              <a:ea typeface="+mj-ea"/>
              <a:cs typeface="Traditional Arabic" pitchFamily="18" charset="-78"/>
            </a:endParaRPr>
          </a:p>
        </p:txBody>
      </p:sp>
    </p:spTree>
    <p:extLst>
      <p:ext uri="{BB962C8B-B14F-4D97-AF65-F5344CB8AC3E}">
        <p14:creationId xmlns:p14="http://schemas.microsoft.com/office/powerpoint/2010/main" xmlns="" val="2380732340"/>
      </p:ext>
    </p:extLst>
  </p:cSld>
  <p:clrMapOvr>
    <a:masterClrMapping/>
  </p:clrMapOvr>
  <p:transition spd="slow">
    <p:push dir="u"/>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000628" y="0"/>
            <a:ext cx="3186106" cy="1143000"/>
          </a:xfrm>
        </p:spPr>
        <p:txBody>
          <a:bodyPr vert="horz" lIns="91440" tIns="45720" rIns="91440" bIns="45720" rtlCol="1" anchor="ctr">
            <a:noAutofit/>
          </a:bodyPr>
          <a:lstStyle/>
          <a:p>
            <a:pPr>
              <a:defRPr/>
            </a:pPr>
            <a:r>
              <a:rPr lang="ar-SA" dirty="0" smtClean="0">
                <a:cs typeface="PT Bold Heading" pitchFamily="2" charset="-78"/>
              </a:rPr>
              <a:t>الوليمة</a:t>
            </a:r>
            <a:endParaRPr lang="ar-SY" sz="6000" dirty="0" smtClean="0">
              <a:cs typeface="PT Bold Heading" pitchFamily="2" charset="-78"/>
            </a:endParaRPr>
          </a:p>
        </p:txBody>
      </p:sp>
      <p:sp>
        <p:nvSpPr>
          <p:cNvPr id="5" name="مربع نص 4"/>
          <p:cNvSpPr txBox="1"/>
          <p:nvPr/>
        </p:nvSpPr>
        <p:spPr>
          <a:xfrm>
            <a:off x="357158" y="1357298"/>
            <a:ext cx="8501122" cy="5214974"/>
          </a:xfrm>
          <a:prstGeom prst="rect">
            <a:avLst/>
          </a:prstGeom>
        </p:spPr>
        <p:txBody>
          <a:bodyPr vert="horz" lIns="91440" tIns="45720" rIns="91440" bIns="45720" rtlCol="1" anchor="t" anchorCtr="0">
            <a:noAutofit/>
          </a:bodyPr>
          <a:lstStyle/>
          <a:p>
            <a:pPr algn="justLow">
              <a:lnSpc>
                <a:spcPct val="150000"/>
              </a:lnSpc>
              <a:spcBef>
                <a:spcPct val="20000"/>
              </a:spcBef>
              <a:defRPr/>
            </a:pPr>
            <a:r>
              <a:rPr lang="ar-SY" sz="4800" b="1" dirty="0" smtClean="0">
                <a:ln w="11430">
                  <a:noFill/>
                </a:ln>
                <a:solidFill>
                  <a:schemeClr val="accent3">
                    <a:lumMod val="50000"/>
                  </a:schemeClr>
                </a:solidFill>
                <a:latin typeface="Traditional Arabic" pitchFamily="18" charset="-78"/>
                <a:ea typeface="+mj-ea"/>
                <a:cs typeface="Traditional Arabic" pitchFamily="18" charset="-78"/>
              </a:rPr>
              <a:t>- رأى رسولَ الله</a:t>
            </a:r>
            <a:r>
              <a:rPr lang="en-US" sz="4800" b="1" dirty="0" smtClean="0">
                <a:ln w="11430">
                  <a:noFill/>
                </a:ln>
                <a:solidFill>
                  <a:schemeClr val="accent3">
                    <a:lumMod val="50000"/>
                  </a:schemeClr>
                </a:solidFill>
                <a:latin typeface="Traditional Arabic" pitchFamily="18" charset="-78"/>
                <a:ea typeface="+mj-ea"/>
                <a:cs typeface="Traditional Arabic" pitchFamily="18" charset="-78"/>
                <a:sym typeface="AGA Arabesque"/>
              </a:rPr>
              <a:t></a:t>
            </a:r>
            <a:r>
              <a:rPr lang="en-US" sz="4800" b="1" dirty="0" smtClean="0">
                <a:ln w="11430">
                  <a:noFill/>
                </a:ln>
                <a:solidFill>
                  <a:schemeClr val="accent3">
                    <a:lumMod val="50000"/>
                  </a:schemeClr>
                </a:solidFill>
                <a:latin typeface="Traditional Arabic" pitchFamily="18" charset="-78"/>
                <a:ea typeface="+mj-ea"/>
                <a:cs typeface="Traditional Arabic" pitchFamily="18" charset="-78"/>
              </a:rPr>
              <a:t> </a:t>
            </a:r>
            <a:r>
              <a:rPr lang="ar-SY" sz="4800" b="1" dirty="0" smtClean="0">
                <a:ln w="11430">
                  <a:noFill/>
                </a:ln>
                <a:solidFill>
                  <a:schemeClr val="accent3">
                    <a:lumMod val="50000"/>
                  </a:schemeClr>
                </a:solidFill>
                <a:latin typeface="Traditional Arabic" pitchFamily="18" charset="-78"/>
                <a:ea typeface="+mj-ea"/>
                <a:cs typeface="Traditional Arabic" pitchFamily="18" charset="-78"/>
              </a:rPr>
              <a:t> على عبد الرحمن بن عوف</a:t>
            </a:r>
            <a:r>
              <a:rPr lang="en-US" sz="4800" b="1" dirty="0" smtClean="0">
                <a:ln w="11430">
                  <a:noFill/>
                </a:ln>
                <a:solidFill>
                  <a:schemeClr val="accent3">
                    <a:lumMod val="50000"/>
                  </a:schemeClr>
                </a:solidFill>
                <a:latin typeface="Traditional Arabic" pitchFamily="18" charset="-78"/>
                <a:ea typeface="+mj-ea"/>
                <a:cs typeface="Traditional Arabic" pitchFamily="18" charset="-78"/>
                <a:sym typeface="AGA Arabesque"/>
              </a:rPr>
              <a:t></a:t>
            </a:r>
            <a:r>
              <a:rPr lang="en-US" sz="4800" b="1" dirty="0" smtClean="0">
                <a:ln w="11430">
                  <a:noFill/>
                </a:ln>
                <a:solidFill>
                  <a:schemeClr val="accent3">
                    <a:lumMod val="50000"/>
                  </a:schemeClr>
                </a:solidFill>
                <a:latin typeface="Traditional Arabic" pitchFamily="18" charset="-78"/>
                <a:ea typeface="+mj-ea"/>
                <a:cs typeface="Traditional Arabic" pitchFamily="18" charset="-78"/>
              </a:rPr>
              <a:t> </a:t>
            </a:r>
            <a:r>
              <a:rPr lang="ar-SY" sz="4800" b="1" dirty="0" smtClean="0">
                <a:ln w="11430">
                  <a:noFill/>
                </a:ln>
                <a:solidFill>
                  <a:schemeClr val="accent3">
                    <a:lumMod val="50000"/>
                  </a:schemeClr>
                </a:solidFill>
                <a:latin typeface="Traditional Arabic" pitchFamily="18" charset="-78"/>
                <a:ea typeface="+mj-ea"/>
                <a:cs typeface="Traditional Arabic" pitchFamily="18" charset="-78"/>
              </a:rPr>
              <a:t> أَثَرَ صُفرة، فقال: «</a:t>
            </a:r>
            <a:r>
              <a:rPr lang="ar-SY" sz="4800" b="1" dirty="0" err="1" smtClean="0">
                <a:ln w="11430">
                  <a:noFill/>
                </a:ln>
                <a:solidFill>
                  <a:schemeClr val="accent3">
                    <a:lumMod val="50000"/>
                  </a:schemeClr>
                </a:solidFill>
                <a:latin typeface="Traditional Arabic" pitchFamily="18" charset="-78"/>
                <a:ea typeface="+mj-ea"/>
                <a:cs typeface="Traditional Arabic" pitchFamily="18" charset="-78"/>
              </a:rPr>
              <a:t>مَهْيَمْ</a:t>
            </a:r>
            <a:r>
              <a:rPr lang="ar-SY" sz="4800" b="1" baseline="30000" dirty="0" smtClean="0">
                <a:ln w="11430">
                  <a:noFill/>
                </a:ln>
                <a:solidFill>
                  <a:schemeClr val="accent3">
                    <a:lumMod val="50000"/>
                  </a:schemeClr>
                </a:solidFill>
                <a:latin typeface="Traditional Arabic" pitchFamily="18" charset="-78"/>
                <a:ea typeface="+mj-ea"/>
                <a:cs typeface="Traditional Arabic" pitchFamily="18" charset="-78"/>
              </a:rPr>
              <a:t>*</a:t>
            </a:r>
            <a:r>
              <a:rPr lang="ar-SY" sz="4800" b="1" dirty="0" smtClean="0">
                <a:ln w="11430">
                  <a:noFill/>
                </a:ln>
                <a:solidFill>
                  <a:schemeClr val="accent3">
                    <a:lumMod val="50000"/>
                  </a:schemeClr>
                </a:solidFill>
                <a:latin typeface="Traditional Arabic" pitchFamily="18" charset="-78"/>
                <a:ea typeface="+mj-ea"/>
                <a:cs typeface="Traditional Arabic" pitchFamily="18" charset="-78"/>
              </a:rPr>
              <a:t>؟ ما هذا؟» قال: تزوجتُ، قال: «بارك الله </a:t>
            </a:r>
            <a:r>
              <a:rPr lang="ar-SY" sz="4800" b="1" dirty="0" err="1" smtClean="0">
                <a:ln w="11430">
                  <a:noFill/>
                </a:ln>
                <a:solidFill>
                  <a:schemeClr val="accent3">
                    <a:lumMod val="50000"/>
                  </a:schemeClr>
                </a:solidFill>
                <a:latin typeface="Traditional Arabic" pitchFamily="18" charset="-78"/>
                <a:ea typeface="+mj-ea"/>
                <a:cs typeface="Traditional Arabic" pitchFamily="18" charset="-78"/>
              </a:rPr>
              <a:t>لك</a:t>
            </a:r>
            <a:r>
              <a:rPr lang="ar-SY" sz="4800" b="1" dirty="0" smtClean="0">
                <a:ln w="11430">
                  <a:noFill/>
                </a:ln>
                <a:solidFill>
                  <a:schemeClr val="accent3">
                    <a:lumMod val="50000"/>
                  </a:schemeClr>
                </a:solidFill>
                <a:latin typeface="Traditional Arabic" pitchFamily="18" charset="-78"/>
                <a:ea typeface="+mj-ea"/>
                <a:cs typeface="Traditional Arabic" pitchFamily="18" charset="-78"/>
              </a:rPr>
              <a:t>، أَوْلِمْ ولو بشاة» </a:t>
            </a:r>
            <a:r>
              <a:rPr lang="ar-SA" sz="3600" dirty="0" smtClean="0">
                <a:ln w="11430">
                  <a:noFill/>
                </a:ln>
                <a:solidFill>
                  <a:schemeClr val="accent3">
                    <a:lumMod val="50000"/>
                  </a:schemeClr>
                </a:solidFill>
                <a:latin typeface="Traditional Arabic" pitchFamily="18" charset="-78"/>
                <a:ea typeface="+mj-ea"/>
                <a:cs typeface="Traditional Arabic" pitchFamily="18" charset="-78"/>
              </a:rPr>
              <a:t>[أخرجه الستة]</a:t>
            </a:r>
          </a:p>
          <a:p>
            <a:pPr>
              <a:spcBef>
                <a:spcPct val="20000"/>
              </a:spcBef>
              <a:defRPr/>
            </a:pPr>
            <a:r>
              <a:rPr lang="ar-SY" sz="2800" b="1" dirty="0" smtClean="0">
                <a:ln w="11430">
                  <a:noFill/>
                </a:ln>
                <a:solidFill>
                  <a:schemeClr val="accent3">
                    <a:lumMod val="50000"/>
                  </a:schemeClr>
                </a:solidFill>
                <a:latin typeface="Traditional Arabic" pitchFamily="18" charset="-78"/>
                <a:ea typeface="+mj-ea"/>
                <a:cs typeface="Traditional Arabic" pitchFamily="18" charset="-78"/>
              </a:rPr>
              <a:t>*</a:t>
            </a:r>
            <a:r>
              <a:rPr lang="ar-SY" sz="2800" b="1" dirty="0" err="1" smtClean="0">
                <a:ln w="11430">
                  <a:noFill/>
                </a:ln>
                <a:solidFill>
                  <a:schemeClr val="accent3">
                    <a:lumMod val="50000"/>
                  </a:schemeClr>
                </a:solidFill>
                <a:latin typeface="Traditional Arabic" pitchFamily="18" charset="-78"/>
                <a:ea typeface="+mj-ea"/>
                <a:cs typeface="Traditional Arabic" pitchFamily="18" charset="-78"/>
              </a:rPr>
              <a:t>مهيم</a:t>
            </a:r>
            <a:r>
              <a:rPr lang="ar-SY" sz="2800" b="1" dirty="0" smtClean="0">
                <a:ln w="11430">
                  <a:noFill/>
                </a:ln>
                <a:solidFill>
                  <a:schemeClr val="accent3">
                    <a:lumMod val="50000"/>
                  </a:schemeClr>
                </a:solidFill>
                <a:latin typeface="Traditional Arabic" pitchFamily="18" charset="-78"/>
                <a:ea typeface="+mj-ea"/>
                <a:cs typeface="Traditional Arabic" pitchFamily="18" charset="-78"/>
              </a:rPr>
              <a:t>: كلمة تقال للمستفهم </a:t>
            </a:r>
            <a:r>
              <a:rPr lang="ar-SY" sz="2800" b="1" dirty="0" err="1" smtClean="0">
                <a:ln w="11430">
                  <a:noFill/>
                </a:ln>
                <a:solidFill>
                  <a:schemeClr val="accent3">
                    <a:lumMod val="50000"/>
                  </a:schemeClr>
                </a:solidFill>
                <a:latin typeface="Traditional Arabic" pitchFamily="18" charset="-78"/>
                <a:ea typeface="+mj-ea"/>
                <a:cs typeface="Traditional Arabic" pitchFamily="18" charset="-78"/>
              </a:rPr>
              <a:t>المستريب</a:t>
            </a:r>
            <a:r>
              <a:rPr lang="ar-SY" sz="2800" b="1" dirty="0" smtClean="0">
                <a:ln w="11430">
                  <a:noFill/>
                </a:ln>
                <a:solidFill>
                  <a:schemeClr val="accent3">
                    <a:lumMod val="50000"/>
                  </a:schemeClr>
                </a:solidFill>
                <a:latin typeface="Traditional Arabic" pitchFamily="18" charset="-78"/>
                <a:ea typeface="+mj-ea"/>
                <a:cs typeface="Traditional Arabic" pitchFamily="18" charset="-78"/>
              </a:rPr>
              <a:t> بالشيء، ومعناها: ما أمرك وما شأنك؟</a:t>
            </a:r>
            <a:endParaRPr lang="en-US" sz="2800" b="1" dirty="0" smtClean="0">
              <a:ln w="11430">
                <a:noFill/>
              </a:ln>
              <a:solidFill>
                <a:schemeClr val="accent3">
                  <a:lumMod val="50000"/>
                </a:schemeClr>
              </a:solidFill>
              <a:latin typeface="Traditional Arabic" pitchFamily="18" charset="-78"/>
              <a:ea typeface="+mj-ea"/>
              <a:cs typeface="Traditional Arabic" pitchFamily="18" charset="-78"/>
            </a:endParaRPr>
          </a:p>
        </p:txBody>
      </p:sp>
    </p:spTree>
    <p:extLst>
      <p:ext uri="{BB962C8B-B14F-4D97-AF65-F5344CB8AC3E}">
        <p14:creationId xmlns:p14="http://schemas.microsoft.com/office/powerpoint/2010/main" xmlns="" val="1122698418"/>
      </p:ext>
    </p:extLst>
  </p:cSld>
  <p:clrMapOvr>
    <a:masterClrMapping/>
  </p:clrMapOvr>
  <p:transition>
    <p:push dir="u"/>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وان 3"/>
          <p:cNvSpPr>
            <a:spLocks noGrp="1"/>
          </p:cNvSpPr>
          <p:nvPr>
            <p:ph type="ctrTitle"/>
          </p:nvPr>
        </p:nvSpPr>
        <p:spPr/>
        <p:txBody>
          <a:bodyPr>
            <a:normAutofit/>
          </a:bodyPr>
          <a:lstStyle/>
          <a:p>
            <a:r>
              <a:rPr sz="8800" smtClean="0"/>
              <a:t>4- الدعاء للزوجين</a:t>
            </a:r>
            <a:endParaRPr lang="ar-SY" sz="7200" dirty="0"/>
          </a:p>
        </p:txBody>
      </p:sp>
    </p:spTree>
    <p:extLst>
      <p:ext uri="{BB962C8B-B14F-4D97-AF65-F5344CB8AC3E}">
        <p14:creationId xmlns:p14="http://schemas.microsoft.com/office/powerpoint/2010/main" xmlns="" val="2380732340"/>
      </p:ext>
    </p:extLst>
  </p:cSld>
  <p:clrMapOvr>
    <a:masterClrMapping/>
  </p:clrMapOvr>
  <p:transition spd="slow">
    <p:push dir="u"/>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مربع نص 4"/>
          <p:cNvSpPr txBox="1"/>
          <p:nvPr/>
        </p:nvSpPr>
        <p:spPr>
          <a:xfrm>
            <a:off x="714348" y="1643050"/>
            <a:ext cx="7929618" cy="4713625"/>
          </a:xfrm>
          <a:prstGeom prst="rect">
            <a:avLst/>
          </a:prstGeom>
        </p:spPr>
        <p:txBody>
          <a:bodyPr vert="horz" lIns="91440" tIns="45720" rIns="91440" bIns="45720" rtlCol="1" anchor="t" anchorCtr="0">
            <a:noAutofit/>
          </a:bodyPr>
          <a:lstStyle/>
          <a:p>
            <a:pPr>
              <a:lnSpc>
                <a:spcPct val="150000"/>
              </a:lnSpc>
              <a:spcBef>
                <a:spcPct val="20000"/>
              </a:spcBef>
              <a:defRPr/>
            </a:pPr>
            <a:r>
              <a:rPr lang="ar-SA" sz="4800" b="1" dirty="0" smtClean="0">
                <a:ln w="11430">
                  <a:noFill/>
                </a:ln>
                <a:solidFill>
                  <a:schemeClr val="accent3">
                    <a:lumMod val="50000"/>
                  </a:schemeClr>
                </a:solidFill>
                <a:latin typeface="Traditional Arabic" pitchFamily="18" charset="-78"/>
                <a:ea typeface="+mj-ea"/>
                <a:cs typeface="Traditional Arabic" pitchFamily="18" charset="-78"/>
              </a:rPr>
              <a:t>بدعاء النبي</a:t>
            </a:r>
            <a:r>
              <a:rPr lang="en-US" sz="4800" b="1" dirty="0" smtClean="0">
                <a:ln w="11430">
                  <a:noFill/>
                </a:ln>
                <a:solidFill>
                  <a:schemeClr val="accent3">
                    <a:lumMod val="50000"/>
                  </a:schemeClr>
                </a:solidFill>
                <a:latin typeface="Traditional Arabic" pitchFamily="18" charset="-78"/>
                <a:ea typeface="+mj-ea"/>
                <a:cs typeface="Traditional Arabic" pitchFamily="18" charset="-78"/>
                <a:sym typeface="AGA Arabesque"/>
              </a:rPr>
              <a:t></a:t>
            </a:r>
            <a:r>
              <a:rPr lang="en-US" sz="4800" b="1" dirty="0" smtClean="0">
                <a:ln w="11430">
                  <a:noFill/>
                </a:ln>
                <a:solidFill>
                  <a:schemeClr val="accent3">
                    <a:lumMod val="50000"/>
                  </a:schemeClr>
                </a:solidFill>
                <a:latin typeface="Traditional Arabic" pitchFamily="18" charset="-78"/>
                <a:ea typeface="+mj-ea"/>
                <a:cs typeface="Traditional Arabic" pitchFamily="18" charset="-78"/>
              </a:rPr>
              <a:t> </a:t>
            </a:r>
            <a:r>
              <a:rPr lang="ar-SA" sz="4800" b="1" dirty="0" smtClean="0">
                <a:ln w="11430">
                  <a:noFill/>
                </a:ln>
                <a:solidFill>
                  <a:schemeClr val="accent3">
                    <a:lumMod val="50000"/>
                  </a:schemeClr>
                </a:solidFill>
                <a:latin typeface="Traditional Arabic" pitchFamily="18" charset="-78"/>
                <a:ea typeface="+mj-ea"/>
                <a:cs typeface="Traditional Arabic" pitchFamily="18" charset="-78"/>
              </a:rPr>
              <a:t>:</a:t>
            </a:r>
          </a:p>
          <a:p>
            <a:pPr algn="ctr">
              <a:lnSpc>
                <a:spcPct val="150000"/>
              </a:lnSpc>
              <a:spcBef>
                <a:spcPct val="20000"/>
              </a:spcBef>
              <a:defRPr/>
            </a:pPr>
            <a:r>
              <a:rPr lang="ar-SA" sz="4800" b="1" dirty="0" smtClean="0">
                <a:ln w="11430">
                  <a:noFill/>
                </a:ln>
                <a:solidFill>
                  <a:schemeClr val="accent3">
                    <a:lumMod val="50000"/>
                  </a:schemeClr>
                </a:solidFill>
                <a:latin typeface="Traditional Arabic" pitchFamily="18" charset="-78"/>
                <a:ea typeface="+mj-ea"/>
                <a:cs typeface="Traditional Arabic" pitchFamily="18" charset="-78"/>
              </a:rPr>
              <a:t>«بارك الله </a:t>
            </a:r>
            <a:r>
              <a:rPr lang="ar-SA" sz="4800" b="1" dirty="0" err="1" smtClean="0">
                <a:ln w="11430">
                  <a:noFill/>
                </a:ln>
                <a:solidFill>
                  <a:schemeClr val="accent3">
                    <a:lumMod val="50000"/>
                  </a:schemeClr>
                </a:solidFill>
                <a:latin typeface="Traditional Arabic" pitchFamily="18" charset="-78"/>
                <a:ea typeface="+mj-ea"/>
                <a:cs typeface="Traditional Arabic" pitchFamily="18" charset="-78"/>
              </a:rPr>
              <a:t>لك</a:t>
            </a:r>
            <a:r>
              <a:rPr lang="ar-SA" sz="4800" b="1" dirty="0" smtClean="0">
                <a:ln w="11430">
                  <a:noFill/>
                </a:ln>
                <a:solidFill>
                  <a:schemeClr val="accent3">
                    <a:lumMod val="50000"/>
                  </a:schemeClr>
                </a:solidFill>
                <a:latin typeface="Traditional Arabic" pitchFamily="18" charset="-78"/>
                <a:ea typeface="+mj-ea"/>
                <a:cs typeface="Traditional Arabic" pitchFamily="18" charset="-78"/>
              </a:rPr>
              <a:t>، وبارك عليك، </a:t>
            </a:r>
            <a:endParaRPr lang="en-US" sz="4800" b="1" dirty="0" smtClean="0">
              <a:ln w="11430">
                <a:noFill/>
              </a:ln>
              <a:solidFill>
                <a:schemeClr val="accent3">
                  <a:lumMod val="50000"/>
                </a:schemeClr>
              </a:solidFill>
              <a:latin typeface="Traditional Arabic" pitchFamily="18" charset="-78"/>
              <a:ea typeface="+mj-ea"/>
              <a:cs typeface="Traditional Arabic" pitchFamily="18" charset="-78"/>
            </a:endParaRPr>
          </a:p>
          <a:p>
            <a:pPr algn="ctr">
              <a:lnSpc>
                <a:spcPct val="150000"/>
              </a:lnSpc>
              <a:spcBef>
                <a:spcPct val="20000"/>
              </a:spcBef>
              <a:defRPr/>
            </a:pPr>
            <a:r>
              <a:rPr lang="ar-SA" sz="4800" b="1" dirty="0" smtClean="0">
                <a:ln w="11430">
                  <a:noFill/>
                </a:ln>
                <a:solidFill>
                  <a:schemeClr val="accent3">
                    <a:lumMod val="50000"/>
                  </a:schemeClr>
                </a:solidFill>
                <a:latin typeface="Traditional Arabic" pitchFamily="18" charset="-78"/>
                <a:ea typeface="+mj-ea"/>
                <a:cs typeface="Traditional Arabic" pitchFamily="18" charset="-78"/>
              </a:rPr>
              <a:t>وجمع بينكما في خير»</a:t>
            </a:r>
          </a:p>
          <a:p>
            <a:pPr algn="l">
              <a:lnSpc>
                <a:spcPct val="150000"/>
              </a:lnSpc>
              <a:spcBef>
                <a:spcPct val="20000"/>
              </a:spcBef>
              <a:defRPr/>
            </a:pPr>
            <a:r>
              <a:rPr lang="ar-SA" sz="4000" dirty="0" smtClean="0">
                <a:ln w="11430">
                  <a:noFill/>
                </a:ln>
                <a:solidFill>
                  <a:schemeClr val="accent3">
                    <a:lumMod val="50000"/>
                  </a:schemeClr>
                </a:solidFill>
                <a:latin typeface="Traditional Arabic" pitchFamily="18" charset="-78"/>
                <a:ea typeface="+mj-ea"/>
                <a:cs typeface="Traditional Arabic" pitchFamily="18" charset="-78"/>
              </a:rPr>
              <a:t>[أخرجه الترمذي وأبو داود]</a:t>
            </a:r>
            <a:endParaRPr lang="en-US" sz="4000" dirty="0" smtClean="0">
              <a:ln w="11430">
                <a:noFill/>
              </a:ln>
              <a:solidFill>
                <a:schemeClr val="accent3">
                  <a:lumMod val="50000"/>
                </a:schemeClr>
              </a:solidFill>
              <a:latin typeface="Traditional Arabic" pitchFamily="18" charset="-78"/>
              <a:ea typeface="+mj-ea"/>
              <a:cs typeface="Traditional Arabic" pitchFamily="18" charset="-78"/>
            </a:endParaRPr>
          </a:p>
        </p:txBody>
      </p:sp>
      <p:sp>
        <p:nvSpPr>
          <p:cNvPr id="4" name="عنوان 3"/>
          <p:cNvSpPr>
            <a:spLocks noGrp="1"/>
          </p:cNvSpPr>
          <p:nvPr>
            <p:ph type="title"/>
          </p:nvPr>
        </p:nvSpPr>
        <p:spPr/>
        <p:txBody>
          <a:bodyPr anchor="ctr">
            <a:noAutofit/>
          </a:bodyPr>
          <a:lstStyle/>
          <a:p>
            <a:r>
              <a:rPr lang="ar-SA" sz="4000" dirty="0" smtClean="0"/>
              <a:t>الدعاء للزوجين</a:t>
            </a:r>
            <a:endParaRPr lang="ar-SY" sz="4000" dirty="0"/>
          </a:p>
        </p:txBody>
      </p:sp>
    </p:spTree>
    <p:extLst>
      <p:ext uri="{BB962C8B-B14F-4D97-AF65-F5344CB8AC3E}">
        <p14:creationId xmlns:p14="http://schemas.microsoft.com/office/powerpoint/2010/main" xmlns="" val="4254782782"/>
      </p:ext>
    </p:extLst>
  </p:cSld>
  <p:clrMapOvr>
    <a:masterClrMapping/>
  </p:clrMapOvr>
  <p:transition>
    <p:push dir="u"/>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وان 3"/>
          <p:cNvSpPr>
            <a:spLocks noGrp="1"/>
          </p:cNvSpPr>
          <p:nvPr>
            <p:ph type="ctrTitle"/>
          </p:nvPr>
        </p:nvSpPr>
        <p:spPr>
          <a:xfrm>
            <a:off x="714348" y="1785926"/>
            <a:ext cx="7200800" cy="3783464"/>
          </a:xfrm>
        </p:spPr>
        <p:txBody>
          <a:bodyPr>
            <a:normAutofit/>
          </a:bodyPr>
          <a:lstStyle/>
          <a:p>
            <a:pPr>
              <a:lnSpc>
                <a:spcPct val="125000"/>
              </a:lnSpc>
            </a:pPr>
            <a:r>
              <a:rPr sz="9600" smtClean="0"/>
              <a:t>5- ذكر الصداق </a:t>
            </a:r>
            <a:br>
              <a:rPr sz="9600" smtClean="0"/>
            </a:br>
            <a:r>
              <a:rPr sz="9600" smtClean="0"/>
              <a:t>في العقد</a:t>
            </a:r>
            <a:endParaRPr lang="ar-SY" sz="8000" dirty="0"/>
          </a:p>
        </p:txBody>
      </p:sp>
    </p:spTree>
    <p:extLst>
      <p:ext uri="{BB962C8B-B14F-4D97-AF65-F5344CB8AC3E}">
        <p14:creationId xmlns:p14="http://schemas.microsoft.com/office/powerpoint/2010/main" xmlns="" val="2380732340"/>
      </p:ext>
    </p:extLst>
  </p:cSld>
  <p:clrMapOvr>
    <a:masterClrMapping/>
  </p:clrMapOvr>
  <p:transition spd="slow">
    <p:push dir="u"/>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عنصر نائب للمحتوى 5"/>
          <p:cNvSpPr>
            <a:spLocks noGrp="1"/>
          </p:cNvSpPr>
          <p:nvPr>
            <p:ph idx="1"/>
          </p:nvPr>
        </p:nvSpPr>
        <p:spPr>
          <a:xfrm>
            <a:off x="5065712" y="1600200"/>
            <a:ext cx="3682752" cy="4525963"/>
          </a:xfrm>
        </p:spPr>
        <p:txBody>
          <a:bodyPr>
            <a:normAutofit fontScale="85000" lnSpcReduction="10000"/>
          </a:bodyPr>
          <a:lstStyle/>
          <a:p>
            <a:pPr algn="ctr">
              <a:lnSpc>
                <a:spcPct val="150000"/>
              </a:lnSpc>
              <a:defRPr/>
            </a:pPr>
            <a:r>
              <a:rPr lang="ar-SY" dirty="0">
                <a:solidFill>
                  <a:schemeClr val="accent3">
                    <a:lumMod val="50000"/>
                  </a:schemeClr>
                </a:solidFill>
              </a:rPr>
              <a:t>وذلك </a:t>
            </a:r>
            <a:r>
              <a:rPr dirty="0">
                <a:solidFill>
                  <a:schemeClr val="accent3">
                    <a:lumMod val="50000"/>
                  </a:schemeClr>
                </a:solidFill>
              </a:rPr>
              <a:t>بأن يقول الشاب لوالد الفتاة:</a:t>
            </a:r>
          </a:p>
          <a:p>
            <a:pPr algn="ctr">
              <a:lnSpc>
                <a:spcPct val="150000"/>
              </a:lnSpc>
              <a:defRPr/>
            </a:pPr>
            <a:r>
              <a:rPr lang="ar-SY" dirty="0">
                <a:solidFill>
                  <a:schemeClr val="accent3">
                    <a:lumMod val="50000"/>
                  </a:schemeClr>
                </a:solidFill>
              </a:rPr>
              <a:t>(</a:t>
            </a:r>
            <a:r>
              <a:rPr dirty="0">
                <a:solidFill>
                  <a:schemeClr val="accent3">
                    <a:lumMod val="50000"/>
                  </a:schemeClr>
                </a:solidFill>
              </a:rPr>
              <a:t>زوجني ابنتك على صداقٍ مقداره كذا...</a:t>
            </a:r>
            <a:r>
              <a:rPr lang="ar-SY" dirty="0">
                <a:solidFill>
                  <a:schemeClr val="accent3">
                    <a:lumMod val="50000"/>
                  </a:schemeClr>
                </a:solidFill>
              </a:rPr>
              <a:t>)</a:t>
            </a:r>
            <a:endParaRPr lang="en-US" dirty="0">
              <a:solidFill>
                <a:schemeClr val="accent3">
                  <a:lumMod val="50000"/>
                </a:schemeClr>
              </a:solidFill>
            </a:endParaRPr>
          </a:p>
          <a:p>
            <a:endParaRPr lang="ar-SY" dirty="0"/>
          </a:p>
        </p:txBody>
      </p:sp>
      <p:sp>
        <p:nvSpPr>
          <p:cNvPr id="4" name="عنوان 3"/>
          <p:cNvSpPr>
            <a:spLocks noGrp="1"/>
          </p:cNvSpPr>
          <p:nvPr>
            <p:ph type="title"/>
          </p:nvPr>
        </p:nvSpPr>
        <p:spPr/>
        <p:txBody>
          <a:bodyPr>
            <a:normAutofit fontScale="90000"/>
          </a:bodyPr>
          <a:lstStyle/>
          <a:p>
            <a:r>
              <a:rPr lang="ar-SA" dirty="0" smtClean="0"/>
              <a:t>ذكر الصداق</a:t>
            </a:r>
            <a:endParaRPr lang="ar-SY" dirty="0"/>
          </a:p>
        </p:txBody>
      </p:sp>
      <p:pic>
        <p:nvPicPr>
          <p:cNvPr id="2" name="عنصر نائب للصورة 1"/>
          <p:cNvPicPr>
            <a:picLocks noGrp="1" noChangeAspect="1"/>
          </p:cNvPicPr>
          <p:nvPr>
            <p:ph type="pic" sz="quarter" idx="10"/>
          </p:nvPr>
        </p:nvPicPr>
        <p:blipFill>
          <a:blip r:embed="rId3" cstate="print">
            <a:extLst>
              <a:ext uri="{28A0092B-C50C-407E-A947-70E740481C1C}">
                <a14:useLocalDpi xmlns:a14="http://schemas.microsoft.com/office/drawing/2010/main" xmlns="" val="0"/>
              </a:ext>
            </a:extLst>
          </a:blip>
          <a:srcRect l="15161" r="15161"/>
          <a:stretch>
            <a:fillRect/>
          </a:stretch>
        </p:blipFill>
        <p:spPr>
          <a:xfrm>
            <a:off x="755650" y="1844675"/>
            <a:ext cx="4176713" cy="4156075"/>
          </a:xfrm>
        </p:spPr>
      </p:pic>
      <p:sp>
        <p:nvSpPr>
          <p:cNvPr id="3" name="وسيلة شرح على شكل سحابة 2"/>
          <p:cNvSpPr/>
          <p:nvPr/>
        </p:nvSpPr>
        <p:spPr>
          <a:xfrm>
            <a:off x="3923928" y="2204864"/>
            <a:ext cx="1440160" cy="1080120"/>
          </a:xfrm>
          <a:prstGeom prst="cloudCallout">
            <a:avLst>
              <a:gd name="adj1" fmla="val -15818"/>
              <a:gd name="adj2" fmla="val 90285"/>
            </a:avLst>
          </a:prstGeom>
        </p:spPr>
        <p:style>
          <a:lnRef idx="2">
            <a:schemeClr val="accent1"/>
          </a:lnRef>
          <a:fillRef idx="1">
            <a:schemeClr val="lt1"/>
          </a:fillRef>
          <a:effectRef idx="0">
            <a:schemeClr val="accent1"/>
          </a:effectRef>
          <a:fontRef idx="minor">
            <a:schemeClr val="dk1"/>
          </a:fontRef>
        </p:style>
        <p:txBody>
          <a:bodyPr rtlCol="1" anchor="ctr"/>
          <a:lstStyle/>
          <a:p>
            <a:pPr algn="ctr"/>
            <a:r>
              <a:rPr lang="ar-SY" sz="1100" dirty="0" smtClean="0">
                <a:cs typeface="+mj-cs"/>
              </a:rPr>
              <a:t>زوجني ابنتك </a:t>
            </a:r>
            <a:r>
              <a:rPr lang="ar-SY" sz="1100" b="1" dirty="0" smtClean="0">
                <a:cs typeface="+mj-cs"/>
              </a:rPr>
              <a:t>على صداق قدره...</a:t>
            </a:r>
            <a:endParaRPr lang="ar-SY" sz="1100" b="1" dirty="0">
              <a:cs typeface="+mj-cs"/>
            </a:endParaRPr>
          </a:p>
        </p:txBody>
      </p:sp>
    </p:spTree>
    <p:extLst>
      <p:ext uri="{BB962C8B-B14F-4D97-AF65-F5344CB8AC3E}">
        <p14:creationId xmlns:p14="http://schemas.microsoft.com/office/powerpoint/2010/main" xmlns="" val="3267872599"/>
      </p:ext>
    </p:extLst>
  </p:cSld>
  <p:clrMapOvr>
    <a:masterClrMapping/>
  </p:clrMapOvr>
  <p:transition>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مربع نص 4"/>
          <p:cNvSpPr txBox="1"/>
          <p:nvPr/>
        </p:nvSpPr>
        <p:spPr>
          <a:xfrm>
            <a:off x="500034" y="2285992"/>
            <a:ext cx="8072494" cy="4284997"/>
          </a:xfrm>
          <a:prstGeom prst="rect">
            <a:avLst/>
          </a:prstGeom>
        </p:spPr>
        <p:txBody>
          <a:bodyPr vert="horz" lIns="91440" tIns="45720" rIns="91440" bIns="45720" rtlCol="1" anchor="t" anchorCtr="0">
            <a:noAutofit/>
          </a:bodyPr>
          <a:lstStyle/>
          <a:p>
            <a:pPr marL="514350" lvl="0" indent="-514350">
              <a:spcBef>
                <a:spcPct val="20000"/>
              </a:spcBef>
              <a:buFont typeface="+mj-lt"/>
              <a:buAutoNum type="arabicPeriod"/>
              <a:defRPr/>
            </a:pPr>
            <a:r>
              <a:rPr lang="ar-SA" sz="3600" b="1" dirty="0" smtClean="0">
                <a:ln w="11430">
                  <a:noFill/>
                </a:ln>
                <a:solidFill>
                  <a:schemeClr val="accent3">
                    <a:lumMod val="50000"/>
                  </a:schemeClr>
                </a:solidFill>
                <a:latin typeface="Traditional Arabic" pitchFamily="18" charset="-78"/>
                <a:ea typeface="+mj-ea"/>
                <a:cs typeface="Traditional Arabic" pitchFamily="18" charset="-78"/>
              </a:rPr>
              <a:t> المهر يسمَّى صَداقاً؛ لأنه يدلُّ على صدق الشاب في طلبه للفتاة التي يرغب بالزواج منها.</a:t>
            </a:r>
            <a:endParaRPr lang="en-US" sz="3600" b="1" dirty="0" smtClean="0">
              <a:ln w="11430">
                <a:noFill/>
              </a:ln>
              <a:solidFill>
                <a:schemeClr val="accent3">
                  <a:lumMod val="50000"/>
                </a:schemeClr>
              </a:solidFill>
              <a:latin typeface="Traditional Arabic" pitchFamily="18" charset="-78"/>
              <a:ea typeface="+mj-ea"/>
              <a:cs typeface="Traditional Arabic" pitchFamily="18" charset="-78"/>
            </a:endParaRPr>
          </a:p>
          <a:p>
            <a:pPr marL="514350" lvl="0" indent="-514350">
              <a:spcBef>
                <a:spcPct val="20000"/>
              </a:spcBef>
              <a:buFont typeface="+mj-lt"/>
              <a:buAutoNum type="arabicPeriod"/>
              <a:defRPr/>
            </a:pPr>
            <a:r>
              <a:rPr lang="ar-SA" sz="3600" b="1" dirty="0" smtClean="0">
                <a:ln w="11430">
                  <a:noFill/>
                </a:ln>
                <a:solidFill>
                  <a:schemeClr val="accent3">
                    <a:lumMod val="50000"/>
                  </a:schemeClr>
                </a:solidFill>
                <a:latin typeface="Traditional Arabic" pitchFamily="18" charset="-78"/>
                <a:ea typeface="+mj-ea"/>
                <a:cs typeface="Traditional Arabic" pitchFamily="18" charset="-78"/>
              </a:rPr>
              <a:t>من السُنّة عدم المغالاة في المهور.</a:t>
            </a:r>
          </a:p>
          <a:p>
            <a:pPr marL="514350" lvl="0" indent="-514350">
              <a:spcBef>
                <a:spcPct val="20000"/>
              </a:spcBef>
              <a:buFont typeface="+mj-lt"/>
              <a:buAutoNum type="arabicPeriod"/>
              <a:defRPr/>
            </a:pPr>
            <a:r>
              <a:rPr lang="ar-SA" sz="3600" b="1" dirty="0" smtClean="0">
                <a:ln w="11430">
                  <a:noFill/>
                </a:ln>
                <a:solidFill>
                  <a:schemeClr val="accent3">
                    <a:lumMod val="50000"/>
                  </a:schemeClr>
                </a:solidFill>
                <a:latin typeface="Traditional Arabic" pitchFamily="18" charset="-78"/>
                <a:ea typeface="+mj-ea"/>
                <a:cs typeface="Traditional Arabic" pitchFamily="18" charset="-78"/>
              </a:rPr>
              <a:t>الأصل في </a:t>
            </a:r>
            <a:r>
              <a:rPr lang="ar-SA" sz="3600" b="1" dirty="0" err="1" smtClean="0">
                <a:ln w="11430">
                  <a:noFill/>
                </a:ln>
                <a:solidFill>
                  <a:schemeClr val="accent3">
                    <a:lumMod val="50000"/>
                  </a:schemeClr>
                </a:solidFill>
                <a:latin typeface="Traditional Arabic" pitchFamily="18" charset="-78"/>
                <a:ea typeface="+mj-ea"/>
                <a:cs typeface="Traditional Arabic" pitchFamily="18" charset="-78"/>
              </a:rPr>
              <a:t>الشرع</a:t>
            </a:r>
            <a:r>
              <a:rPr lang="ar-SA" sz="3600" b="1" dirty="0" smtClean="0">
                <a:ln w="11430">
                  <a:noFill/>
                </a:ln>
                <a:solidFill>
                  <a:schemeClr val="accent3">
                    <a:lumMod val="50000"/>
                  </a:schemeClr>
                </a:solidFill>
                <a:latin typeface="Traditional Arabic" pitchFamily="18" charset="-78"/>
                <a:ea typeface="+mj-ea"/>
                <a:cs typeface="Traditional Arabic" pitchFamily="18" charset="-78"/>
              </a:rPr>
              <a:t> أن يُعطَى المهر للمرأة دفعةً واحدة عند العقد، ولكن إذا قسَّمناه مساعدةً للزوج فلا بأس.</a:t>
            </a:r>
          </a:p>
          <a:p>
            <a:pPr marL="514350" lvl="0" indent="-514350">
              <a:spcBef>
                <a:spcPct val="20000"/>
              </a:spcBef>
              <a:buFont typeface="+mj-lt"/>
              <a:buAutoNum type="arabicPeriod"/>
              <a:defRPr/>
            </a:pPr>
            <a:r>
              <a:rPr lang="ar-SA" sz="3600" b="1" dirty="0" smtClean="0">
                <a:ln w="11430">
                  <a:noFill/>
                </a:ln>
                <a:solidFill>
                  <a:schemeClr val="accent3">
                    <a:lumMod val="50000"/>
                  </a:schemeClr>
                </a:solidFill>
                <a:latin typeface="Traditional Arabic" pitchFamily="18" charset="-78"/>
                <a:ea typeface="+mj-ea"/>
                <a:cs typeface="Traditional Arabic" pitchFamily="18" charset="-78"/>
              </a:rPr>
              <a:t>يتحدَّث الناس في بعض الأحيان عن مَهْر السِّر ومَهْر العَلَن, فالذي يَثبُت عند الجمهور هو المهر الذي يُذكَر في العقد.</a:t>
            </a:r>
            <a:endParaRPr lang="en-US" sz="3600" b="1" dirty="0" smtClean="0">
              <a:ln w="11430">
                <a:noFill/>
              </a:ln>
              <a:solidFill>
                <a:schemeClr val="accent3">
                  <a:lumMod val="50000"/>
                </a:schemeClr>
              </a:solidFill>
              <a:latin typeface="Traditional Arabic" pitchFamily="18" charset="-78"/>
              <a:ea typeface="+mj-ea"/>
              <a:cs typeface="Traditional Arabic" pitchFamily="18" charset="-78"/>
            </a:endParaRPr>
          </a:p>
        </p:txBody>
      </p:sp>
      <p:sp>
        <p:nvSpPr>
          <p:cNvPr id="4" name="عنوان 1"/>
          <p:cNvSpPr txBox="1">
            <a:spLocks/>
          </p:cNvSpPr>
          <p:nvPr/>
        </p:nvSpPr>
        <p:spPr>
          <a:xfrm>
            <a:off x="414366" y="1214422"/>
            <a:ext cx="8229600" cy="1143000"/>
          </a:xfrm>
          <a:prstGeom prst="rect">
            <a:avLst/>
          </a:prstGeom>
        </p:spPr>
        <p:txBody>
          <a:bodyPr vert="horz" lIns="91440" tIns="45720" rIns="91440" bIns="45720" rtlCol="1" anchor="ctr">
            <a:noAutofit/>
          </a:bodyPr>
          <a:lstStyle/>
          <a:p>
            <a:pPr marL="0" marR="0" lvl="0" indent="0" defTabSz="914400" rtl="1" eaLnBrk="1" fontAlgn="auto" latinLnBrk="0" hangingPunct="1">
              <a:lnSpc>
                <a:spcPct val="100000"/>
              </a:lnSpc>
              <a:spcBef>
                <a:spcPct val="20000"/>
              </a:spcBef>
              <a:spcAft>
                <a:spcPts val="0"/>
              </a:spcAft>
              <a:buClrTx/>
              <a:buSzTx/>
              <a:buFontTx/>
              <a:buNone/>
              <a:tabLst/>
              <a:defRPr/>
            </a:pPr>
            <a:r>
              <a:rPr lang="ar-SA" sz="4800" b="1" dirty="0" smtClean="0">
                <a:ln w="11430">
                  <a:noFill/>
                </a:ln>
                <a:solidFill>
                  <a:schemeClr val="accent3">
                    <a:lumMod val="50000"/>
                  </a:schemeClr>
                </a:solidFill>
                <a:latin typeface="Traditional Arabic" pitchFamily="18" charset="-78"/>
                <a:ea typeface="+mj-ea"/>
                <a:cs typeface="Traditional Arabic" pitchFamily="18" charset="-78"/>
              </a:rPr>
              <a:t>أربع ملاحظات في المهر:</a:t>
            </a:r>
            <a:endParaRPr lang="ar-SY" sz="4800" b="1" dirty="0" smtClean="0">
              <a:ln w="11430">
                <a:noFill/>
              </a:ln>
              <a:solidFill>
                <a:schemeClr val="accent3">
                  <a:lumMod val="50000"/>
                </a:schemeClr>
              </a:solidFill>
              <a:latin typeface="Traditional Arabic" pitchFamily="18" charset="-78"/>
              <a:ea typeface="+mj-ea"/>
              <a:cs typeface="Traditional Arabic" pitchFamily="18" charset="-78"/>
            </a:endParaRPr>
          </a:p>
        </p:txBody>
      </p:sp>
      <p:sp>
        <p:nvSpPr>
          <p:cNvPr id="7" name="عنوان 3"/>
          <p:cNvSpPr>
            <a:spLocks noGrp="1"/>
          </p:cNvSpPr>
          <p:nvPr>
            <p:ph type="title"/>
          </p:nvPr>
        </p:nvSpPr>
        <p:spPr/>
        <p:txBody>
          <a:bodyPr>
            <a:normAutofit fontScale="90000"/>
          </a:bodyPr>
          <a:lstStyle/>
          <a:p>
            <a:r>
              <a:rPr lang="ar-SA" dirty="0" smtClean="0"/>
              <a:t>ذكر الصداق</a:t>
            </a:r>
            <a:endParaRPr lang="ar-SY" dirty="0"/>
          </a:p>
        </p:txBody>
      </p:sp>
    </p:spTree>
    <p:extLst>
      <p:ext uri="{BB962C8B-B14F-4D97-AF65-F5344CB8AC3E}">
        <p14:creationId xmlns:p14="http://schemas.microsoft.com/office/powerpoint/2010/main" xmlns="" val="9218304"/>
      </p:ext>
    </p:extLst>
  </p:cSld>
  <p:clrMapOvr>
    <a:masterClrMapping/>
  </p:clrMapOvr>
  <p:transition>
    <p:strips dir="l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strips(downLeft)">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8" presetClass="entr" presetSubtype="12" fill="hold" grpId="0"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strips(downLeft)">
                                      <p:cBhvr>
                                        <p:cTn id="12" dur="500"/>
                                        <p:tgtEl>
                                          <p:spTgt spid="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8" presetClass="entr" presetSubtype="12" fill="hold" grpId="0" nodeType="clickEffect">
                                  <p:stCondLst>
                                    <p:cond delay="0"/>
                                  </p:stCondLst>
                                  <p:childTnLst>
                                    <p:set>
                                      <p:cBhvr>
                                        <p:cTn id="16" dur="1" fill="hold">
                                          <p:stCondLst>
                                            <p:cond delay="0"/>
                                          </p:stCondLst>
                                        </p:cTn>
                                        <p:tgtEl>
                                          <p:spTgt spid="5">
                                            <p:txEl>
                                              <p:pRg st="2" end="2"/>
                                            </p:txEl>
                                          </p:spTgt>
                                        </p:tgtEl>
                                        <p:attrNameLst>
                                          <p:attrName>style.visibility</p:attrName>
                                        </p:attrNameLst>
                                      </p:cBhvr>
                                      <p:to>
                                        <p:strVal val="visible"/>
                                      </p:to>
                                    </p:set>
                                    <p:animEffect transition="in" filter="strips(downLeft)">
                                      <p:cBhvr>
                                        <p:cTn id="17" dur="500"/>
                                        <p:tgtEl>
                                          <p:spTgt spid="5">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8" presetClass="entr" presetSubtype="12" fill="hold" grpId="0" nodeType="clickEffect">
                                  <p:stCondLst>
                                    <p:cond delay="0"/>
                                  </p:stCondLst>
                                  <p:childTnLst>
                                    <p:set>
                                      <p:cBhvr>
                                        <p:cTn id="21" dur="1" fill="hold">
                                          <p:stCondLst>
                                            <p:cond delay="0"/>
                                          </p:stCondLst>
                                        </p:cTn>
                                        <p:tgtEl>
                                          <p:spTgt spid="5">
                                            <p:txEl>
                                              <p:pRg st="3" end="3"/>
                                            </p:txEl>
                                          </p:spTgt>
                                        </p:tgtEl>
                                        <p:attrNameLst>
                                          <p:attrName>style.visibility</p:attrName>
                                        </p:attrNameLst>
                                      </p:cBhvr>
                                      <p:to>
                                        <p:strVal val="visible"/>
                                      </p:to>
                                    </p:set>
                                    <p:animEffect transition="in" filter="strips(downLeft)">
                                      <p:cBhvr>
                                        <p:cTn id="22" dur="500"/>
                                        <p:tgtEl>
                                          <p:spTgt spid="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عنوان 1"/>
          <p:cNvSpPr txBox="1">
            <a:spLocks/>
          </p:cNvSpPr>
          <p:nvPr/>
        </p:nvSpPr>
        <p:spPr>
          <a:xfrm>
            <a:off x="500034" y="1285860"/>
            <a:ext cx="8229600" cy="5286412"/>
          </a:xfrm>
          <a:prstGeom prst="rect">
            <a:avLst/>
          </a:prstGeom>
        </p:spPr>
        <p:txBody>
          <a:bodyPr vert="horz" lIns="91440" tIns="45720" rIns="91440" bIns="45720" rtlCol="1" anchor="t" anchorCtr="0">
            <a:noAutofit/>
          </a:bodyPr>
          <a:lstStyle/>
          <a:p>
            <a:pPr>
              <a:spcBef>
                <a:spcPct val="20000"/>
              </a:spcBef>
              <a:defRPr/>
            </a:pPr>
            <a:r>
              <a:rPr lang="ar-SA" sz="4800" b="1" dirty="0" smtClean="0">
                <a:ln w="11430">
                  <a:noFill/>
                </a:ln>
                <a:solidFill>
                  <a:schemeClr val="accent3">
                    <a:lumMod val="50000"/>
                  </a:schemeClr>
                </a:solidFill>
                <a:latin typeface="Traditional Arabic" pitchFamily="18" charset="-78"/>
                <a:ea typeface="+mj-ea"/>
                <a:cs typeface="Traditional Arabic" pitchFamily="18" charset="-78"/>
              </a:rPr>
              <a:t>قال رسول الله </a:t>
            </a:r>
            <a:r>
              <a:rPr lang="en-US" sz="4800" dirty="0" smtClean="0">
                <a:ln w="11430">
                  <a:noFill/>
                </a:ln>
                <a:solidFill>
                  <a:schemeClr val="accent3">
                    <a:lumMod val="50000"/>
                  </a:schemeClr>
                </a:solidFill>
                <a:latin typeface="Traditional Arabic" pitchFamily="18" charset="-78"/>
                <a:ea typeface="+mj-ea"/>
                <a:cs typeface="Traditional Arabic" pitchFamily="18" charset="-78"/>
                <a:sym typeface="AGA Arabesque"/>
              </a:rPr>
              <a:t></a:t>
            </a:r>
            <a:r>
              <a:rPr lang="ar-SA" sz="4800" b="1" dirty="0" smtClean="0">
                <a:ln w="11430">
                  <a:noFill/>
                </a:ln>
                <a:solidFill>
                  <a:schemeClr val="accent3">
                    <a:lumMod val="50000"/>
                  </a:schemeClr>
                </a:solidFill>
                <a:latin typeface="Traditional Arabic" pitchFamily="18" charset="-78"/>
                <a:ea typeface="+mj-ea"/>
                <a:cs typeface="Traditional Arabic" pitchFamily="18" charset="-78"/>
              </a:rPr>
              <a:t>: </a:t>
            </a:r>
            <a:endParaRPr lang="ar-SY" sz="4800" b="1" dirty="0" smtClean="0">
              <a:ln w="11430">
                <a:noFill/>
              </a:ln>
              <a:solidFill>
                <a:schemeClr val="accent3">
                  <a:lumMod val="50000"/>
                </a:schemeClr>
              </a:solidFill>
              <a:latin typeface="Traditional Arabic" pitchFamily="18" charset="-78"/>
              <a:ea typeface="+mj-ea"/>
              <a:cs typeface="Traditional Arabic" pitchFamily="18" charset="-78"/>
            </a:endParaRPr>
          </a:p>
          <a:p>
            <a:pPr algn="ctr">
              <a:spcBef>
                <a:spcPct val="20000"/>
              </a:spcBef>
              <a:defRPr/>
            </a:pPr>
            <a:r>
              <a:rPr lang="ar-SY" sz="5400" b="1" dirty="0" smtClean="0">
                <a:ln w="11430">
                  <a:noFill/>
                </a:ln>
                <a:solidFill>
                  <a:schemeClr val="accent3">
                    <a:lumMod val="50000"/>
                  </a:schemeClr>
                </a:solidFill>
                <a:latin typeface="Traditional Arabic" pitchFamily="18" charset="-78"/>
                <a:ea typeface="+mj-ea"/>
                <a:cs typeface="Traditional Arabic" pitchFamily="18" charset="-78"/>
              </a:rPr>
              <a:t>«مَطْلُ الغَنيِّ ظُلْمٌ»</a:t>
            </a:r>
          </a:p>
          <a:p>
            <a:pPr algn="l">
              <a:spcBef>
                <a:spcPct val="20000"/>
              </a:spcBef>
              <a:defRPr/>
            </a:pPr>
            <a:r>
              <a:rPr lang="ar-SY" sz="4000" dirty="0" smtClean="0">
                <a:ln w="11430">
                  <a:noFill/>
                </a:ln>
                <a:solidFill>
                  <a:schemeClr val="accent3">
                    <a:lumMod val="50000"/>
                  </a:schemeClr>
                </a:solidFill>
                <a:latin typeface="Traditional Arabic" pitchFamily="18" charset="-78"/>
                <a:ea typeface="+mj-ea"/>
                <a:cs typeface="Traditional Arabic" pitchFamily="18" charset="-78"/>
              </a:rPr>
              <a:t>[</a:t>
            </a:r>
            <a:r>
              <a:rPr lang="ar-SA" sz="4000" dirty="0" smtClean="0">
                <a:ln w="11430">
                  <a:noFill/>
                </a:ln>
                <a:solidFill>
                  <a:schemeClr val="accent3">
                    <a:lumMod val="50000"/>
                  </a:schemeClr>
                </a:solidFill>
                <a:latin typeface="Traditional Arabic" pitchFamily="18" charset="-78"/>
                <a:ea typeface="+mj-ea"/>
                <a:cs typeface="Traditional Arabic" pitchFamily="18" charset="-78"/>
              </a:rPr>
              <a:t>متفق عليه]</a:t>
            </a:r>
            <a:r>
              <a:rPr lang="en-US" sz="4000" dirty="0" smtClean="0">
                <a:ln w="11430">
                  <a:noFill/>
                </a:ln>
                <a:solidFill>
                  <a:schemeClr val="accent3">
                    <a:lumMod val="50000"/>
                  </a:schemeClr>
                </a:solidFill>
                <a:latin typeface="Traditional Arabic" pitchFamily="18" charset="-78"/>
                <a:ea typeface="+mj-ea"/>
                <a:cs typeface="Traditional Arabic" pitchFamily="18" charset="-78"/>
              </a:rPr>
              <a:t> </a:t>
            </a:r>
          </a:p>
          <a:p>
            <a:pPr>
              <a:spcBef>
                <a:spcPct val="20000"/>
              </a:spcBef>
              <a:defRPr/>
            </a:pPr>
            <a:r>
              <a:rPr lang="ar-SA" sz="4800" b="1" dirty="0" smtClean="0">
                <a:ln w="11430">
                  <a:noFill/>
                </a:ln>
                <a:solidFill>
                  <a:schemeClr val="accent3">
                    <a:lumMod val="50000"/>
                  </a:schemeClr>
                </a:solidFill>
                <a:latin typeface="Traditional Arabic" pitchFamily="18" charset="-78"/>
                <a:ea typeface="+mj-ea"/>
                <a:cs typeface="Traditional Arabic" pitchFamily="18" charset="-78"/>
              </a:rPr>
              <a:t>قال رسول الله </a:t>
            </a:r>
            <a:r>
              <a:rPr lang="en-US" sz="4800" dirty="0" smtClean="0">
                <a:ln w="11430">
                  <a:noFill/>
                </a:ln>
                <a:solidFill>
                  <a:schemeClr val="accent3">
                    <a:lumMod val="50000"/>
                  </a:schemeClr>
                </a:solidFill>
                <a:latin typeface="Traditional Arabic" pitchFamily="18" charset="-78"/>
                <a:ea typeface="+mj-ea"/>
                <a:cs typeface="Traditional Arabic" pitchFamily="18" charset="-78"/>
                <a:sym typeface="AGA Arabesque"/>
              </a:rPr>
              <a:t></a:t>
            </a:r>
            <a:r>
              <a:rPr lang="ar-SA" sz="4800" b="1" dirty="0" smtClean="0">
                <a:ln w="11430">
                  <a:noFill/>
                </a:ln>
                <a:solidFill>
                  <a:schemeClr val="accent3">
                    <a:lumMod val="50000"/>
                  </a:schemeClr>
                </a:solidFill>
                <a:latin typeface="Traditional Arabic" pitchFamily="18" charset="-78"/>
                <a:ea typeface="+mj-ea"/>
                <a:cs typeface="Traditional Arabic" pitchFamily="18" charset="-78"/>
              </a:rPr>
              <a:t>: </a:t>
            </a:r>
            <a:endParaRPr lang="ar-SY" sz="4800" b="1" dirty="0" smtClean="0">
              <a:ln w="11430">
                <a:noFill/>
              </a:ln>
              <a:solidFill>
                <a:schemeClr val="accent3">
                  <a:lumMod val="50000"/>
                </a:schemeClr>
              </a:solidFill>
              <a:latin typeface="Traditional Arabic" pitchFamily="18" charset="-78"/>
              <a:ea typeface="+mj-ea"/>
              <a:cs typeface="Traditional Arabic" pitchFamily="18" charset="-78"/>
            </a:endParaRPr>
          </a:p>
          <a:p>
            <a:pPr algn="ctr">
              <a:spcBef>
                <a:spcPct val="20000"/>
              </a:spcBef>
              <a:defRPr/>
            </a:pPr>
            <a:r>
              <a:rPr lang="ar-SA" sz="5400" b="1" dirty="0" smtClean="0">
                <a:ln w="11430">
                  <a:noFill/>
                </a:ln>
                <a:solidFill>
                  <a:schemeClr val="accent3">
                    <a:lumMod val="50000"/>
                  </a:schemeClr>
                </a:solidFill>
                <a:latin typeface="Traditional Arabic" pitchFamily="18" charset="-78"/>
                <a:ea typeface="+mj-ea"/>
                <a:cs typeface="Traditional Arabic" pitchFamily="18" charset="-78"/>
              </a:rPr>
              <a:t>«أعظم النساء بَرَكَةً أيسرهن </a:t>
            </a:r>
            <a:r>
              <a:rPr lang="ar-SA" sz="5400" b="1" dirty="0" err="1" smtClean="0">
                <a:ln w="11430">
                  <a:noFill/>
                </a:ln>
                <a:solidFill>
                  <a:schemeClr val="accent3">
                    <a:lumMod val="50000"/>
                  </a:schemeClr>
                </a:solidFill>
                <a:latin typeface="Traditional Arabic" pitchFamily="18" charset="-78"/>
                <a:ea typeface="+mj-ea"/>
                <a:cs typeface="Traditional Arabic" pitchFamily="18" charset="-78"/>
              </a:rPr>
              <a:t>مُؤْنَة</a:t>
            </a:r>
            <a:r>
              <a:rPr lang="ar-SA" sz="5400" b="1" dirty="0" smtClean="0">
                <a:ln w="11430">
                  <a:noFill/>
                </a:ln>
                <a:solidFill>
                  <a:schemeClr val="accent3">
                    <a:lumMod val="50000"/>
                  </a:schemeClr>
                </a:solidFill>
                <a:latin typeface="Traditional Arabic" pitchFamily="18" charset="-78"/>
                <a:ea typeface="+mj-ea"/>
                <a:cs typeface="Traditional Arabic" pitchFamily="18" charset="-78"/>
              </a:rPr>
              <a:t>»</a:t>
            </a:r>
          </a:p>
          <a:p>
            <a:pPr algn="l">
              <a:spcBef>
                <a:spcPct val="20000"/>
              </a:spcBef>
              <a:defRPr/>
            </a:pPr>
            <a:r>
              <a:rPr lang="ar-SA" sz="4000" dirty="0" smtClean="0">
                <a:ln w="11430">
                  <a:noFill/>
                </a:ln>
                <a:solidFill>
                  <a:schemeClr val="accent3">
                    <a:lumMod val="50000"/>
                  </a:schemeClr>
                </a:solidFill>
                <a:latin typeface="Traditional Arabic" pitchFamily="18" charset="-78"/>
                <a:ea typeface="+mj-ea"/>
                <a:cs typeface="Traditional Arabic" pitchFamily="18" charset="-78"/>
              </a:rPr>
              <a:t>[أخرجه الحاكم]</a:t>
            </a:r>
            <a:endParaRPr lang="en-US" sz="4000" dirty="0" smtClean="0">
              <a:ln w="11430">
                <a:noFill/>
              </a:ln>
              <a:solidFill>
                <a:schemeClr val="accent3">
                  <a:lumMod val="50000"/>
                </a:schemeClr>
              </a:solidFill>
              <a:latin typeface="Traditional Arabic" pitchFamily="18" charset="-78"/>
              <a:ea typeface="+mj-ea"/>
              <a:cs typeface="Traditional Arabic" pitchFamily="18" charset="-78"/>
            </a:endParaRPr>
          </a:p>
        </p:txBody>
      </p:sp>
      <p:sp>
        <p:nvSpPr>
          <p:cNvPr id="9" name="عنوان 3"/>
          <p:cNvSpPr>
            <a:spLocks noGrp="1"/>
          </p:cNvSpPr>
          <p:nvPr>
            <p:ph type="title"/>
          </p:nvPr>
        </p:nvSpPr>
        <p:spPr/>
        <p:txBody>
          <a:bodyPr>
            <a:normAutofit fontScale="90000"/>
          </a:bodyPr>
          <a:lstStyle/>
          <a:p>
            <a:r>
              <a:rPr lang="ar-SA" dirty="0" smtClean="0"/>
              <a:t>ذكر الصداق</a:t>
            </a:r>
            <a:endParaRPr lang="ar-SY" dirty="0"/>
          </a:p>
        </p:txBody>
      </p:sp>
    </p:spTree>
    <p:extLst>
      <p:ext uri="{BB962C8B-B14F-4D97-AF65-F5344CB8AC3E}">
        <p14:creationId xmlns:p14="http://schemas.microsoft.com/office/powerpoint/2010/main" xmlns="" val="853591285"/>
      </p:ext>
    </p:extLst>
  </p:cSld>
  <p:clrMapOvr>
    <a:masterClrMapping/>
  </p:clrMapOvr>
  <p:transition>
    <p:strips dir="l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strips(downLeft)">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وان 1"/>
          <p:cNvSpPr txBox="1">
            <a:spLocks/>
          </p:cNvSpPr>
          <p:nvPr/>
        </p:nvSpPr>
        <p:spPr>
          <a:xfrm>
            <a:off x="457200" y="1285860"/>
            <a:ext cx="8229600" cy="4929222"/>
          </a:xfrm>
          <a:prstGeom prst="rect">
            <a:avLst/>
          </a:prstGeom>
        </p:spPr>
        <p:txBody>
          <a:bodyPr vert="horz" lIns="91440" tIns="45720" rIns="91440" bIns="45720" rtlCol="1" anchor="t" anchorCtr="0">
            <a:noAutofit/>
          </a:bodyPr>
          <a:lstStyle/>
          <a:p>
            <a:pPr algn="just">
              <a:lnSpc>
                <a:spcPct val="150000"/>
              </a:lnSpc>
              <a:spcBef>
                <a:spcPct val="20000"/>
              </a:spcBef>
              <a:defRPr/>
            </a:pPr>
            <a:r>
              <a:rPr lang="ar-SA" sz="4000" b="1" dirty="0" smtClean="0">
                <a:ln w="11430">
                  <a:noFill/>
                </a:ln>
                <a:solidFill>
                  <a:schemeClr val="accent3">
                    <a:lumMod val="50000"/>
                  </a:schemeClr>
                </a:solidFill>
                <a:latin typeface="Traditional Arabic" pitchFamily="18" charset="-78"/>
                <a:ea typeface="+mj-ea"/>
                <a:cs typeface="Traditional Arabic" pitchFamily="18" charset="-78"/>
              </a:rPr>
              <a:t>وقال عمر بن الخطاب </a:t>
            </a:r>
            <a:r>
              <a:rPr lang="en-US" sz="4000" b="1" dirty="0" smtClean="0">
                <a:ln w="11430">
                  <a:noFill/>
                </a:ln>
                <a:solidFill>
                  <a:schemeClr val="accent3">
                    <a:lumMod val="50000"/>
                  </a:schemeClr>
                </a:solidFill>
                <a:latin typeface="Traditional Arabic" pitchFamily="18" charset="-78"/>
                <a:ea typeface="+mj-ea"/>
                <a:cs typeface="Traditional Arabic" pitchFamily="18" charset="-78"/>
                <a:sym typeface="AGA Arabesque"/>
              </a:rPr>
              <a:t></a:t>
            </a:r>
            <a:r>
              <a:rPr lang="ar-SA" sz="4000" b="1" dirty="0" smtClean="0">
                <a:ln w="11430">
                  <a:noFill/>
                </a:ln>
                <a:solidFill>
                  <a:schemeClr val="accent3">
                    <a:lumMod val="50000"/>
                  </a:schemeClr>
                </a:solidFill>
                <a:latin typeface="Traditional Arabic" pitchFamily="18" charset="-78"/>
                <a:ea typeface="+mj-ea"/>
                <a:cs typeface="Traditional Arabic" pitchFamily="18" charset="-78"/>
              </a:rPr>
              <a:t>: </a:t>
            </a:r>
            <a:endParaRPr lang="ar-SY" sz="4000" b="1" dirty="0" smtClean="0">
              <a:ln w="11430">
                <a:noFill/>
              </a:ln>
              <a:solidFill>
                <a:schemeClr val="accent3">
                  <a:lumMod val="50000"/>
                </a:schemeClr>
              </a:solidFill>
              <a:latin typeface="Traditional Arabic" pitchFamily="18" charset="-78"/>
              <a:ea typeface="+mj-ea"/>
              <a:cs typeface="Traditional Arabic" pitchFamily="18" charset="-78"/>
            </a:endParaRPr>
          </a:p>
          <a:p>
            <a:pPr algn="just">
              <a:lnSpc>
                <a:spcPct val="150000"/>
              </a:lnSpc>
              <a:spcBef>
                <a:spcPct val="20000"/>
              </a:spcBef>
              <a:defRPr/>
            </a:pPr>
            <a:r>
              <a:rPr lang="ar-SY" sz="4000" b="1" dirty="0" smtClean="0">
                <a:ln w="11430">
                  <a:noFill/>
                </a:ln>
                <a:solidFill>
                  <a:schemeClr val="accent3">
                    <a:lumMod val="50000"/>
                  </a:schemeClr>
                </a:solidFill>
                <a:latin typeface="Traditional Arabic" pitchFamily="18" charset="-78"/>
                <a:ea typeface="+mj-ea"/>
                <a:cs typeface="Traditional Arabic" pitchFamily="18" charset="-78"/>
              </a:rPr>
              <a:t>(</a:t>
            </a:r>
            <a:r>
              <a:rPr lang="ar-SA" sz="4000" b="1" dirty="0" smtClean="0">
                <a:ln w="11430">
                  <a:noFill/>
                </a:ln>
                <a:solidFill>
                  <a:schemeClr val="accent3">
                    <a:lumMod val="50000"/>
                  </a:schemeClr>
                </a:solidFill>
                <a:latin typeface="Traditional Arabic" pitchFamily="18" charset="-78"/>
                <a:ea typeface="+mj-ea"/>
                <a:cs typeface="Traditional Arabic" pitchFamily="18" charset="-78"/>
              </a:rPr>
              <a:t>ألا لا تُغلوا صداق النساء، فإنها لو كانت مَكرُمة في الدنيا أو تقوى عند الله لكان أولاكم وأحقّكم </a:t>
            </a:r>
            <a:r>
              <a:rPr lang="ar-SA" sz="4000" b="1" dirty="0" err="1" smtClean="0">
                <a:ln w="11430">
                  <a:noFill/>
                </a:ln>
                <a:solidFill>
                  <a:schemeClr val="accent3">
                    <a:lumMod val="50000"/>
                  </a:schemeClr>
                </a:solidFill>
                <a:latin typeface="Traditional Arabic" pitchFamily="18" charset="-78"/>
                <a:ea typeface="+mj-ea"/>
                <a:cs typeface="Traditional Arabic" pitchFamily="18" charset="-78"/>
              </a:rPr>
              <a:t>بها</a:t>
            </a:r>
            <a:r>
              <a:rPr lang="ar-SA" sz="4000" b="1" dirty="0" smtClean="0">
                <a:ln w="11430">
                  <a:noFill/>
                </a:ln>
                <a:solidFill>
                  <a:schemeClr val="accent3">
                    <a:lumMod val="50000"/>
                  </a:schemeClr>
                </a:solidFill>
                <a:latin typeface="Traditional Arabic" pitchFamily="18" charset="-78"/>
                <a:ea typeface="+mj-ea"/>
                <a:cs typeface="Traditional Arabic" pitchFamily="18" charset="-78"/>
              </a:rPr>
              <a:t> محمد </a:t>
            </a:r>
            <a:r>
              <a:rPr lang="en-US" sz="4000" b="1" dirty="0" smtClean="0">
                <a:ln w="11430">
                  <a:noFill/>
                </a:ln>
                <a:solidFill>
                  <a:schemeClr val="accent3">
                    <a:lumMod val="50000"/>
                  </a:schemeClr>
                </a:solidFill>
                <a:latin typeface="Traditional Arabic" pitchFamily="18" charset="-78"/>
                <a:ea typeface="+mj-ea"/>
                <a:cs typeface="Traditional Arabic" pitchFamily="18" charset="-78"/>
                <a:sym typeface="AGA Arabesque"/>
              </a:rPr>
              <a:t></a:t>
            </a:r>
            <a:r>
              <a:rPr lang="ar-SA" sz="4000" b="1" dirty="0" smtClean="0">
                <a:ln w="11430">
                  <a:noFill/>
                </a:ln>
                <a:solidFill>
                  <a:schemeClr val="accent3">
                    <a:lumMod val="50000"/>
                  </a:schemeClr>
                </a:solidFill>
                <a:latin typeface="Traditional Arabic" pitchFamily="18" charset="-78"/>
                <a:ea typeface="+mj-ea"/>
                <a:cs typeface="Traditional Arabic" pitchFamily="18" charset="-78"/>
              </a:rPr>
              <a:t>، ما أصدق امرأة من نسائه ولا امرأة من بناته أكثر من اثنتي عشرة أوقية</a:t>
            </a:r>
            <a:r>
              <a:rPr lang="ar-SY" sz="4000" b="1" dirty="0" smtClean="0">
                <a:ln w="11430">
                  <a:noFill/>
                </a:ln>
                <a:solidFill>
                  <a:schemeClr val="accent3">
                    <a:lumMod val="50000"/>
                  </a:schemeClr>
                </a:solidFill>
                <a:latin typeface="Traditional Arabic" pitchFamily="18" charset="-78"/>
                <a:ea typeface="+mj-ea"/>
                <a:cs typeface="Traditional Arabic" pitchFamily="18" charset="-78"/>
              </a:rPr>
              <a:t>) </a:t>
            </a:r>
            <a:r>
              <a:rPr lang="ar-SA" sz="3200" dirty="0" smtClean="0">
                <a:ln w="11430">
                  <a:noFill/>
                </a:ln>
                <a:solidFill>
                  <a:schemeClr val="accent3">
                    <a:lumMod val="50000"/>
                  </a:schemeClr>
                </a:solidFill>
                <a:latin typeface="Traditional Arabic" pitchFamily="18" charset="-78"/>
                <a:ea typeface="+mj-ea"/>
                <a:cs typeface="Traditional Arabic" pitchFamily="18" charset="-78"/>
              </a:rPr>
              <a:t>[أخرجه أبو داوود والترمذي والنسائي]</a:t>
            </a:r>
            <a:endParaRPr lang="ar-SY" sz="3200" dirty="0" smtClean="0">
              <a:ln w="11430">
                <a:noFill/>
              </a:ln>
              <a:solidFill>
                <a:schemeClr val="accent3">
                  <a:lumMod val="50000"/>
                </a:schemeClr>
              </a:solidFill>
              <a:latin typeface="Traditional Arabic" pitchFamily="18" charset="-78"/>
              <a:ea typeface="+mj-ea"/>
              <a:cs typeface="Traditional Arabic" pitchFamily="18" charset="-78"/>
            </a:endParaRPr>
          </a:p>
        </p:txBody>
      </p:sp>
      <p:sp>
        <p:nvSpPr>
          <p:cNvPr id="9" name="عنوان 3"/>
          <p:cNvSpPr>
            <a:spLocks noGrp="1"/>
          </p:cNvSpPr>
          <p:nvPr>
            <p:ph type="title"/>
          </p:nvPr>
        </p:nvSpPr>
        <p:spPr/>
        <p:txBody>
          <a:bodyPr>
            <a:normAutofit fontScale="90000"/>
          </a:bodyPr>
          <a:lstStyle/>
          <a:p>
            <a:r>
              <a:rPr lang="ar-SA" dirty="0" smtClean="0"/>
              <a:t>ذكر الصداق</a:t>
            </a:r>
            <a:endParaRPr lang="ar-SY" dirty="0"/>
          </a:p>
        </p:txBody>
      </p:sp>
    </p:spTree>
    <p:extLst>
      <p:ext uri="{BB962C8B-B14F-4D97-AF65-F5344CB8AC3E}">
        <p14:creationId xmlns:p14="http://schemas.microsoft.com/office/powerpoint/2010/main" xmlns="" val="853591285"/>
      </p:ext>
    </p:extLst>
  </p:cSld>
  <p:clrMapOvr>
    <a:masterClrMapping/>
  </p:clrMapOvr>
  <p:transition>
    <p:strips dir="l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strips(downLeft)">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rmAutofit fontScale="90000"/>
          </a:bodyPr>
          <a:lstStyle/>
          <a:p>
            <a:r>
              <a:rPr lang="ar-SY" dirty="0" smtClean="0"/>
              <a:t>المهر</a:t>
            </a:r>
            <a:endParaRPr lang="ar-SY" dirty="0"/>
          </a:p>
        </p:txBody>
      </p:sp>
      <p:sp>
        <p:nvSpPr>
          <p:cNvPr id="3" name="عنصر نائب للمحتوى 2"/>
          <p:cNvSpPr>
            <a:spLocks noGrp="1"/>
          </p:cNvSpPr>
          <p:nvPr>
            <p:ph idx="1"/>
          </p:nvPr>
        </p:nvSpPr>
        <p:spPr>
          <a:xfrm>
            <a:off x="285720" y="1214422"/>
            <a:ext cx="8686800" cy="5257800"/>
          </a:xfrm>
        </p:spPr>
        <p:txBody>
          <a:bodyPr>
            <a:noAutofit/>
          </a:bodyPr>
          <a:lstStyle/>
          <a:p>
            <a:r>
              <a:rPr lang="ar-SA" sz="4400" dirty="0" smtClean="0"/>
              <a:t>سيدة أعمال، تبلغ من العمر 35 سنة، مطلقة، عندها ثلاثة أولاد، تشغل منصباً مرموقاً في شركة استثمارية.</a:t>
            </a:r>
            <a:endParaRPr lang="en-US" sz="4400" dirty="0"/>
          </a:p>
          <a:p>
            <a:r>
              <a:rPr lang="ar-SA" sz="4400" dirty="0" smtClean="0"/>
              <a:t>تقدم </a:t>
            </a:r>
            <a:r>
              <a:rPr lang="ar-SA" sz="4400" dirty="0"/>
              <a:t>لها رجل </a:t>
            </a:r>
            <a:r>
              <a:rPr lang="ar-SA" sz="4400" dirty="0" smtClean="0"/>
              <a:t>أعمال من بلد مجاور لبلدها، يبلغ من </a:t>
            </a:r>
            <a:r>
              <a:rPr lang="ar-SA" sz="4400" dirty="0"/>
              <a:t>العمر 40 </a:t>
            </a:r>
            <a:r>
              <a:rPr lang="ar-SA" sz="4400" dirty="0" smtClean="0"/>
              <a:t>سنة، قدم لها مهراً بسيطاً، قيمته: (عشرين مليون يورو) أي ما يعادل: (مليار ومائتين </a:t>
            </a:r>
            <a:r>
              <a:rPr lang="ar-SA" sz="4400" dirty="0"/>
              <a:t>وخمسة وثمانون مليون ليرة </a:t>
            </a:r>
            <a:r>
              <a:rPr lang="ar-SA" sz="4400" dirty="0" smtClean="0"/>
              <a:t>سورية).</a:t>
            </a:r>
            <a:endParaRPr lang="en-US" sz="4400" dirty="0"/>
          </a:p>
        </p:txBody>
      </p:sp>
    </p:spTree>
  </p:cSld>
  <p:clrMapOvr>
    <a:masterClrMapping/>
  </p:clrMapOvr>
  <p:transition spd="slow">
    <p:wipe/>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زاوية مطوية 14">
            <a:hlinkClick r:id="" action="ppaction://noaction" highlightClick="1">
              <a:snd r:embed="rId2" name="applause.wav"/>
            </a:hlinkClick>
          </p:cNvPr>
          <p:cNvSpPr/>
          <p:nvPr/>
        </p:nvSpPr>
        <p:spPr>
          <a:xfrm>
            <a:off x="3357554" y="1142984"/>
            <a:ext cx="2721167" cy="1571636"/>
          </a:xfrm>
          <a:prstGeom prst="foldedCorner">
            <a:avLst/>
          </a:prstGeom>
          <a:ln/>
        </p:spPr>
        <p:style>
          <a:lnRef idx="1">
            <a:schemeClr val="accent3"/>
          </a:lnRef>
          <a:fillRef idx="2">
            <a:schemeClr val="accent3"/>
          </a:fillRef>
          <a:effectRef idx="1">
            <a:schemeClr val="accent3"/>
          </a:effectRef>
          <a:fontRef idx="minor">
            <a:schemeClr val="dk1"/>
          </a:fontRef>
        </p:style>
        <p:txBody>
          <a:bodyPr rtlCol="1" anchor="ctr"/>
          <a:lstStyle/>
          <a:p>
            <a:pPr algn="ctr">
              <a:lnSpc>
                <a:spcPct val="125000"/>
              </a:lnSpc>
            </a:pPr>
            <a:r>
              <a:rPr lang="ar-SY" sz="4400" b="1" dirty="0" smtClean="0">
                <a:solidFill>
                  <a:schemeClr val="accent2">
                    <a:lumMod val="50000"/>
                  </a:schemeClr>
                </a:solidFill>
                <a:latin typeface="Traditional Arabic" pitchFamily="18" charset="-78"/>
                <a:cs typeface="Traditional Arabic" pitchFamily="18" charset="-78"/>
              </a:rPr>
              <a:t>سنن العقد</a:t>
            </a:r>
          </a:p>
        </p:txBody>
      </p:sp>
      <p:sp>
        <p:nvSpPr>
          <p:cNvPr id="16" name="زاوية مطوية 15">
            <a:hlinkClick r:id="" action="ppaction://noaction" highlightClick="1">
              <a:snd r:embed="rId2" name="applause.wav"/>
            </a:hlinkClick>
          </p:cNvPr>
          <p:cNvSpPr/>
          <p:nvPr/>
        </p:nvSpPr>
        <p:spPr>
          <a:xfrm>
            <a:off x="5921479" y="3214686"/>
            <a:ext cx="2293859" cy="1357322"/>
          </a:xfrm>
          <a:prstGeom prst="foldedCorner">
            <a:avLst/>
          </a:prstGeom>
          <a:ln/>
        </p:spPr>
        <p:style>
          <a:lnRef idx="1">
            <a:schemeClr val="accent3"/>
          </a:lnRef>
          <a:fillRef idx="2">
            <a:schemeClr val="accent3"/>
          </a:fillRef>
          <a:effectRef idx="1">
            <a:schemeClr val="accent3"/>
          </a:effectRef>
          <a:fontRef idx="minor">
            <a:schemeClr val="dk1"/>
          </a:fontRef>
        </p:style>
        <p:txBody>
          <a:bodyPr rtlCol="1" anchor="ctr"/>
          <a:lstStyle/>
          <a:p>
            <a:pPr algn="ctr">
              <a:lnSpc>
                <a:spcPct val="125000"/>
              </a:lnSpc>
            </a:pPr>
            <a:r>
              <a:rPr lang="ar-SY" sz="4000" b="1" dirty="0" smtClean="0">
                <a:solidFill>
                  <a:schemeClr val="accent2">
                    <a:lumMod val="50000"/>
                  </a:schemeClr>
                </a:solidFill>
                <a:latin typeface="Traditional Arabic" pitchFamily="18" charset="-78"/>
                <a:cs typeface="Traditional Arabic" pitchFamily="18" charset="-78"/>
              </a:rPr>
              <a:t>1. الإعلان</a:t>
            </a:r>
          </a:p>
        </p:txBody>
      </p:sp>
      <p:sp>
        <p:nvSpPr>
          <p:cNvPr id="17" name="زاوية مطوية 16">
            <a:hlinkClick r:id="" action="ppaction://noaction" highlightClick="1">
              <a:snd r:embed="rId2" name="applause.wav"/>
            </a:hlinkClick>
          </p:cNvPr>
          <p:cNvSpPr/>
          <p:nvPr/>
        </p:nvSpPr>
        <p:spPr>
          <a:xfrm>
            <a:off x="1071538" y="3214686"/>
            <a:ext cx="2293859" cy="1357322"/>
          </a:xfrm>
          <a:prstGeom prst="foldedCorner">
            <a:avLst/>
          </a:prstGeom>
          <a:ln/>
        </p:spPr>
        <p:style>
          <a:lnRef idx="1">
            <a:schemeClr val="accent3"/>
          </a:lnRef>
          <a:fillRef idx="2">
            <a:schemeClr val="accent3"/>
          </a:fillRef>
          <a:effectRef idx="1">
            <a:schemeClr val="accent3"/>
          </a:effectRef>
          <a:fontRef idx="minor">
            <a:schemeClr val="dk1"/>
          </a:fontRef>
        </p:style>
        <p:txBody>
          <a:bodyPr rtlCol="1" anchor="ctr"/>
          <a:lstStyle/>
          <a:p>
            <a:pPr algn="ctr">
              <a:lnSpc>
                <a:spcPct val="125000"/>
              </a:lnSpc>
            </a:pPr>
            <a:r>
              <a:rPr lang="ar-SY" sz="4000" b="1" dirty="0" smtClean="0">
                <a:solidFill>
                  <a:schemeClr val="accent2">
                    <a:lumMod val="50000"/>
                  </a:schemeClr>
                </a:solidFill>
                <a:latin typeface="Traditional Arabic" pitchFamily="18" charset="-78"/>
                <a:cs typeface="Traditional Arabic" pitchFamily="18" charset="-78"/>
              </a:rPr>
              <a:t>2. كونه في المسجد</a:t>
            </a:r>
          </a:p>
        </p:txBody>
      </p:sp>
      <p:sp>
        <p:nvSpPr>
          <p:cNvPr id="18" name="زاوية مطوية 17">
            <a:hlinkClick r:id="" action="ppaction://noaction" highlightClick="1">
              <a:snd r:embed="rId2" name="applause.wav"/>
            </a:hlinkClick>
          </p:cNvPr>
          <p:cNvSpPr/>
          <p:nvPr/>
        </p:nvSpPr>
        <p:spPr>
          <a:xfrm>
            <a:off x="642910" y="5000636"/>
            <a:ext cx="2250173" cy="1357322"/>
          </a:xfrm>
          <a:prstGeom prst="foldedCorner">
            <a:avLst>
              <a:gd name="adj" fmla="val 15743"/>
            </a:avLst>
          </a:prstGeom>
          <a:ln/>
        </p:spPr>
        <p:style>
          <a:lnRef idx="1">
            <a:schemeClr val="accent3"/>
          </a:lnRef>
          <a:fillRef idx="2">
            <a:schemeClr val="accent3"/>
          </a:fillRef>
          <a:effectRef idx="1">
            <a:schemeClr val="accent3"/>
          </a:effectRef>
          <a:fontRef idx="minor">
            <a:schemeClr val="dk1"/>
          </a:fontRef>
        </p:style>
        <p:txBody>
          <a:bodyPr rtlCol="1" anchor="ctr"/>
          <a:lstStyle/>
          <a:p>
            <a:pPr algn="ctr">
              <a:lnSpc>
                <a:spcPct val="125000"/>
              </a:lnSpc>
            </a:pPr>
            <a:r>
              <a:rPr lang="ar-SY" sz="4000" b="1" dirty="0" smtClean="0">
                <a:solidFill>
                  <a:schemeClr val="accent2">
                    <a:lumMod val="50000"/>
                  </a:schemeClr>
                </a:solidFill>
                <a:latin typeface="Traditional Arabic" pitchFamily="18" charset="-78"/>
                <a:cs typeface="Traditional Arabic" pitchFamily="18" charset="-78"/>
              </a:rPr>
              <a:t>5. ذكر المهر في العقد</a:t>
            </a:r>
          </a:p>
        </p:txBody>
      </p:sp>
      <p:sp>
        <p:nvSpPr>
          <p:cNvPr id="19" name="زاوية مطوية 18">
            <a:hlinkClick r:id="" action="ppaction://noaction" highlightClick="1">
              <a:snd r:embed="rId2" name="applause.wav"/>
            </a:hlinkClick>
          </p:cNvPr>
          <p:cNvSpPr/>
          <p:nvPr/>
        </p:nvSpPr>
        <p:spPr>
          <a:xfrm>
            <a:off x="6350107" y="4929198"/>
            <a:ext cx="2293859" cy="1357322"/>
          </a:xfrm>
          <a:prstGeom prst="foldedCorner">
            <a:avLst>
              <a:gd name="adj" fmla="val 15743"/>
            </a:avLst>
          </a:prstGeom>
          <a:ln/>
        </p:spPr>
        <p:style>
          <a:lnRef idx="1">
            <a:schemeClr val="accent3"/>
          </a:lnRef>
          <a:fillRef idx="2">
            <a:schemeClr val="accent3"/>
          </a:fillRef>
          <a:effectRef idx="1">
            <a:schemeClr val="accent3"/>
          </a:effectRef>
          <a:fontRef idx="minor">
            <a:schemeClr val="dk1"/>
          </a:fontRef>
        </p:style>
        <p:txBody>
          <a:bodyPr rtlCol="1" anchor="ctr"/>
          <a:lstStyle/>
          <a:p>
            <a:pPr algn="ctr">
              <a:lnSpc>
                <a:spcPct val="125000"/>
              </a:lnSpc>
            </a:pPr>
            <a:r>
              <a:rPr lang="ar-SY" sz="4000" b="1" dirty="0" smtClean="0">
                <a:solidFill>
                  <a:schemeClr val="accent2">
                    <a:lumMod val="50000"/>
                  </a:schemeClr>
                </a:solidFill>
                <a:latin typeface="Traditional Arabic" pitchFamily="18" charset="-78"/>
                <a:cs typeface="Traditional Arabic" pitchFamily="18" charset="-78"/>
              </a:rPr>
              <a:t>3. الوليمة</a:t>
            </a:r>
          </a:p>
        </p:txBody>
      </p:sp>
      <p:cxnSp>
        <p:nvCxnSpPr>
          <p:cNvPr id="20" name="رابط كسهم مستقيم 19"/>
          <p:cNvCxnSpPr>
            <a:stCxn id="15" idx="2"/>
            <a:endCxn id="16" idx="0"/>
          </p:cNvCxnSpPr>
          <p:nvPr/>
        </p:nvCxnSpPr>
        <p:spPr>
          <a:xfrm rot="16200000" flipH="1">
            <a:off x="5643240" y="1789517"/>
            <a:ext cx="500066" cy="2350271"/>
          </a:xfrm>
          <a:prstGeom prst="straightConnector1">
            <a:avLst/>
          </a:prstGeom>
          <a:ln>
            <a:tailEnd type="arrow"/>
          </a:ln>
        </p:spPr>
        <p:style>
          <a:lnRef idx="2">
            <a:schemeClr val="accent2"/>
          </a:lnRef>
          <a:fillRef idx="0">
            <a:schemeClr val="accent2"/>
          </a:fillRef>
          <a:effectRef idx="1">
            <a:schemeClr val="accent2"/>
          </a:effectRef>
          <a:fontRef idx="minor">
            <a:schemeClr val="tx1"/>
          </a:fontRef>
        </p:style>
      </p:cxnSp>
      <p:cxnSp>
        <p:nvCxnSpPr>
          <p:cNvPr id="21" name="رابط كسهم مستقيم 20"/>
          <p:cNvCxnSpPr>
            <a:stCxn id="15" idx="2"/>
            <a:endCxn id="17" idx="0"/>
          </p:cNvCxnSpPr>
          <p:nvPr/>
        </p:nvCxnSpPr>
        <p:spPr>
          <a:xfrm rot="5400000">
            <a:off x="3218270" y="1714818"/>
            <a:ext cx="500066" cy="2499670"/>
          </a:xfrm>
          <a:prstGeom prst="straightConnector1">
            <a:avLst/>
          </a:prstGeom>
          <a:ln>
            <a:tailEnd type="arrow"/>
          </a:ln>
        </p:spPr>
        <p:style>
          <a:lnRef idx="2">
            <a:schemeClr val="accent2"/>
          </a:lnRef>
          <a:fillRef idx="0">
            <a:schemeClr val="accent2"/>
          </a:fillRef>
          <a:effectRef idx="1">
            <a:schemeClr val="accent2"/>
          </a:effectRef>
          <a:fontRef idx="minor">
            <a:schemeClr val="tx1"/>
          </a:fontRef>
        </p:style>
      </p:cxnSp>
      <p:cxnSp>
        <p:nvCxnSpPr>
          <p:cNvPr id="22" name="رابط كسهم مستقيم 21"/>
          <p:cNvCxnSpPr>
            <a:stCxn id="15" idx="2"/>
            <a:endCxn id="18" idx="3"/>
          </p:cNvCxnSpPr>
          <p:nvPr/>
        </p:nvCxnSpPr>
        <p:spPr>
          <a:xfrm rot="5400000">
            <a:off x="2323273" y="3284431"/>
            <a:ext cx="2964677" cy="1825055"/>
          </a:xfrm>
          <a:prstGeom prst="straightConnector1">
            <a:avLst/>
          </a:prstGeom>
          <a:ln>
            <a:tailEnd type="arrow"/>
          </a:ln>
        </p:spPr>
        <p:style>
          <a:lnRef idx="2">
            <a:schemeClr val="accent2"/>
          </a:lnRef>
          <a:fillRef idx="0">
            <a:schemeClr val="accent2"/>
          </a:fillRef>
          <a:effectRef idx="1">
            <a:schemeClr val="accent2"/>
          </a:effectRef>
          <a:fontRef idx="minor">
            <a:schemeClr val="tx1"/>
          </a:fontRef>
        </p:style>
      </p:cxnSp>
      <p:cxnSp>
        <p:nvCxnSpPr>
          <p:cNvPr id="23" name="رابط كسهم مستقيم 22"/>
          <p:cNvCxnSpPr>
            <a:stCxn id="15" idx="2"/>
            <a:endCxn id="19" idx="1"/>
          </p:cNvCxnSpPr>
          <p:nvPr/>
        </p:nvCxnSpPr>
        <p:spPr>
          <a:xfrm rot="16200000" flipH="1">
            <a:off x="4087503" y="3345254"/>
            <a:ext cx="2893239" cy="1631969"/>
          </a:xfrm>
          <a:prstGeom prst="straightConnector1">
            <a:avLst/>
          </a:prstGeom>
          <a:ln>
            <a:tailEnd type="arrow"/>
          </a:ln>
        </p:spPr>
        <p:style>
          <a:lnRef idx="2">
            <a:schemeClr val="accent2"/>
          </a:lnRef>
          <a:fillRef idx="0">
            <a:schemeClr val="accent2"/>
          </a:fillRef>
          <a:effectRef idx="1">
            <a:schemeClr val="accent2"/>
          </a:effectRef>
          <a:fontRef idx="minor">
            <a:schemeClr val="tx1"/>
          </a:fontRef>
        </p:style>
      </p:cxnSp>
      <p:sp>
        <p:nvSpPr>
          <p:cNvPr id="13" name="زاوية مطوية 12">
            <a:hlinkClick r:id="" action="ppaction://noaction" highlightClick="1">
              <a:snd r:embed="rId2" name="applause.wav"/>
            </a:hlinkClick>
          </p:cNvPr>
          <p:cNvSpPr/>
          <p:nvPr/>
        </p:nvSpPr>
        <p:spPr>
          <a:xfrm>
            <a:off x="3500430" y="5000636"/>
            <a:ext cx="2293859" cy="1357322"/>
          </a:xfrm>
          <a:prstGeom prst="foldedCorner">
            <a:avLst>
              <a:gd name="adj" fmla="val 15743"/>
            </a:avLst>
          </a:prstGeom>
          <a:ln/>
        </p:spPr>
        <p:style>
          <a:lnRef idx="1">
            <a:schemeClr val="accent3"/>
          </a:lnRef>
          <a:fillRef idx="2">
            <a:schemeClr val="accent3"/>
          </a:fillRef>
          <a:effectRef idx="1">
            <a:schemeClr val="accent3"/>
          </a:effectRef>
          <a:fontRef idx="minor">
            <a:schemeClr val="dk1"/>
          </a:fontRef>
        </p:style>
        <p:txBody>
          <a:bodyPr rtlCol="1" anchor="ctr"/>
          <a:lstStyle/>
          <a:p>
            <a:pPr algn="ctr">
              <a:lnSpc>
                <a:spcPct val="125000"/>
              </a:lnSpc>
            </a:pPr>
            <a:r>
              <a:rPr lang="ar-SY" sz="4000" b="1" dirty="0" smtClean="0">
                <a:solidFill>
                  <a:schemeClr val="accent2">
                    <a:lumMod val="50000"/>
                  </a:schemeClr>
                </a:solidFill>
                <a:latin typeface="Traditional Arabic" pitchFamily="18" charset="-78"/>
                <a:cs typeface="Traditional Arabic" pitchFamily="18" charset="-78"/>
              </a:rPr>
              <a:t>4. الدعاء للزوجين</a:t>
            </a:r>
          </a:p>
        </p:txBody>
      </p:sp>
      <p:cxnSp>
        <p:nvCxnSpPr>
          <p:cNvPr id="24" name="رابط كسهم مستقيم 23"/>
          <p:cNvCxnSpPr>
            <a:stCxn id="15" idx="2"/>
            <a:endCxn id="13" idx="0"/>
          </p:cNvCxnSpPr>
          <p:nvPr/>
        </p:nvCxnSpPr>
        <p:spPr>
          <a:xfrm rot="5400000">
            <a:off x="3539741" y="3822239"/>
            <a:ext cx="2286016" cy="70778"/>
          </a:xfrm>
          <a:prstGeom prst="straightConnector1">
            <a:avLst/>
          </a:prstGeom>
          <a:ln>
            <a:tailEnd type="arrow"/>
          </a:ln>
        </p:spPr>
        <p:style>
          <a:lnRef idx="2">
            <a:schemeClr val="accent2"/>
          </a:lnRef>
          <a:fillRef idx="0">
            <a:schemeClr val="accent2"/>
          </a:fillRef>
          <a:effectRef idx="1">
            <a:schemeClr val="accent2"/>
          </a:effectRef>
          <a:fontRef idx="minor">
            <a:schemeClr val="tx1"/>
          </a:fontRef>
        </p:style>
      </p:cxnSp>
    </p:spTree>
    <p:extLst>
      <p:ext uri="{BB962C8B-B14F-4D97-AF65-F5344CB8AC3E}">
        <p14:creationId xmlns:p14="http://schemas.microsoft.com/office/powerpoint/2010/main" xmlns="" val="4265358610"/>
      </p:ext>
    </p:extLst>
  </p:cSld>
  <p:clrMapOvr>
    <a:masterClrMapping/>
  </p:clrMapOvr>
  <p:transition>
    <p:push dir="d"/>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وان 3"/>
          <p:cNvSpPr>
            <a:spLocks noGrp="1"/>
          </p:cNvSpPr>
          <p:nvPr>
            <p:ph type="ctrTitle"/>
          </p:nvPr>
        </p:nvSpPr>
        <p:spPr>
          <a:xfrm>
            <a:off x="714348" y="1857364"/>
            <a:ext cx="7200800" cy="3429024"/>
          </a:xfrm>
        </p:spPr>
        <p:txBody>
          <a:bodyPr>
            <a:noAutofit/>
          </a:bodyPr>
          <a:lstStyle/>
          <a:p>
            <a:pPr>
              <a:lnSpc>
                <a:spcPct val="125000"/>
              </a:lnSpc>
            </a:pPr>
            <a:r>
              <a:rPr lang="ar-SA" sz="9600" dirty="0" smtClean="0"/>
              <a:t>ماذا يترتب على </a:t>
            </a:r>
            <a:r>
              <a:rPr sz="9600" smtClean="0"/>
              <a:t/>
            </a:r>
            <a:br>
              <a:rPr sz="9600" smtClean="0"/>
            </a:br>
            <a:r>
              <a:rPr lang="ar-SA" sz="9600" dirty="0" smtClean="0"/>
              <a:t>عقد الزواج؟</a:t>
            </a:r>
            <a:endParaRPr lang="ar-SY" sz="8000" dirty="0"/>
          </a:p>
        </p:txBody>
      </p:sp>
      <p:sp>
        <p:nvSpPr>
          <p:cNvPr id="3" name="مستطيل 2"/>
          <p:cNvSpPr/>
          <p:nvPr/>
        </p:nvSpPr>
        <p:spPr>
          <a:xfrm>
            <a:off x="5786446" y="1052736"/>
            <a:ext cx="2097922" cy="830997"/>
          </a:xfrm>
          <a:prstGeom prst="rect">
            <a:avLst/>
          </a:prstGeom>
        </p:spPr>
        <p:txBody>
          <a:bodyPr wrap="square">
            <a:spAutoFit/>
          </a:bodyPr>
          <a:lstStyle/>
          <a:p>
            <a:r>
              <a:rPr lang="ar-SY" sz="4800" b="1" dirty="0" smtClean="0">
                <a:ln w="11430">
                  <a:noFill/>
                </a:ln>
                <a:solidFill>
                  <a:schemeClr val="accent3">
                    <a:lumMod val="50000"/>
                  </a:schemeClr>
                </a:solidFill>
                <a:latin typeface="Traditional Arabic" pitchFamily="18" charset="-78"/>
                <a:ea typeface="+mj-ea"/>
                <a:cs typeface="Traditional Arabic" pitchFamily="18" charset="-78"/>
              </a:rPr>
              <a:t>خامساً:</a:t>
            </a:r>
            <a:endParaRPr lang="ar-SY" sz="4800" b="1" dirty="0">
              <a:ln w="11430">
                <a:noFill/>
              </a:ln>
              <a:solidFill>
                <a:schemeClr val="accent3">
                  <a:lumMod val="50000"/>
                </a:schemeClr>
              </a:solidFill>
              <a:latin typeface="Traditional Arabic" pitchFamily="18" charset="-78"/>
              <a:ea typeface="+mj-ea"/>
              <a:cs typeface="Traditional Arabic" pitchFamily="18" charset="-78"/>
            </a:endParaRPr>
          </a:p>
        </p:txBody>
      </p:sp>
    </p:spTree>
    <p:extLst>
      <p:ext uri="{BB962C8B-B14F-4D97-AF65-F5344CB8AC3E}">
        <p14:creationId xmlns:p14="http://schemas.microsoft.com/office/powerpoint/2010/main" xmlns="" val="2380732340"/>
      </p:ext>
    </p:extLst>
  </p:cSld>
  <p:clrMapOvr>
    <a:masterClrMapping/>
  </p:clrMapOvr>
  <p:transition spd="slow">
    <p:push dir="u"/>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مربع نص 4"/>
          <p:cNvSpPr txBox="1"/>
          <p:nvPr/>
        </p:nvSpPr>
        <p:spPr>
          <a:xfrm>
            <a:off x="571472" y="1500174"/>
            <a:ext cx="8072494" cy="4999377"/>
          </a:xfrm>
          <a:prstGeom prst="rect">
            <a:avLst/>
          </a:prstGeom>
        </p:spPr>
        <p:txBody>
          <a:bodyPr vert="horz" lIns="91440" tIns="45720" rIns="91440" bIns="45720" rtlCol="1" anchor="t" anchorCtr="0">
            <a:noAutofit/>
          </a:bodyPr>
          <a:lstStyle/>
          <a:p>
            <a:pPr marL="514350" lvl="0" indent="-514350" algn="justLow">
              <a:spcBef>
                <a:spcPct val="20000"/>
              </a:spcBef>
              <a:buFont typeface="+mj-lt"/>
              <a:buAutoNum type="arabicPeriod"/>
              <a:defRPr/>
            </a:pPr>
            <a:r>
              <a:rPr lang="ar-SA" sz="4800" b="1" dirty="0" smtClean="0">
                <a:ln w="11430">
                  <a:noFill/>
                </a:ln>
                <a:solidFill>
                  <a:schemeClr val="accent3">
                    <a:lumMod val="50000"/>
                  </a:schemeClr>
                </a:solidFill>
                <a:latin typeface="Traditional Arabic" pitchFamily="18" charset="-78"/>
                <a:ea typeface="+mj-ea"/>
                <a:cs typeface="Traditional Arabic" pitchFamily="18" charset="-78"/>
              </a:rPr>
              <a:t>حِلُّ استمتاع كلٍّ من الزوجين بالآخر.</a:t>
            </a:r>
            <a:endParaRPr lang="en-US" sz="4800" b="1" dirty="0" smtClean="0">
              <a:ln w="11430">
                <a:noFill/>
              </a:ln>
              <a:solidFill>
                <a:schemeClr val="accent3">
                  <a:lumMod val="50000"/>
                </a:schemeClr>
              </a:solidFill>
              <a:latin typeface="Traditional Arabic" pitchFamily="18" charset="-78"/>
              <a:ea typeface="+mj-ea"/>
              <a:cs typeface="Traditional Arabic" pitchFamily="18" charset="-78"/>
            </a:endParaRPr>
          </a:p>
          <a:p>
            <a:pPr marL="514350" lvl="0" indent="-514350" algn="justLow">
              <a:spcBef>
                <a:spcPct val="20000"/>
              </a:spcBef>
              <a:buFont typeface="+mj-lt"/>
              <a:buAutoNum type="arabicPeriod"/>
              <a:defRPr/>
            </a:pPr>
            <a:r>
              <a:rPr lang="ar-SA" sz="4800" b="1" dirty="0" smtClean="0">
                <a:ln w="11430">
                  <a:noFill/>
                </a:ln>
                <a:solidFill>
                  <a:schemeClr val="accent3">
                    <a:lumMod val="50000"/>
                  </a:schemeClr>
                </a:solidFill>
                <a:latin typeface="Traditional Arabic" pitchFamily="18" charset="-78"/>
                <a:ea typeface="+mj-ea"/>
                <a:cs typeface="Traditional Arabic" pitchFamily="18" charset="-78"/>
              </a:rPr>
              <a:t>وجوب المهر بحصول الخلوة: </a:t>
            </a:r>
            <a:endParaRPr lang="en-US" sz="4800" b="1" dirty="0" smtClean="0">
              <a:ln w="11430">
                <a:noFill/>
              </a:ln>
              <a:solidFill>
                <a:schemeClr val="accent3">
                  <a:lumMod val="50000"/>
                </a:schemeClr>
              </a:solidFill>
              <a:latin typeface="Traditional Arabic" pitchFamily="18" charset="-78"/>
              <a:ea typeface="+mj-ea"/>
              <a:cs typeface="Traditional Arabic" pitchFamily="18" charset="-78"/>
            </a:endParaRPr>
          </a:p>
          <a:p>
            <a:pPr algn="ctr">
              <a:spcBef>
                <a:spcPct val="20000"/>
              </a:spcBef>
              <a:defRPr/>
            </a:pPr>
            <a:r>
              <a:rPr lang="ar-SA" sz="4800" b="1" dirty="0" smtClean="0">
                <a:ln w="11430">
                  <a:noFill/>
                </a:ln>
                <a:solidFill>
                  <a:schemeClr val="accent3">
                    <a:lumMod val="50000"/>
                  </a:schemeClr>
                </a:solidFill>
                <a:latin typeface="Traditional Arabic" pitchFamily="18" charset="-78"/>
                <a:ea typeface="+mj-ea"/>
                <a:cs typeface="Traditional Arabic" pitchFamily="18" charset="-78"/>
              </a:rPr>
              <a:t>(قضى الخلفاء الراشدون بأنه مَن أرخى ستاراً وأغلق باباً وجب المهر)</a:t>
            </a:r>
            <a:endParaRPr lang="en-US" sz="4800" b="1" dirty="0" smtClean="0">
              <a:ln w="11430">
                <a:noFill/>
              </a:ln>
              <a:solidFill>
                <a:schemeClr val="accent3">
                  <a:lumMod val="50000"/>
                </a:schemeClr>
              </a:solidFill>
              <a:latin typeface="Traditional Arabic" pitchFamily="18" charset="-78"/>
              <a:ea typeface="+mj-ea"/>
              <a:cs typeface="Traditional Arabic" pitchFamily="18" charset="-78"/>
            </a:endParaRPr>
          </a:p>
          <a:p>
            <a:pPr marL="514350" lvl="0" indent="-514350" algn="justLow">
              <a:spcBef>
                <a:spcPct val="20000"/>
              </a:spcBef>
              <a:buFont typeface="+mj-lt"/>
              <a:buAutoNum type="arabicPeriod" startAt="3"/>
              <a:defRPr/>
            </a:pPr>
            <a:r>
              <a:rPr lang="ar-SA" sz="4800" b="1" dirty="0" smtClean="0">
                <a:ln w="11430">
                  <a:noFill/>
                </a:ln>
                <a:solidFill>
                  <a:schemeClr val="accent3">
                    <a:lumMod val="50000"/>
                  </a:schemeClr>
                </a:solidFill>
                <a:latin typeface="Traditional Arabic" pitchFamily="18" charset="-78"/>
                <a:ea typeface="+mj-ea"/>
                <a:cs typeface="Traditional Arabic" pitchFamily="18" charset="-78"/>
              </a:rPr>
              <a:t>يرث كلٌّ من الزوجين الآخرَ.</a:t>
            </a:r>
            <a:endParaRPr lang="en-US" sz="4800" b="1" dirty="0" smtClean="0">
              <a:ln w="11430">
                <a:noFill/>
              </a:ln>
              <a:solidFill>
                <a:schemeClr val="accent3">
                  <a:lumMod val="50000"/>
                </a:schemeClr>
              </a:solidFill>
              <a:latin typeface="Traditional Arabic" pitchFamily="18" charset="-78"/>
              <a:ea typeface="+mj-ea"/>
              <a:cs typeface="Traditional Arabic" pitchFamily="18" charset="-78"/>
            </a:endParaRPr>
          </a:p>
          <a:p>
            <a:pPr marL="514350" lvl="0" indent="-514350" algn="justLow">
              <a:spcBef>
                <a:spcPct val="20000"/>
              </a:spcBef>
              <a:buFont typeface="+mj-lt"/>
              <a:buAutoNum type="arabicPeriod" startAt="3"/>
              <a:defRPr/>
            </a:pPr>
            <a:r>
              <a:rPr lang="ar-SA" sz="4800" b="1" dirty="0" smtClean="0">
                <a:ln w="11430">
                  <a:noFill/>
                </a:ln>
                <a:solidFill>
                  <a:schemeClr val="accent3">
                    <a:lumMod val="50000"/>
                  </a:schemeClr>
                </a:solidFill>
                <a:latin typeface="Traditional Arabic" pitchFamily="18" charset="-78"/>
                <a:ea typeface="+mj-ea"/>
                <a:cs typeface="Traditional Arabic" pitchFamily="18" charset="-78"/>
              </a:rPr>
              <a:t>يثبت وجوب طاعة الزوجة لزوجها. </a:t>
            </a:r>
            <a:endParaRPr lang="en-US" sz="4800" b="1" dirty="0" smtClean="0">
              <a:ln w="11430">
                <a:noFill/>
              </a:ln>
              <a:solidFill>
                <a:schemeClr val="accent3">
                  <a:lumMod val="50000"/>
                </a:schemeClr>
              </a:solidFill>
              <a:latin typeface="Traditional Arabic" pitchFamily="18" charset="-78"/>
              <a:ea typeface="+mj-ea"/>
              <a:cs typeface="Traditional Arabic" pitchFamily="18" charset="-78"/>
            </a:endParaRPr>
          </a:p>
        </p:txBody>
      </p:sp>
      <p:sp>
        <p:nvSpPr>
          <p:cNvPr id="4" name="عنوان 3"/>
          <p:cNvSpPr>
            <a:spLocks noGrp="1"/>
          </p:cNvSpPr>
          <p:nvPr>
            <p:ph type="title"/>
          </p:nvPr>
        </p:nvSpPr>
        <p:spPr/>
        <p:txBody>
          <a:bodyPr anchor="ctr">
            <a:noAutofit/>
          </a:bodyPr>
          <a:lstStyle/>
          <a:p>
            <a:r>
              <a:rPr lang="ar-SA" sz="3200" dirty="0" smtClean="0"/>
              <a:t>يترتب على </a:t>
            </a:r>
            <a:r>
              <a:rPr sz="3200" smtClean="0"/>
              <a:t>ال</a:t>
            </a:r>
            <a:r>
              <a:rPr lang="ar-SA" sz="3200" dirty="0" smtClean="0"/>
              <a:t>عقد</a:t>
            </a:r>
            <a:endParaRPr lang="ar-SY" sz="3200" dirty="0"/>
          </a:p>
        </p:txBody>
      </p:sp>
    </p:spTree>
    <p:extLst>
      <p:ext uri="{BB962C8B-B14F-4D97-AF65-F5344CB8AC3E}">
        <p14:creationId xmlns:p14="http://schemas.microsoft.com/office/powerpoint/2010/main" xmlns="" val="1006022758"/>
      </p:ext>
    </p:extLst>
  </p:cSld>
  <p:clrMapOvr>
    <a:masterClrMapping/>
  </p:clrMapOvr>
  <p:transition>
    <p:push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strips(downLeft)">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8" presetClass="entr" presetSubtype="12" fill="hold" grpId="0"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strips(downLeft)">
                                      <p:cBhvr>
                                        <p:cTn id="12" dur="500"/>
                                        <p:tgtEl>
                                          <p:spTgt spid="5">
                                            <p:txEl>
                                              <p:pRg st="1" end="1"/>
                                            </p:txEl>
                                          </p:spTgt>
                                        </p:tgtEl>
                                      </p:cBhvr>
                                    </p:animEffect>
                                  </p:childTnLst>
                                </p:cTn>
                              </p:par>
                            </p:childTnLst>
                          </p:cTn>
                        </p:par>
                        <p:par>
                          <p:cTn id="13" fill="hold">
                            <p:stCondLst>
                              <p:cond delay="500"/>
                            </p:stCondLst>
                            <p:childTnLst>
                              <p:par>
                                <p:cTn id="14" presetID="18" presetClass="entr" presetSubtype="12" fill="hold" grpId="0" nodeType="afterEffect">
                                  <p:stCondLst>
                                    <p:cond delay="0"/>
                                  </p:stCondLst>
                                  <p:childTnLst>
                                    <p:set>
                                      <p:cBhvr>
                                        <p:cTn id="15" dur="1" fill="hold">
                                          <p:stCondLst>
                                            <p:cond delay="0"/>
                                          </p:stCondLst>
                                        </p:cTn>
                                        <p:tgtEl>
                                          <p:spTgt spid="5">
                                            <p:txEl>
                                              <p:pRg st="2" end="2"/>
                                            </p:txEl>
                                          </p:spTgt>
                                        </p:tgtEl>
                                        <p:attrNameLst>
                                          <p:attrName>style.visibility</p:attrName>
                                        </p:attrNameLst>
                                      </p:cBhvr>
                                      <p:to>
                                        <p:strVal val="visible"/>
                                      </p:to>
                                    </p:set>
                                    <p:animEffect transition="in" filter="strips(downLeft)">
                                      <p:cBhvr>
                                        <p:cTn id="16" dur="500"/>
                                        <p:tgtEl>
                                          <p:spTgt spid="5">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8" presetClass="entr" presetSubtype="12" fill="hold" grpId="0" nodeType="clickEffect">
                                  <p:stCondLst>
                                    <p:cond delay="0"/>
                                  </p:stCondLst>
                                  <p:childTnLst>
                                    <p:set>
                                      <p:cBhvr>
                                        <p:cTn id="20" dur="1" fill="hold">
                                          <p:stCondLst>
                                            <p:cond delay="0"/>
                                          </p:stCondLst>
                                        </p:cTn>
                                        <p:tgtEl>
                                          <p:spTgt spid="5">
                                            <p:txEl>
                                              <p:pRg st="3" end="3"/>
                                            </p:txEl>
                                          </p:spTgt>
                                        </p:tgtEl>
                                        <p:attrNameLst>
                                          <p:attrName>style.visibility</p:attrName>
                                        </p:attrNameLst>
                                      </p:cBhvr>
                                      <p:to>
                                        <p:strVal val="visible"/>
                                      </p:to>
                                    </p:set>
                                    <p:animEffect transition="in" filter="strips(downLeft)">
                                      <p:cBhvr>
                                        <p:cTn id="21" dur="500"/>
                                        <p:tgtEl>
                                          <p:spTgt spid="5">
                                            <p:txEl>
                                              <p:pRg st="3" end="3"/>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8" presetClass="entr" presetSubtype="12" fill="hold" grpId="0" nodeType="clickEffect">
                                  <p:stCondLst>
                                    <p:cond delay="0"/>
                                  </p:stCondLst>
                                  <p:childTnLst>
                                    <p:set>
                                      <p:cBhvr>
                                        <p:cTn id="25" dur="1" fill="hold">
                                          <p:stCondLst>
                                            <p:cond delay="0"/>
                                          </p:stCondLst>
                                        </p:cTn>
                                        <p:tgtEl>
                                          <p:spTgt spid="5">
                                            <p:txEl>
                                              <p:pRg st="4" end="4"/>
                                            </p:txEl>
                                          </p:spTgt>
                                        </p:tgtEl>
                                        <p:attrNameLst>
                                          <p:attrName>style.visibility</p:attrName>
                                        </p:attrNameLst>
                                      </p:cBhvr>
                                      <p:to>
                                        <p:strVal val="visible"/>
                                      </p:to>
                                    </p:set>
                                    <p:animEffect transition="in" filter="strips(downLeft)">
                                      <p:cBhvr>
                                        <p:cTn id="26" dur="500"/>
                                        <p:tgtEl>
                                          <p:spTgt spid="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زاوية مطوية 14">
            <a:hlinkClick r:id="" action="ppaction://noaction" highlightClick="1">
              <a:snd r:embed="rId2" name="applause.wav"/>
            </a:hlinkClick>
          </p:cNvPr>
          <p:cNvSpPr/>
          <p:nvPr/>
        </p:nvSpPr>
        <p:spPr>
          <a:xfrm>
            <a:off x="3214678" y="1142984"/>
            <a:ext cx="2721167" cy="1571636"/>
          </a:xfrm>
          <a:prstGeom prst="foldedCorner">
            <a:avLst/>
          </a:prstGeom>
          <a:ln/>
        </p:spPr>
        <p:style>
          <a:lnRef idx="1">
            <a:schemeClr val="accent3"/>
          </a:lnRef>
          <a:fillRef idx="2">
            <a:schemeClr val="accent3"/>
          </a:fillRef>
          <a:effectRef idx="1">
            <a:schemeClr val="accent3"/>
          </a:effectRef>
          <a:fontRef idx="minor">
            <a:schemeClr val="dk1"/>
          </a:fontRef>
        </p:style>
        <p:txBody>
          <a:bodyPr rtlCol="1" anchor="ctr"/>
          <a:lstStyle/>
          <a:p>
            <a:pPr algn="ctr">
              <a:lnSpc>
                <a:spcPct val="125000"/>
              </a:lnSpc>
            </a:pPr>
            <a:r>
              <a:rPr lang="ar-SY" sz="4400" b="1" dirty="0" smtClean="0">
                <a:solidFill>
                  <a:schemeClr val="accent2">
                    <a:lumMod val="50000"/>
                  </a:schemeClr>
                </a:solidFill>
                <a:latin typeface="Traditional Arabic" pitchFamily="18" charset="-78"/>
                <a:cs typeface="Traditional Arabic" pitchFamily="18" charset="-78"/>
              </a:rPr>
              <a:t>ما يترتب على العقد</a:t>
            </a:r>
          </a:p>
        </p:txBody>
      </p:sp>
      <p:sp>
        <p:nvSpPr>
          <p:cNvPr id="16" name="زاوية مطوية 15">
            <a:hlinkClick r:id="" action="ppaction://noaction" highlightClick="1">
              <a:snd r:embed="rId2" name="applause.wav"/>
            </a:hlinkClick>
          </p:cNvPr>
          <p:cNvSpPr/>
          <p:nvPr/>
        </p:nvSpPr>
        <p:spPr>
          <a:xfrm>
            <a:off x="5429256" y="3214686"/>
            <a:ext cx="3643306" cy="1357322"/>
          </a:xfrm>
          <a:prstGeom prst="foldedCorner">
            <a:avLst/>
          </a:prstGeom>
          <a:ln/>
        </p:spPr>
        <p:style>
          <a:lnRef idx="1">
            <a:schemeClr val="accent3"/>
          </a:lnRef>
          <a:fillRef idx="2">
            <a:schemeClr val="accent3"/>
          </a:fillRef>
          <a:effectRef idx="1">
            <a:schemeClr val="accent3"/>
          </a:effectRef>
          <a:fontRef idx="minor">
            <a:schemeClr val="dk1"/>
          </a:fontRef>
        </p:style>
        <p:txBody>
          <a:bodyPr rtlCol="1" anchor="ctr"/>
          <a:lstStyle/>
          <a:p>
            <a:pPr algn="ctr">
              <a:lnSpc>
                <a:spcPct val="125000"/>
              </a:lnSpc>
            </a:pPr>
            <a:r>
              <a:rPr lang="ar-SY" sz="4000" b="1" dirty="0" smtClean="0">
                <a:solidFill>
                  <a:schemeClr val="accent2">
                    <a:lumMod val="50000"/>
                  </a:schemeClr>
                </a:solidFill>
                <a:latin typeface="Traditional Arabic" pitchFamily="18" charset="-78"/>
                <a:cs typeface="Traditional Arabic" pitchFamily="18" charset="-78"/>
              </a:rPr>
              <a:t>1. </a:t>
            </a:r>
            <a:r>
              <a:rPr lang="ar-SA" sz="4000" b="1" dirty="0" smtClean="0">
                <a:solidFill>
                  <a:schemeClr val="accent2">
                    <a:lumMod val="50000"/>
                  </a:schemeClr>
                </a:solidFill>
                <a:latin typeface="Traditional Arabic" pitchFamily="18" charset="-78"/>
                <a:cs typeface="Traditional Arabic" pitchFamily="18" charset="-78"/>
              </a:rPr>
              <a:t>حِلُّ استمتاع كلٍّ من الزوجين بالآخر</a:t>
            </a:r>
            <a:endParaRPr lang="ar-SY" sz="4000" b="1" dirty="0" smtClean="0">
              <a:solidFill>
                <a:schemeClr val="accent2">
                  <a:lumMod val="50000"/>
                </a:schemeClr>
              </a:solidFill>
              <a:latin typeface="Traditional Arabic" pitchFamily="18" charset="-78"/>
              <a:cs typeface="Traditional Arabic" pitchFamily="18" charset="-78"/>
            </a:endParaRPr>
          </a:p>
        </p:txBody>
      </p:sp>
      <p:sp>
        <p:nvSpPr>
          <p:cNvPr id="17" name="زاوية مطوية 16">
            <a:hlinkClick r:id="" action="ppaction://noaction" highlightClick="1">
              <a:snd r:embed="rId2" name="applause.wav"/>
            </a:hlinkClick>
          </p:cNvPr>
          <p:cNvSpPr/>
          <p:nvPr/>
        </p:nvSpPr>
        <p:spPr>
          <a:xfrm>
            <a:off x="71438" y="3214686"/>
            <a:ext cx="3571868" cy="1357322"/>
          </a:xfrm>
          <a:prstGeom prst="foldedCorner">
            <a:avLst/>
          </a:prstGeom>
          <a:ln>
            <a:tailEnd type="arrow"/>
          </a:ln>
        </p:spPr>
        <p:style>
          <a:lnRef idx="1">
            <a:schemeClr val="accent3"/>
          </a:lnRef>
          <a:fillRef idx="2">
            <a:schemeClr val="accent3"/>
          </a:fillRef>
          <a:effectRef idx="1">
            <a:schemeClr val="accent3"/>
          </a:effectRef>
          <a:fontRef idx="minor">
            <a:schemeClr val="dk1"/>
          </a:fontRef>
        </p:style>
        <p:txBody>
          <a:bodyPr rtlCol="1" anchor="ctr"/>
          <a:lstStyle/>
          <a:p>
            <a:pPr algn="ctr">
              <a:lnSpc>
                <a:spcPct val="125000"/>
              </a:lnSpc>
            </a:pPr>
            <a:r>
              <a:rPr lang="ar-SY" sz="4000" b="1" dirty="0" smtClean="0">
                <a:solidFill>
                  <a:schemeClr val="accent2">
                    <a:lumMod val="50000"/>
                  </a:schemeClr>
                </a:solidFill>
                <a:latin typeface="Traditional Arabic" pitchFamily="18" charset="-78"/>
                <a:cs typeface="Traditional Arabic" pitchFamily="18" charset="-78"/>
              </a:rPr>
              <a:t>2. </a:t>
            </a:r>
            <a:r>
              <a:rPr lang="ar-SA" sz="4000" b="1" dirty="0" smtClean="0">
                <a:solidFill>
                  <a:schemeClr val="accent2">
                    <a:lumMod val="50000"/>
                  </a:schemeClr>
                </a:solidFill>
                <a:latin typeface="Traditional Arabic" pitchFamily="18" charset="-78"/>
                <a:cs typeface="Traditional Arabic" pitchFamily="18" charset="-78"/>
              </a:rPr>
              <a:t>جوب المهر بحصول الخلوة</a:t>
            </a:r>
            <a:endParaRPr lang="ar-SY" sz="4000" b="1" dirty="0" smtClean="0">
              <a:solidFill>
                <a:schemeClr val="accent2">
                  <a:lumMod val="50000"/>
                </a:schemeClr>
              </a:solidFill>
              <a:latin typeface="Traditional Arabic" pitchFamily="18" charset="-78"/>
              <a:cs typeface="Traditional Arabic" pitchFamily="18" charset="-78"/>
            </a:endParaRPr>
          </a:p>
        </p:txBody>
      </p:sp>
      <p:sp>
        <p:nvSpPr>
          <p:cNvPr id="18" name="زاوية مطوية 17">
            <a:hlinkClick r:id="" action="ppaction://noaction" highlightClick="1">
              <a:snd r:embed="rId2" name="applause.wav"/>
            </a:hlinkClick>
          </p:cNvPr>
          <p:cNvSpPr/>
          <p:nvPr/>
        </p:nvSpPr>
        <p:spPr>
          <a:xfrm>
            <a:off x="71437" y="4929198"/>
            <a:ext cx="3564025" cy="1357322"/>
          </a:xfrm>
          <a:prstGeom prst="foldedCorner">
            <a:avLst>
              <a:gd name="adj" fmla="val 15743"/>
            </a:avLst>
          </a:prstGeom>
          <a:ln>
            <a:tailEnd type="arrow"/>
          </a:ln>
        </p:spPr>
        <p:style>
          <a:lnRef idx="1">
            <a:schemeClr val="accent3"/>
          </a:lnRef>
          <a:fillRef idx="2">
            <a:schemeClr val="accent3"/>
          </a:fillRef>
          <a:effectRef idx="1">
            <a:schemeClr val="accent3"/>
          </a:effectRef>
          <a:fontRef idx="minor">
            <a:schemeClr val="dk1"/>
          </a:fontRef>
        </p:style>
        <p:txBody>
          <a:bodyPr rtlCol="1" anchor="ctr"/>
          <a:lstStyle/>
          <a:p>
            <a:pPr algn="ctr">
              <a:lnSpc>
                <a:spcPct val="125000"/>
              </a:lnSpc>
            </a:pPr>
            <a:r>
              <a:rPr lang="ar-SY" sz="4000" b="1" dirty="0" smtClean="0">
                <a:solidFill>
                  <a:schemeClr val="accent2">
                    <a:lumMod val="50000"/>
                  </a:schemeClr>
                </a:solidFill>
                <a:latin typeface="Traditional Arabic" pitchFamily="18" charset="-78"/>
                <a:cs typeface="Traditional Arabic" pitchFamily="18" charset="-78"/>
              </a:rPr>
              <a:t>4. </a:t>
            </a:r>
            <a:r>
              <a:rPr lang="ar-SA" sz="4000" b="1" dirty="0" smtClean="0">
                <a:solidFill>
                  <a:schemeClr val="accent2">
                    <a:lumMod val="50000"/>
                  </a:schemeClr>
                </a:solidFill>
                <a:latin typeface="Traditional Arabic" pitchFamily="18" charset="-78"/>
                <a:cs typeface="Traditional Arabic" pitchFamily="18" charset="-78"/>
              </a:rPr>
              <a:t>وجوب طاعة الزوجة لزوجها</a:t>
            </a:r>
            <a:endParaRPr lang="ar-SY" sz="4000" b="1" dirty="0" smtClean="0">
              <a:solidFill>
                <a:schemeClr val="accent2">
                  <a:lumMod val="50000"/>
                </a:schemeClr>
              </a:solidFill>
              <a:latin typeface="Traditional Arabic" pitchFamily="18" charset="-78"/>
              <a:cs typeface="Traditional Arabic" pitchFamily="18" charset="-78"/>
            </a:endParaRPr>
          </a:p>
        </p:txBody>
      </p:sp>
      <p:sp>
        <p:nvSpPr>
          <p:cNvPr id="19" name="زاوية مطوية 18">
            <a:hlinkClick r:id="" action="ppaction://noaction" highlightClick="1">
              <a:snd r:embed="rId2" name="applause.wav"/>
            </a:hlinkClick>
          </p:cNvPr>
          <p:cNvSpPr/>
          <p:nvPr/>
        </p:nvSpPr>
        <p:spPr>
          <a:xfrm>
            <a:off x="5429256" y="4929198"/>
            <a:ext cx="3643306" cy="1357322"/>
          </a:xfrm>
          <a:prstGeom prst="foldedCorner">
            <a:avLst>
              <a:gd name="adj" fmla="val 15743"/>
            </a:avLst>
          </a:prstGeom>
          <a:ln>
            <a:tailEnd type="arrow"/>
          </a:ln>
        </p:spPr>
        <p:style>
          <a:lnRef idx="1">
            <a:schemeClr val="accent3"/>
          </a:lnRef>
          <a:fillRef idx="2">
            <a:schemeClr val="accent3"/>
          </a:fillRef>
          <a:effectRef idx="1">
            <a:schemeClr val="accent3"/>
          </a:effectRef>
          <a:fontRef idx="minor">
            <a:schemeClr val="dk1"/>
          </a:fontRef>
        </p:style>
        <p:txBody>
          <a:bodyPr rtlCol="1" anchor="ctr"/>
          <a:lstStyle/>
          <a:p>
            <a:pPr algn="ctr">
              <a:lnSpc>
                <a:spcPct val="125000"/>
              </a:lnSpc>
            </a:pPr>
            <a:r>
              <a:rPr lang="ar-SY" sz="4000" b="1" dirty="0" smtClean="0">
                <a:solidFill>
                  <a:schemeClr val="accent2">
                    <a:lumMod val="50000"/>
                  </a:schemeClr>
                </a:solidFill>
                <a:latin typeface="Traditional Arabic" pitchFamily="18" charset="-78"/>
                <a:cs typeface="Traditional Arabic" pitchFamily="18" charset="-78"/>
              </a:rPr>
              <a:t>3. </a:t>
            </a:r>
            <a:r>
              <a:rPr lang="ar-SA" sz="4000" b="1" dirty="0" smtClean="0">
                <a:solidFill>
                  <a:schemeClr val="accent2">
                    <a:lumMod val="50000"/>
                  </a:schemeClr>
                </a:solidFill>
                <a:latin typeface="Traditional Arabic" pitchFamily="18" charset="-78"/>
                <a:cs typeface="Traditional Arabic" pitchFamily="18" charset="-78"/>
              </a:rPr>
              <a:t>يرث كلٌّ من الزوجين الآخرَ</a:t>
            </a:r>
            <a:endParaRPr lang="ar-SY" sz="4000" b="1" dirty="0" smtClean="0">
              <a:solidFill>
                <a:schemeClr val="accent2">
                  <a:lumMod val="50000"/>
                </a:schemeClr>
              </a:solidFill>
              <a:latin typeface="Traditional Arabic" pitchFamily="18" charset="-78"/>
              <a:cs typeface="Traditional Arabic" pitchFamily="18" charset="-78"/>
            </a:endParaRPr>
          </a:p>
        </p:txBody>
      </p:sp>
      <p:cxnSp>
        <p:nvCxnSpPr>
          <p:cNvPr id="20" name="رابط كسهم مستقيم 19"/>
          <p:cNvCxnSpPr>
            <a:stCxn id="15" idx="2"/>
            <a:endCxn id="16" idx="0"/>
          </p:cNvCxnSpPr>
          <p:nvPr/>
        </p:nvCxnSpPr>
        <p:spPr>
          <a:xfrm rot="16200000" flipH="1">
            <a:off x="5663052" y="1626829"/>
            <a:ext cx="500066" cy="2675647"/>
          </a:xfrm>
          <a:prstGeom prst="straightConnector1">
            <a:avLst/>
          </a:prstGeom>
          <a:ln>
            <a:tailEnd type="arrow"/>
          </a:ln>
        </p:spPr>
        <p:style>
          <a:lnRef idx="2">
            <a:schemeClr val="accent2"/>
          </a:lnRef>
          <a:fillRef idx="0">
            <a:schemeClr val="accent2"/>
          </a:fillRef>
          <a:effectRef idx="1">
            <a:schemeClr val="accent2"/>
          </a:effectRef>
          <a:fontRef idx="minor">
            <a:schemeClr val="tx1"/>
          </a:fontRef>
        </p:style>
      </p:cxnSp>
      <p:cxnSp>
        <p:nvCxnSpPr>
          <p:cNvPr id="21" name="رابط كسهم مستقيم 20"/>
          <p:cNvCxnSpPr>
            <a:stCxn id="15" idx="2"/>
            <a:endCxn id="17" idx="0"/>
          </p:cNvCxnSpPr>
          <p:nvPr/>
        </p:nvCxnSpPr>
        <p:spPr>
          <a:xfrm rot="5400000">
            <a:off x="2966284" y="1605708"/>
            <a:ext cx="500066" cy="2717890"/>
          </a:xfrm>
          <a:prstGeom prst="straightConnector1">
            <a:avLst/>
          </a:prstGeom>
          <a:ln>
            <a:tailEnd type="arrow"/>
          </a:ln>
        </p:spPr>
        <p:style>
          <a:lnRef idx="2">
            <a:schemeClr val="accent2"/>
          </a:lnRef>
          <a:fillRef idx="0">
            <a:schemeClr val="accent2"/>
          </a:fillRef>
          <a:effectRef idx="1">
            <a:schemeClr val="accent2"/>
          </a:effectRef>
          <a:fontRef idx="minor">
            <a:schemeClr val="tx1"/>
          </a:fontRef>
        </p:style>
      </p:cxnSp>
      <p:cxnSp>
        <p:nvCxnSpPr>
          <p:cNvPr id="22" name="رابط كسهم مستقيم 21"/>
          <p:cNvCxnSpPr>
            <a:stCxn id="15" idx="2"/>
            <a:endCxn id="18" idx="3"/>
          </p:cNvCxnSpPr>
          <p:nvPr/>
        </p:nvCxnSpPr>
        <p:spPr>
          <a:xfrm rot="5400000">
            <a:off x="2658743" y="3691339"/>
            <a:ext cx="2893239" cy="939800"/>
          </a:xfrm>
          <a:prstGeom prst="straightConnector1">
            <a:avLst/>
          </a:prstGeom>
          <a:ln>
            <a:tailEnd type="arrow"/>
          </a:ln>
        </p:spPr>
        <p:style>
          <a:lnRef idx="2">
            <a:schemeClr val="accent2"/>
          </a:lnRef>
          <a:fillRef idx="0">
            <a:schemeClr val="accent2"/>
          </a:fillRef>
          <a:effectRef idx="1">
            <a:schemeClr val="accent2"/>
          </a:effectRef>
          <a:fontRef idx="minor">
            <a:schemeClr val="tx1"/>
          </a:fontRef>
        </p:style>
      </p:cxnSp>
      <p:cxnSp>
        <p:nvCxnSpPr>
          <p:cNvPr id="23" name="رابط كسهم مستقيم 22"/>
          <p:cNvCxnSpPr>
            <a:stCxn id="15" idx="2"/>
            <a:endCxn id="19" idx="1"/>
          </p:cNvCxnSpPr>
          <p:nvPr/>
        </p:nvCxnSpPr>
        <p:spPr>
          <a:xfrm rot="16200000" flipH="1">
            <a:off x="3555640" y="3734242"/>
            <a:ext cx="2893239" cy="853994"/>
          </a:xfrm>
          <a:prstGeom prst="straightConnector1">
            <a:avLst/>
          </a:prstGeom>
          <a:ln>
            <a:tailEnd type="arrow"/>
          </a:ln>
        </p:spPr>
        <p:style>
          <a:lnRef idx="2">
            <a:schemeClr val="accent2"/>
          </a:lnRef>
          <a:fillRef idx="0">
            <a:schemeClr val="accent2"/>
          </a:fillRef>
          <a:effectRef idx="1">
            <a:schemeClr val="accent2"/>
          </a:effectRef>
          <a:fontRef idx="minor">
            <a:schemeClr val="tx1"/>
          </a:fontRef>
        </p:style>
      </p:cxnSp>
    </p:spTree>
    <p:extLst>
      <p:ext uri="{BB962C8B-B14F-4D97-AF65-F5344CB8AC3E}">
        <p14:creationId xmlns:p14="http://schemas.microsoft.com/office/powerpoint/2010/main" xmlns="" val="4265358610"/>
      </p:ext>
    </p:extLst>
  </p:cSld>
  <p:clrMapOvr>
    <a:masterClrMapping/>
  </p:clrMapOvr>
  <p:transition>
    <p:push dir="d"/>
  </p:transition>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مستطيل 25">
            <a:hlinkClick r:id="" action="ppaction://noaction" highlightClick="1">
              <a:snd r:embed="rId2" name="applause.wav"/>
            </a:hlinkClick>
          </p:cNvPr>
          <p:cNvSpPr/>
          <p:nvPr/>
        </p:nvSpPr>
        <p:spPr>
          <a:xfrm>
            <a:off x="7929586" y="71414"/>
            <a:ext cx="1142976" cy="5500726"/>
          </a:xfrm>
          <a:prstGeom prst="rect">
            <a:avLst/>
          </a:prstGeom>
          <a:ln/>
        </p:spPr>
        <p:style>
          <a:lnRef idx="2">
            <a:schemeClr val="accent3"/>
          </a:lnRef>
          <a:fillRef idx="1">
            <a:schemeClr val="lt1"/>
          </a:fillRef>
          <a:effectRef idx="0">
            <a:schemeClr val="accent3"/>
          </a:effectRef>
          <a:fontRef idx="minor">
            <a:schemeClr val="dk1"/>
          </a:fontRef>
        </p:style>
        <p:txBody>
          <a:bodyPr rtlCol="1" anchor="ctr"/>
          <a:lstStyle/>
          <a:p>
            <a:pPr algn="ctr">
              <a:lnSpc>
                <a:spcPct val="200000"/>
              </a:lnSpc>
            </a:pPr>
            <a:r>
              <a:rPr lang="ar-SY" sz="2800" b="1" dirty="0" smtClean="0">
                <a:solidFill>
                  <a:schemeClr val="accent2">
                    <a:lumMod val="50000"/>
                  </a:schemeClr>
                </a:solidFill>
                <a:latin typeface="Traditional Arabic" pitchFamily="18" charset="-78"/>
                <a:cs typeface="Traditional Arabic" pitchFamily="18" charset="-78"/>
              </a:rPr>
              <a:t>تناولت المحاضرة</a:t>
            </a:r>
            <a:endParaRPr lang="ar-SY" sz="2800" b="1" dirty="0">
              <a:solidFill>
                <a:schemeClr val="accent2">
                  <a:lumMod val="50000"/>
                </a:schemeClr>
              </a:solidFill>
              <a:latin typeface="Traditional Arabic" pitchFamily="18" charset="-78"/>
              <a:cs typeface="Traditional Arabic" pitchFamily="18" charset="-78"/>
            </a:endParaRPr>
          </a:p>
        </p:txBody>
      </p:sp>
      <p:sp>
        <p:nvSpPr>
          <p:cNvPr id="27" name="زاوية مطوية 26">
            <a:hlinkClick r:id="" action="ppaction://noaction" highlightClick="1">
              <a:snd r:embed="rId2" name="applause.wav"/>
            </a:hlinkClick>
          </p:cNvPr>
          <p:cNvSpPr/>
          <p:nvPr/>
        </p:nvSpPr>
        <p:spPr>
          <a:xfrm>
            <a:off x="5311691" y="71414"/>
            <a:ext cx="2046391" cy="857256"/>
          </a:xfrm>
          <a:prstGeom prst="foldedCorner">
            <a:avLst/>
          </a:prstGeom>
          <a:ln/>
        </p:spPr>
        <p:style>
          <a:lnRef idx="1">
            <a:schemeClr val="accent3"/>
          </a:lnRef>
          <a:fillRef idx="2">
            <a:schemeClr val="accent3"/>
          </a:fillRef>
          <a:effectRef idx="1">
            <a:schemeClr val="accent3"/>
          </a:effectRef>
          <a:fontRef idx="minor">
            <a:schemeClr val="dk1"/>
          </a:fontRef>
        </p:style>
        <p:txBody>
          <a:bodyPr rtlCol="1" anchor="ctr"/>
          <a:lstStyle/>
          <a:p>
            <a:pPr algn="ctr">
              <a:lnSpc>
                <a:spcPct val="125000"/>
              </a:lnSpc>
            </a:pPr>
            <a:r>
              <a:rPr lang="ar-SY" sz="2800" b="1" dirty="0" smtClean="0">
                <a:solidFill>
                  <a:schemeClr val="accent2">
                    <a:lumMod val="50000"/>
                  </a:schemeClr>
                </a:solidFill>
                <a:latin typeface="Traditional Arabic" pitchFamily="18" charset="-78"/>
                <a:cs typeface="Traditional Arabic" pitchFamily="18" charset="-78"/>
              </a:rPr>
              <a:t>1- الاستخارة</a:t>
            </a:r>
          </a:p>
        </p:txBody>
      </p:sp>
      <p:sp>
        <p:nvSpPr>
          <p:cNvPr id="28" name="زاوية مطوية 27">
            <a:hlinkClick r:id="" action="ppaction://noaction" highlightClick="1">
              <a:snd r:embed="rId2" name="applause.wav"/>
            </a:hlinkClick>
          </p:cNvPr>
          <p:cNvSpPr/>
          <p:nvPr/>
        </p:nvSpPr>
        <p:spPr>
          <a:xfrm>
            <a:off x="5301622" y="1357298"/>
            <a:ext cx="2010334" cy="857256"/>
          </a:xfrm>
          <a:prstGeom prst="foldedCorner">
            <a:avLst/>
          </a:prstGeom>
          <a:ln/>
        </p:spPr>
        <p:style>
          <a:lnRef idx="1">
            <a:schemeClr val="accent3"/>
          </a:lnRef>
          <a:fillRef idx="2">
            <a:schemeClr val="accent3"/>
          </a:fillRef>
          <a:effectRef idx="1">
            <a:schemeClr val="accent3"/>
          </a:effectRef>
          <a:fontRef idx="minor">
            <a:schemeClr val="dk1"/>
          </a:fontRef>
        </p:style>
        <p:txBody>
          <a:bodyPr bIns="0" rtlCol="1" anchor="t"/>
          <a:lstStyle/>
          <a:p>
            <a:pPr algn="ctr"/>
            <a:r>
              <a:rPr lang="ar-SY" sz="2800" b="1" dirty="0" smtClean="0">
                <a:solidFill>
                  <a:schemeClr val="accent2">
                    <a:lumMod val="50000"/>
                  </a:schemeClr>
                </a:solidFill>
                <a:latin typeface="Traditional Arabic" pitchFamily="18" charset="-78"/>
                <a:cs typeface="Traditional Arabic" pitchFamily="18" charset="-78"/>
              </a:rPr>
              <a:t>2- إشاعات لا أصل لها</a:t>
            </a:r>
          </a:p>
        </p:txBody>
      </p:sp>
      <p:sp>
        <p:nvSpPr>
          <p:cNvPr id="29" name="زاوية مطوية 28">
            <a:hlinkClick r:id="" action="ppaction://noaction" highlightClick="1">
              <a:snd r:embed="rId2" name="applause.wav"/>
            </a:hlinkClick>
          </p:cNvPr>
          <p:cNvSpPr/>
          <p:nvPr/>
        </p:nvSpPr>
        <p:spPr>
          <a:xfrm>
            <a:off x="5292336" y="2643182"/>
            <a:ext cx="2006787" cy="857256"/>
          </a:xfrm>
          <a:prstGeom prst="foldedCorner">
            <a:avLst/>
          </a:prstGeom>
          <a:ln/>
        </p:spPr>
        <p:style>
          <a:lnRef idx="1">
            <a:schemeClr val="accent3"/>
          </a:lnRef>
          <a:fillRef idx="2">
            <a:schemeClr val="accent3"/>
          </a:fillRef>
          <a:effectRef idx="1">
            <a:schemeClr val="accent3"/>
          </a:effectRef>
          <a:fontRef idx="minor">
            <a:schemeClr val="dk1"/>
          </a:fontRef>
        </p:style>
        <p:txBody>
          <a:bodyPr rtlCol="1" anchor="ctr"/>
          <a:lstStyle/>
          <a:p>
            <a:pPr algn="ctr">
              <a:lnSpc>
                <a:spcPct val="125000"/>
              </a:lnSpc>
            </a:pPr>
            <a:r>
              <a:rPr lang="ar-SY" sz="2800" b="1" dirty="0" smtClean="0">
                <a:solidFill>
                  <a:schemeClr val="accent2">
                    <a:lumMod val="50000"/>
                  </a:schemeClr>
                </a:solidFill>
                <a:latin typeface="Traditional Arabic" pitchFamily="18" charset="-78"/>
                <a:cs typeface="Traditional Arabic" pitchFamily="18" charset="-78"/>
              </a:rPr>
              <a:t>3- أركان العقد</a:t>
            </a:r>
          </a:p>
        </p:txBody>
      </p:sp>
      <p:cxnSp>
        <p:nvCxnSpPr>
          <p:cNvPr id="30" name="رابط منحني 29"/>
          <p:cNvCxnSpPr>
            <a:stCxn id="26" idx="1"/>
            <a:endCxn id="27" idx="3"/>
          </p:cNvCxnSpPr>
          <p:nvPr/>
        </p:nvCxnSpPr>
        <p:spPr>
          <a:xfrm rot="10800000">
            <a:off x="7358082" y="500043"/>
            <a:ext cx="571504" cy="2321735"/>
          </a:xfrm>
          <a:prstGeom prst="curvedConnector3">
            <a:avLst>
              <a:gd name="adj1" fmla="val 50000"/>
            </a:avLst>
          </a:prstGeom>
          <a:ln>
            <a:tailEnd type="arrow"/>
          </a:ln>
        </p:spPr>
        <p:style>
          <a:lnRef idx="1">
            <a:schemeClr val="accent3"/>
          </a:lnRef>
          <a:fillRef idx="2">
            <a:schemeClr val="accent3"/>
          </a:fillRef>
          <a:effectRef idx="1">
            <a:schemeClr val="accent3"/>
          </a:effectRef>
          <a:fontRef idx="minor">
            <a:schemeClr val="dk1"/>
          </a:fontRef>
        </p:style>
      </p:cxnSp>
      <p:cxnSp>
        <p:nvCxnSpPr>
          <p:cNvPr id="31" name="رابط منحني 30"/>
          <p:cNvCxnSpPr>
            <a:stCxn id="26" idx="1"/>
            <a:endCxn id="28" idx="3"/>
          </p:cNvCxnSpPr>
          <p:nvPr/>
        </p:nvCxnSpPr>
        <p:spPr>
          <a:xfrm rot="10800000">
            <a:off x="7311956" y="1785927"/>
            <a:ext cx="617630" cy="1035851"/>
          </a:xfrm>
          <a:prstGeom prst="curvedConnector3">
            <a:avLst>
              <a:gd name="adj1" fmla="val 50000"/>
            </a:avLst>
          </a:prstGeom>
          <a:ln>
            <a:tailEnd type="arrow"/>
          </a:ln>
        </p:spPr>
        <p:style>
          <a:lnRef idx="1">
            <a:schemeClr val="accent3"/>
          </a:lnRef>
          <a:fillRef idx="2">
            <a:schemeClr val="accent3"/>
          </a:fillRef>
          <a:effectRef idx="1">
            <a:schemeClr val="accent3"/>
          </a:effectRef>
          <a:fontRef idx="minor">
            <a:schemeClr val="dk1"/>
          </a:fontRef>
        </p:style>
      </p:cxnSp>
      <p:cxnSp>
        <p:nvCxnSpPr>
          <p:cNvPr id="32" name="شكل 13"/>
          <p:cNvCxnSpPr>
            <a:stCxn id="26" idx="1"/>
            <a:endCxn id="29" idx="3"/>
          </p:cNvCxnSpPr>
          <p:nvPr/>
        </p:nvCxnSpPr>
        <p:spPr>
          <a:xfrm rot="10800000" flipV="1">
            <a:off x="7299124" y="2821776"/>
            <a:ext cx="630463" cy="250033"/>
          </a:xfrm>
          <a:prstGeom prst="curvedConnector3">
            <a:avLst>
              <a:gd name="adj1" fmla="val 50000"/>
            </a:avLst>
          </a:prstGeom>
          <a:ln>
            <a:tailEnd type="arrow"/>
          </a:ln>
        </p:spPr>
        <p:style>
          <a:lnRef idx="1">
            <a:schemeClr val="accent3"/>
          </a:lnRef>
          <a:fillRef idx="2">
            <a:schemeClr val="accent3"/>
          </a:fillRef>
          <a:effectRef idx="1">
            <a:schemeClr val="accent3"/>
          </a:effectRef>
          <a:fontRef idx="minor">
            <a:schemeClr val="dk1"/>
          </a:fontRef>
        </p:style>
      </p:cxnSp>
      <p:sp>
        <p:nvSpPr>
          <p:cNvPr id="38" name="زاوية مطوية 37">
            <a:hlinkClick r:id="" action="ppaction://noaction" highlightClick="1">
              <a:snd r:embed="rId2" name="applause.wav"/>
            </a:hlinkClick>
          </p:cNvPr>
          <p:cNvSpPr/>
          <p:nvPr/>
        </p:nvSpPr>
        <p:spPr>
          <a:xfrm>
            <a:off x="2643174" y="71414"/>
            <a:ext cx="1575318" cy="785818"/>
          </a:xfrm>
          <a:prstGeom prst="foldedCorner">
            <a:avLst/>
          </a:prstGeom>
          <a:ln/>
        </p:spPr>
        <p:style>
          <a:lnRef idx="1">
            <a:schemeClr val="accent1"/>
          </a:lnRef>
          <a:fillRef idx="2">
            <a:schemeClr val="accent1"/>
          </a:fillRef>
          <a:effectRef idx="1">
            <a:schemeClr val="accent1"/>
          </a:effectRef>
          <a:fontRef idx="minor">
            <a:schemeClr val="dk1"/>
          </a:fontRef>
        </p:style>
        <p:txBody>
          <a:bodyPr rtlCol="1" anchor="ctr"/>
          <a:lstStyle/>
          <a:p>
            <a:pPr>
              <a:lnSpc>
                <a:spcPct val="125000"/>
              </a:lnSpc>
            </a:pPr>
            <a:r>
              <a:rPr lang="ar-SY" sz="2800" b="1" dirty="0" smtClean="0">
                <a:solidFill>
                  <a:srgbClr val="FF0000"/>
                </a:solidFill>
                <a:latin typeface="Traditional Arabic" pitchFamily="18" charset="-78"/>
                <a:cs typeface="Traditional Arabic" pitchFamily="18" charset="-78"/>
              </a:rPr>
              <a:t>أ. الصيغة</a:t>
            </a:r>
          </a:p>
        </p:txBody>
      </p:sp>
      <p:sp>
        <p:nvSpPr>
          <p:cNvPr id="45" name="زاوية مطوية 44">
            <a:hlinkClick r:id="" action="ppaction://noaction" highlightClick="1">
              <a:snd r:embed="rId2" name="applause.wav"/>
            </a:hlinkClick>
          </p:cNvPr>
          <p:cNvSpPr/>
          <p:nvPr/>
        </p:nvSpPr>
        <p:spPr>
          <a:xfrm>
            <a:off x="2643174" y="928670"/>
            <a:ext cx="1575318" cy="785818"/>
          </a:xfrm>
          <a:prstGeom prst="foldedCorner">
            <a:avLst/>
          </a:prstGeom>
          <a:ln/>
        </p:spPr>
        <p:style>
          <a:lnRef idx="1">
            <a:schemeClr val="accent1"/>
          </a:lnRef>
          <a:fillRef idx="2">
            <a:schemeClr val="accent1"/>
          </a:fillRef>
          <a:effectRef idx="1">
            <a:schemeClr val="accent1"/>
          </a:effectRef>
          <a:fontRef idx="minor">
            <a:schemeClr val="dk1"/>
          </a:fontRef>
        </p:style>
        <p:txBody>
          <a:bodyPr rtlCol="1" anchor="ctr"/>
          <a:lstStyle/>
          <a:p>
            <a:pPr>
              <a:lnSpc>
                <a:spcPct val="125000"/>
              </a:lnSpc>
            </a:pPr>
            <a:r>
              <a:rPr lang="ar-SY" sz="2800" b="1" dirty="0" smtClean="0">
                <a:solidFill>
                  <a:srgbClr val="FF0000"/>
                </a:solidFill>
                <a:latin typeface="Traditional Arabic" pitchFamily="18" charset="-78"/>
                <a:cs typeface="Traditional Arabic" pitchFamily="18" charset="-78"/>
              </a:rPr>
              <a:t>ب. الزوجان</a:t>
            </a:r>
          </a:p>
        </p:txBody>
      </p:sp>
      <p:sp>
        <p:nvSpPr>
          <p:cNvPr id="46" name="زاوية مطوية 45">
            <a:hlinkClick r:id="" action="ppaction://noaction" highlightClick="1">
              <a:snd r:embed="rId2" name="applause.wav"/>
            </a:hlinkClick>
          </p:cNvPr>
          <p:cNvSpPr/>
          <p:nvPr/>
        </p:nvSpPr>
        <p:spPr>
          <a:xfrm>
            <a:off x="2646855" y="1785926"/>
            <a:ext cx="1545317" cy="785818"/>
          </a:xfrm>
          <a:prstGeom prst="foldedCorner">
            <a:avLst>
              <a:gd name="adj" fmla="val 15743"/>
            </a:avLst>
          </a:prstGeom>
          <a:ln/>
        </p:spPr>
        <p:style>
          <a:lnRef idx="1">
            <a:schemeClr val="accent1"/>
          </a:lnRef>
          <a:fillRef idx="2">
            <a:schemeClr val="accent1"/>
          </a:fillRef>
          <a:effectRef idx="1">
            <a:schemeClr val="accent1"/>
          </a:effectRef>
          <a:fontRef idx="minor">
            <a:schemeClr val="dk1"/>
          </a:fontRef>
        </p:style>
        <p:txBody>
          <a:bodyPr rtlCol="1" anchor="ctr"/>
          <a:lstStyle/>
          <a:p>
            <a:pPr>
              <a:lnSpc>
                <a:spcPct val="125000"/>
              </a:lnSpc>
            </a:pPr>
            <a:r>
              <a:rPr lang="ar-SY" sz="2800" b="1" dirty="0" smtClean="0">
                <a:solidFill>
                  <a:srgbClr val="FF0000"/>
                </a:solidFill>
                <a:latin typeface="Traditional Arabic" pitchFamily="18" charset="-78"/>
                <a:cs typeface="Traditional Arabic" pitchFamily="18" charset="-78"/>
              </a:rPr>
              <a:t>ج. الولي</a:t>
            </a:r>
          </a:p>
        </p:txBody>
      </p:sp>
      <p:sp>
        <p:nvSpPr>
          <p:cNvPr id="47" name="زاوية مطوية 46">
            <a:hlinkClick r:id="" action="ppaction://noaction" highlightClick="1">
              <a:snd r:embed="rId2" name="applause.wav"/>
            </a:hlinkClick>
          </p:cNvPr>
          <p:cNvSpPr/>
          <p:nvPr/>
        </p:nvSpPr>
        <p:spPr>
          <a:xfrm>
            <a:off x="2643174" y="2643182"/>
            <a:ext cx="1575318" cy="785818"/>
          </a:xfrm>
          <a:prstGeom prst="foldedCorner">
            <a:avLst>
              <a:gd name="adj" fmla="val 15743"/>
            </a:avLst>
          </a:prstGeom>
          <a:ln/>
        </p:spPr>
        <p:style>
          <a:lnRef idx="1">
            <a:schemeClr val="accent1"/>
          </a:lnRef>
          <a:fillRef idx="2">
            <a:schemeClr val="accent1"/>
          </a:fillRef>
          <a:effectRef idx="1">
            <a:schemeClr val="accent1"/>
          </a:effectRef>
          <a:fontRef idx="minor">
            <a:schemeClr val="dk1"/>
          </a:fontRef>
        </p:style>
        <p:txBody>
          <a:bodyPr rtlCol="1" anchor="ctr"/>
          <a:lstStyle/>
          <a:p>
            <a:pPr>
              <a:lnSpc>
                <a:spcPct val="125000"/>
              </a:lnSpc>
            </a:pPr>
            <a:r>
              <a:rPr lang="ar-SY" sz="2800" b="1" dirty="0" smtClean="0">
                <a:solidFill>
                  <a:srgbClr val="FF0000"/>
                </a:solidFill>
                <a:latin typeface="Traditional Arabic" pitchFamily="18" charset="-78"/>
                <a:cs typeface="Traditional Arabic" pitchFamily="18" charset="-78"/>
              </a:rPr>
              <a:t>د. الشاهدان</a:t>
            </a:r>
          </a:p>
        </p:txBody>
      </p:sp>
      <p:sp>
        <p:nvSpPr>
          <p:cNvPr id="52" name="زاوية مطوية 51">
            <a:hlinkClick r:id="" action="ppaction://noaction" highlightClick="1">
              <a:snd r:embed="rId2" name="applause.wav"/>
            </a:hlinkClick>
          </p:cNvPr>
          <p:cNvSpPr/>
          <p:nvPr/>
        </p:nvSpPr>
        <p:spPr>
          <a:xfrm>
            <a:off x="2643174" y="3643314"/>
            <a:ext cx="4712205" cy="857256"/>
          </a:xfrm>
          <a:prstGeom prst="foldedCorner">
            <a:avLst/>
          </a:prstGeom>
          <a:ln/>
        </p:spPr>
        <p:style>
          <a:lnRef idx="1">
            <a:schemeClr val="accent3"/>
          </a:lnRef>
          <a:fillRef idx="2">
            <a:schemeClr val="accent3"/>
          </a:fillRef>
          <a:effectRef idx="1">
            <a:schemeClr val="accent3"/>
          </a:effectRef>
          <a:fontRef idx="minor">
            <a:schemeClr val="dk1"/>
          </a:fontRef>
        </p:style>
        <p:txBody>
          <a:bodyPr rtlCol="1" anchor="ctr"/>
          <a:lstStyle/>
          <a:p>
            <a:pPr algn="ctr">
              <a:lnSpc>
                <a:spcPct val="125000"/>
              </a:lnSpc>
            </a:pPr>
            <a:r>
              <a:rPr lang="ar-SY" sz="2800" b="1" dirty="0" smtClean="0">
                <a:solidFill>
                  <a:schemeClr val="accent2">
                    <a:lumMod val="50000"/>
                  </a:schemeClr>
                </a:solidFill>
                <a:latin typeface="Traditional Arabic" pitchFamily="18" charset="-78"/>
                <a:cs typeface="Traditional Arabic" pitchFamily="18" charset="-78"/>
              </a:rPr>
              <a:t>4- سنن العقد</a:t>
            </a:r>
          </a:p>
        </p:txBody>
      </p:sp>
      <p:cxnSp>
        <p:nvCxnSpPr>
          <p:cNvPr id="53" name="شكل 13"/>
          <p:cNvCxnSpPr>
            <a:stCxn id="26" idx="1"/>
            <a:endCxn id="52" idx="3"/>
          </p:cNvCxnSpPr>
          <p:nvPr/>
        </p:nvCxnSpPr>
        <p:spPr>
          <a:xfrm rot="10800000" flipV="1">
            <a:off x="7355380" y="2821776"/>
            <a:ext cx="574207" cy="1250165"/>
          </a:xfrm>
          <a:prstGeom prst="curvedConnector3">
            <a:avLst>
              <a:gd name="adj1" fmla="val 50000"/>
            </a:avLst>
          </a:prstGeom>
          <a:ln>
            <a:tailEnd type="arrow"/>
          </a:ln>
        </p:spPr>
        <p:style>
          <a:lnRef idx="1">
            <a:schemeClr val="accent3"/>
          </a:lnRef>
          <a:fillRef idx="2">
            <a:schemeClr val="accent3"/>
          </a:fillRef>
          <a:effectRef idx="1">
            <a:schemeClr val="accent3"/>
          </a:effectRef>
          <a:fontRef idx="minor">
            <a:schemeClr val="dk1"/>
          </a:fontRef>
        </p:style>
      </p:cxnSp>
      <p:sp>
        <p:nvSpPr>
          <p:cNvPr id="59" name="زاوية مطوية 58">
            <a:hlinkClick r:id="" action="ppaction://noaction" highlightClick="1">
              <a:snd r:embed="rId2" name="applause.wav"/>
            </a:hlinkClick>
          </p:cNvPr>
          <p:cNvSpPr/>
          <p:nvPr/>
        </p:nvSpPr>
        <p:spPr>
          <a:xfrm>
            <a:off x="2643174" y="4643446"/>
            <a:ext cx="4714908" cy="857256"/>
          </a:xfrm>
          <a:prstGeom prst="foldedCorner">
            <a:avLst/>
          </a:prstGeom>
          <a:ln/>
        </p:spPr>
        <p:style>
          <a:lnRef idx="1">
            <a:schemeClr val="accent3"/>
          </a:lnRef>
          <a:fillRef idx="2">
            <a:schemeClr val="accent3"/>
          </a:fillRef>
          <a:effectRef idx="1">
            <a:schemeClr val="accent3"/>
          </a:effectRef>
          <a:fontRef idx="minor">
            <a:schemeClr val="dk1"/>
          </a:fontRef>
        </p:style>
        <p:txBody>
          <a:bodyPr rtlCol="1" anchor="ctr"/>
          <a:lstStyle/>
          <a:p>
            <a:pPr algn="ctr" rtl="0">
              <a:lnSpc>
                <a:spcPct val="125000"/>
              </a:lnSpc>
            </a:pPr>
            <a:r>
              <a:rPr lang="ar-SY" sz="2800" b="1" dirty="0" smtClean="0">
                <a:solidFill>
                  <a:schemeClr val="accent2">
                    <a:lumMod val="50000"/>
                  </a:schemeClr>
                </a:solidFill>
                <a:latin typeface="Traditional Arabic" pitchFamily="18" charset="-78"/>
                <a:cs typeface="Traditional Arabic" pitchFamily="18" charset="-78"/>
              </a:rPr>
              <a:t>5- ما يترتب على العقد</a:t>
            </a:r>
          </a:p>
        </p:txBody>
      </p:sp>
      <p:cxnSp>
        <p:nvCxnSpPr>
          <p:cNvPr id="60" name="شكل 13"/>
          <p:cNvCxnSpPr>
            <a:stCxn id="26" idx="1"/>
            <a:endCxn id="59" idx="3"/>
          </p:cNvCxnSpPr>
          <p:nvPr/>
        </p:nvCxnSpPr>
        <p:spPr>
          <a:xfrm rot="10800000" flipV="1">
            <a:off x="7358082" y="2821776"/>
            <a:ext cx="571504" cy="2250297"/>
          </a:xfrm>
          <a:prstGeom prst="curvedConnector3">
            <a:avLst>
              <a:gd name="adj1" fmla="val 29683"/>
            </a:avLst>
          </a:prstGeom>
          <a:ln>
            <a:tailEnd type="arrow"/>
          </a:ln>
        </p:spPr>
        <p:style>
          <a:lnRef idx="1">
            <a:schemeClr val="accent3"/>
          </a:lnRef>
          <a:fillRef idx="2">
            <a:schemeClr val="accent3"/>
          </a:fillRef>
          <a:effectRef idx="1">
            <a:schemeClr val="accent3"/>
          </a:effectRef>
          <a:fontRef idx="minor">
            <a:schemeClr val="dk1"/>
          </a:fontRef>
        </p:style>
      </p:cxnSp>
      <p:sp>
        <p:nvSpPr>
          <p:cNvPr id="62" name="زاوية مطوية 61">
            <a:hlinkClick r:id="" action="ppaction://noaction" highlightClick="1">
              <a:snd r:embed="rId2" name="applause.wav"/>
            </a:hlinkClick>
          </p:cNvPr>
          <p:cNvSpPr/>
          <p:nvPr/>
        </p:nvSpPr>
        <p:spPr>
          <a:xfrm>
            <a:off x="214282" y="71414"/>
            <a:ext cx="1714512" cy="857256"/>
          </a:xfrm>
          <a:prstGeom prst="foldedCorner">
            <a:avLst>
              <a:gd name="adj" fmla="val 15743"/>
            </a:avLst>
          </a:prstGeom>
          <a:ln/>
        </p:spPr>
        <p:style>
          <a:lnRef idx="1">
            <a:schemeClr val="accent2"/>
          </a:lnRef>
          <a:fillRef idx="2">
            <a:schemeClr val="accent2"/>
          </a:fillRef>
          <a:effectRef idx="1">
            <a:schemeClr val="accent2"/>
          </a:effectRef>
          <a:fontRef idx="minor">
            <a:schemeClr val="dk1"/>
          </a:fontRef>
        </p:style>
        <p:txBody>
          <a:bodyPr rtlCol="1" anchor="t"/>
          <a:lstStyle/>
          <a:p>
            <a:pPr algn="ctr"/>
            <a:r>
              <a:rPr lang="ar-SY" sz="2400" b="1" dirty="0" smtClean="0">
                <a:solidFill>
                  <a:schemeClr val="accent2">
                    <a:lumMod val="50000"/>
                  </a:schemeClr>
                </a:solidFill>
                <a:latin typeface="Traditional Arabic" pitchFamily="18" charset="-78"/>
                <a:cs typeface="Traditional Arabic" pitchFamily="18" charset="-78"/>
              </a:rPr>
              <a:t>أ. ذكر الصداق </a:t>
            </a:r>
          </a:p>
          <a:p>
            <a:pPr algn="ctr">
              <a:lnSpc>
                <a:spcPct val="125000"/>
              </a:lnSpc>
            </a:pPr>
            <a:r>
              <a:rPr lang="ar-SY" sz="2400" b="1" dirty="0" smtClean="0">
                <a:solidFill>
                  <a:schemeClr val="accent2">
                    <a:lumMod val="50000"/>
                  </a:schemeClr>
                </a:solidFill>
                <a:latin typeface="Traditional Arabic" pitchFamily="18" charset="-78"/>
                <a:cs typeface="Traditional Arabic" pitchFamily="18" charset="-78"/>
              </a:rPr>
              <a:t>في العقد</a:t>
            </a:r>
          </a:p>
        </p:txBody>
      </p:sp>
      <p:cxnSp>
        <p:nvCxnSpPr>
          <p:cNvPr id="64" name="رابط كسهم مستقيم 63"/>
          <p:cNvCxnSpPr>
            <a:stCxn id="29" idx="1"/>
            <a:endCxn id="38" idx="3"/>
          </p:cNvCxnSpPr>
          <p:nvPr/>
        </p:nvCxnSpPr>
        <p:spPr>
          <a:xfrm rot="10800000">
            <a:off x="4218492" y="464324"/>
            <a:ext cx="1073844" cy="2607487"/>
          </a:xfrm>
          <a:prstGeom prst="straightConnector1">
            <a:avLst/>
          </a:prstGeom>
          <a:ln>
            <a:tailEnd type="arrow"/>
          </a:ln>
        </p:spPr>
        <p:style>
          <a:lnRef idx="1">
            <a:schemeClr val="accent3"/>
          </a:lnRef>
          <a:fillRef idx="2">
            <a:schemeClr val="accent3"/>
          </a:fillRef>
          <a:effectRef idx="1">
            <a:schemeClr val="accent3"/>
          </a:effectRef>
          <a:fontRef idx="minor">
            <a:schemeClr val="dk1"/>
          </a:fontRef>
        </p:style>
      </p:cxnSp>
      <p:cxnSp>
        <p:nvCxnSpPr>
          <p:cNvPr id="68" name="رابط كسهم مستقيم 67"/>
          <p:cNvCxnSpPr>
            <a:stCxn id="29" idx="1"/>
            <a:endCxn id="45" idx="3"/>
          </p:cNvCxnSpPr>
          <p:nvPr/>
        </p:nvCxnSpPr>
        <p:spPr>
          <a:xfrm rot="10800000">
            <a:off x="4218492" y="1321580"/>
            <a:ext cx="1073844" cy="1750231"/>
          </a:xfrm>
          <a:prstGeom prst="straightConnector1">
            <a:avLst/>
          </a:prstGeom>
          <a:ln>
            <a:tailEnd type="arrow"/>
          </a:ln>
        </p:spPr>
        <p:style>
          <a:lnRef idx="1">
            <a:schemeClr val="accent3"/>
          </a:lnRef>
          <a:fillRef idx="2">
            <a:schemeClr val="accent3"/>
          </a:fillRef>
          <a:effectRef idx="1">
            <a:schemeClr val="accent3"/>
          </a:effectRef>
          <a:fontRef idx="minor">
            <a:schemeClr val="dk1"/>
          </a:fontRef>
        </p:style>
      </p:cxnSp>
      <p:cxnSp>
        <p:nvCxnSpPr>
          <p:cNvPr id="70" name="رابط كسهم مستقيم 69"/>
          <p:cNvCxnSpPr>
            <a:stCxn id="29" idx="1"/>
            <a:endCxn id="46" idx="3"/>
          </p:cNvCxnSpPr>
          <p:nvPr/>
        </p:nvCxnSpPr>
        <p:spPr>
          <a:xfrm rot="10800000">
            <a:off x="4192172" y="2178836"/>
            <a:ext cx="1100164" cy="892975"/>
          </a:xfrm>
          <a:prstGeom prst="straightConnector1">
            <a:avLst/>
          </a:prstGeom>
          <a:ln>
            <a:tailEnd type="arrow"/>
          </a:ln>
        </p:spPr>
        <p:style>
          <a:lnRef idx="1">
            <a:schemeClr val="accent3"/>
          </a:lnRef>
          <a:fillRef idx="2">
            <a:schemeClr val="accent3"/>
          </a:fillRef>
          <a:effectRef idx="1">
            <a:schemeClr val="accent3"/>
          </a:effectRef>
          <a:fontRef idx="minor">
            <a:schemeClr val="dk1"/>
          </a:fontRef>
        </p:style>
      </p:cxnSp>
      <p:cxnSp>
        <p:nvCxnSpPr>
          <p:cNvPr id="73" name="رابط كسهم مستقيم 72"/>
          <p:cNvCxnSpPr>
            <a:stCxn id="29" idx="1"/>
            <a:endCxn id="47" idx="3"/>
          </p:cNvCxnSpPr>
          <p:nvPr/>
        </p:nvCxnSpPr>
        <p:spPr>
          <a:xfrm rot="10800000">
            <a:off x="4218492" y="3036092"/>
            <a:ext cx="1073844" cy="35719"/>
          </a:xfrm>
          <a:prstGeom prst="straightConnector1">
            <a:avLst/>
          </a:prstGeom>
          <a:ln>
            <a:tailEnd type="arrow"/>
          </a:ln>
        </p:spPr>
        <p:style>
          <a:lnRef idx="1">
            <a:schemeClr val="accent3"/>
          </a:lnRef>
          <a:fillRef idx="2">
            <a:schemeClr val="accent3"/>
          </a:fillRef>
          <a:effectRef idx="1">
            <a:schemeClr val="accent3"/>
          </a:effectRef>
          <a:fontRef idx="minor">
            <a:schemeClr val="dk1"/>
          </a:fontRef>
        </p:style>
      </p:cxnSp>
      <p:sp>
        <p:nvSpPr>
          <p:cNvPr id="77" name="زاوية مطوية 76">
            <a:hlinkClick r:id="" action="ppaction://noaction" highlightClick="1">
              <a:snd r:embed="rId2" name="applause.wav"/>
            </a:hlinkClick>
          </p:cNvPr>
          <p:cNvSpPr/>
          <p:nvPr/>
        </p:nvSpPr>
        <p:spPr>
          <a:xfrm>
            <a:off x="214282" y="1071546"/>
            <a:ext cx="1714512" cy="857256"/>
          </a:xfrm>
          <a:prstGeom prst="foldedCorner">
            <a:avLst>
              <a:gd name="adj" fmla="val 15743"/>
            </a:avLst>
          </a:prstGeom>
          <a:ln/>
        </p:spPr>
        <p:style>
          <a:lnRef idx="1">
            <a:schemeClr val="accent2"/>
          </a:lnRef>
          <a:fillRef idx="2">
            <a:schemeClr val="accent2"/>
          </a:fillRef>
          <a:effectRef idx="1">
            <a:schemeClr val="accent2"/>
          </a:effectRef>
          <a:fontRef idx="minor">
            <a:schemeClr val="dk1"/>
          </a:fontRef>
        </p:style>
        <p:txBody>
          <a:bodyPr rtlCol="1" anchor="t"/>
          <a:lstStyle/>
          <a:p>
            <a:pPr algn="ctr"/>
            <a:r>
              <a:rPr lang="ar-SY" sz="2800" b="1" dirty="0" smtClean="0">
                <a:solidFill>
                  <a:schemeClr val="accent2">
                    <a:lumMod val="50000"/>
                  </a:schemeClr>
                </a:solidFill>
                <a:latin typeface="Traditional Arabic" pitchFamily="18" charset="-78"/>
                <a:cs typeface="Traditional Arabic" pitchFamily="18" charset="-78"/>
              </a:rPr>
              <a:t>ب. الدعاء للزوجين</a:t>
            </a:r>
          </a:p>
        </p:txBody>
      </p:sp>
      <p:sp>
        <p:nvSpPr>
          <p:cNvPr id="78" name="زاوية مطوية 77">
            <a:hlinkClick r:id="" action="ppaction://noaction" highlightClick="1">
              <a:snd r:embed="rId2" name="applause.wav"/>
            </a:hlinkClick>
          </p:cNvPr>
          <p:cNvSpPr/>
          <p:nvPr/>
        </p:nvSpPr>
        <p:spPr>
          <a:xfrm>
            <a:off x="214282" y="2071678"/>
            <a:ext cx="1714512" cy="571504"/>
          </a:xfrm>
          <a:prstGeom prst="foldedCorner">
            <a:avLst>
              <a:gd name="adj" fmla="val 15743"/>
            </a:avLst>
          </a:prstGeom>
          <a:ln/>
        </p:spPr>
        <p:style>
          <a:lnRef idx="1">
            <a:schemeClr val="accent2"/>
          </a:lnRef>
          <a:fillRef idx="2">
            <a:schemeClr val="accent2"/>
          </a:fillRef>
          <a:effectRef idx="1">
            <a:schemeClr val="accent2"/>
          </a:effectRef>
          <a:fontRef idx="minor">
            <a:schemeClr val="dk1"/>
          </a:fontRef>
        </p:style>
        <p:txBody>
          <a:bodyPr rtlCol="1" anchor="ctr"/>
          <a:lstStyle/>
          <a:p>
            <a:pPr algn="ctr">
              <a:lnSpc>
                <a:spcPct val="125000"/>
              </a:lnSpc>
            </a:pPr>
            <a:r>
              <a:rPr lang="ar-SY" sz="2800" b="1" dirty="0" smtClean="0">
                <a:solidFill>
                  <a:schemeClr val="accent2">
                    <a:lumMod val="50000"/>
                  </a:schemeClr>
                </a:solidFill>
                <a:latin typeface="Traditional Arabic" pitchFamily="18" charset="-78"/>
                <a:cs typeface="Traditional Arabic" pitchFamily="18" charset="-78"/>
              </a:rPr>
              <a:t>ج. الوليمة</a:t>
            </a:r>
          </a:p>
        </p:txBody>
      </p:sp>
      <p:sp>
        <p:nvSpPr>
          <p:cNvPr id="79" name="زاوية مطوية 78">
            <a:hlinkClick r:id="" action="ppaction://noaction" highlightClick="1">
              <a:snd r:embed="rId2" name="applause.wav"/>
            </a:hlinkClick>
          </p:cNvPr>
          <p:cNvSpPr/>
          <p:nvPr/>
        </p:nvSpPr>
        <p:spPr>
          <a:xfrm>
            <a:off x="214282" y="3643314"/>
            <a:ext cx="1714512" cy="857256"/>
          </a:xfrm>
          <a:prstGeom prst="foldedCorner">
            <a:avLst>
              <a:gd name="adj" fmla="val 15743"/>
            </a:avLst>
          </a:prstGeom>
          <a:ln/>
        </p:spPr>
        <p:style>
          <a:lnRef idx="1">
            <a:schemeClr val="accent2"/>
          </a:lnRef>
          <a:fillRef idx="2">
            <a:schemeClr val="accent2"/>
          </a:fillRef>
          <a:effectRef idx="1">
            <a:schemeClr val="accent2"/>
          </a:effectRef>
          <a:fontRef idx="minor">
            <a:schemeClr val="dk1"/>
          </a:fontRef>
        </p:style>
        <p:txBody>
          <a:bodyPr rtlCol="1" anchor="t"/>
          <a:lstStyle/>
          <a:p>
            <a:pPr algn="ctr"/>
            <a:r>
              <a:rPr lang="ar-SY" sz="2800" b="1" dirty="0" smtClean="0">
                <a:solidFill>
                  <a:schemeClr val="accent2">
                    <a:lumMod val="50000"/>
                  </a:schemeClr>
                </a:solidFill>
                <a:latin typeface="Traditional Arabic" pitchFamily="18" charset="-78"/>
                <a:cs typeface="Traditional Arabic" pitchFamily="18" charset="-78"/>
              </a:rPr>
              <a:t>ه. كونه في المسجد</a:t>
            </a:r>
          </a:p>
        </p:txBody>
      </p:sp>
      <p:sp>
        <p:nvSpPr>
          <p:cNvPr id="80" name="زاوية مطوية 79">
            <a:hlinkClick r:id="" action="ppaction://noaction" highlightClick="1">
              <a:snd r:embed="rId2" name="applause.wav"/>
            </a:hlinkClick>
          </p:cNvPr>
          <p:cNvSpPr/>
          <p:nvPr/>
        </p:nvSpPr>
        <p:spPr>
          <a:xfrm>
            <a:off x="214282" y="2786058"/>
            <a:ext cx="1714512" cy="571504"/>
          </a:xfrm>
          <a:prstGeom prst="foldedCorner">
            <a:avLst>
              <a:gd name="adj" fmla="val 15743"/>
            </a:avLst>
          </a:prstGeom>
          <a:ln/>
        </p:spPr>
        <p:style>
          <a:lnRef idx="1">
            <a:schemeClr val="accent2"/>
          </a:lnRef>
          <a:fillRef idx="2">
            <a:schemeClr val="accent2"/>
          </a:fillRef>
          <a:effectRef idx="1">
            <a:schemeClr val="accent2"/>
          </a:effectRef>
          <a:fontRef idx="minor">
            <a:schemeClr val="dk1"/>
          </a:fontRef>
        </p:style>
        <p:txBody>
          <a:bodyPr rtlCol="1" anchor="ctr"/>
          <a:lstStyle/>
          <a:p>
            <a:pPr algn="ctr">
              <a:lnSpc>
                <a:spcPct val="125000"/>
              </a:lnSpc>
            </a:pPr>
            <a:r>
              <a:rPr lang="ar-SY" sz="2800" b="1" dirty="0" smtClean="0">
                <a:solidFill>
                  <a:schemeClr val="accent2">
                    <a:lumMod val="50000"/>
                  </a:schemeClr>
                </a:solidFill>
                <a:latin typeface="Traditional Arabic" pitchFamily="18" charset="-78"/>
                <a:cs typeface="Traditional Arabic" pitchFamily="18" charset="-78"/>
              </a:rPr>
              <a:t>د. الإعلان</a:t>
            </a:r>
          </a:p>
        </p:txBody>
      </p:sp>
      <p:cxnSp>
        <p:nvCxnSpPr>
          <p:cNvPr id="94" name="رابط كسهم مستقيم 93"/>
          <p:cNvCxnSpPr>
            <a:stCxn id="52" idx="1"/>
            <a:endCxn id="62" idx="3"/>
          </p:cNvCxnSpPr>
          <p:nvPr/>
        </p:nvCxnSpPr>
        <p:spPr>
          <a:xfrm rot="10800000">
            <a:off x="1928794" y="500042"/>
            <a:ext cx="714380" cy="3571900"/>
          </a:xfrm>
          <a:prstGeom prst="straightConnector1">
            <a:avLst/>
          </a:prstGeom>
          <a:ln>
            <a:tailEnd type="arrow"/>
          </a:ln>
        </p:spPr>
        <p:style>
          <a:lnRef idx="1">
            <a:schemeClr val="accent3"/>
          </a:lnRef>
          <a:fillRef idx="2">
            <a:schemeClr val="accent3"/>
          </a:fillRef>
          <a:effectRef idx="1">
            <a:schemeClr val="accent3"/>
          </a:effectRef>
          <a:fontRef idx="minor">
            <a:schemeClr val="dk1"/>
          </a:fontRef>
        </p:style>
      </p:cxnSp>
      <p:cxnSp>
        <p:nvCxnSpPr>
          <p:cNvPr id="97" name="رابط كسهم مستقيم 96"/>
          <p:cNvCxnSpPr>
            <a:stCxn id="52" idx="1"/>
            <a:endCxn id="77" idx="3"/>
          </p:cNvCxnSpPr>
          <p:nvPr/>
        </p:nvCxnSpPr>
        <p:spPr>
          <a:xfrm rot="10800000">
            <a:off x="1928794" y="1500174"/>
            <a:ext cx="714380" cy="2571768"/>
          </a:xfrm>
          <a:prstGeom prst="straightConnector1">
            <a:avLst/>
          </a:prstGeom>
          <a:ln>
            <a:tailEnd type="arrow"/>
          </a:ln>
        </p:spPr>
        <p:style>
          <a:lnRef idx="1">
            <a:schemeClr val="accent3"/>
          </a:lnRef>
          <a:fillRef idx="2">
            <a:schemeClr val="accent3"/>
          </a:fillRef>
          <a:effectRef idx="1">
            <a:schemeClr val="accent3"/>
          </a:effectRef>
          <a:fontRef idx="minor">
            <a:schemeClr val="dk1"/>
          </a:fontRef>
        </p:style>
      </p:cxnSp>
      <p:cxnSp>
        <p:nvCxnSpPr>
          <p:cNvPr id="101" name="رابط كسهم مستقيم 100"/>
          <p:cNvCxnSpPr>
            <a:stCxn id="52" idx="1"/>
            <a:endCxn id="80" idx="3"/>
          </p:cNvCxnSpPr>
          <p:nvPr/>
        </p:nvCxnSpPr>
        <p:spPr>
          <a:xfrm rot="10800000">
            <a:off x="1928794" y="3071810"/>
            <a:ext cx="714380" cy="1000132"/>
          </a:xfrm>
          <a:prstGeom prst="straightConnector1">
            <a:avLst/>
          </a:prstGeom>
          <a:ln>
            <a:tailEnd type="arrow"/>
          </a:ln>
        </p:spPr>
        <p:style>
          <a:lnRef idx="1">
            <a:schemeClr val="accent3"/>
          </a:lnRef>
          <a:fillRef idx="2">
            <a:schemeClr val="accent3"/>
          </a:fillRef>
          <a:effectRef idx="1">
            <a:schemeClr val="accent3"/>
          </a:effectRef>
          <a:fontRef idx="minor">
            <a:schemeClr val="dk1"/>
          </a:fontRef>
        </p:style>
      </p:cxnSp>
      <p:cxnSp>
        <p:nvCxnSpPr>
          <p:cNvPr id="103" name="رابط كسهم مستقيم 102"/>
          <p:cNvCxnSpPr>
            <a:stCxn id="52" idx="1"/>
            <a:endCxn id="79" idx="3"/>
          </p:cNvCxnSpPr>
          <p:nvPr/>
        </p:nvCxnSpPr>
        <p:spPr>
          <a:xfrm rot="10800000">
            <a:off x="1928794" y="4071942"/>
            <a:ext cx="714380" cy="1588"/>
          </a:xfrm>
          <a:prstGeom prst="straightConnector1">
            <a:avLst/>
          </a:prstGeom>
          <a:ln>
            <a:tailEnd type="arrow"/>
          </a:ln>
        </p:spPr>
        <p:style>
          <a:lnRef idx="1">
            <a:schemeClr val="accent3"/>
          </a:lnRef>
          <a:fillRef idx="2">
            <a:schemeClr val="accent3"/>
          </a:fillRef>
          <a:effectRef idx="1">
            <a:schemeClr val="accent3"/>
          </a:effectRef>
          <a:fontRef idx="minor">
            <a:schemeClr val="dk1"/>
          </a:fontRef>
        </p:style>
      </p:cxnSp>
      <p:cxnSp>
        <p:nvCxnSpPr>
          <p:cNvPr id="105" name="رابط كسهم مستقيم 104"/>
          <p:cNvCxnSpPr>
            <a:stCxn id="52" idx="1"/>
            <a:endCxn id="78" idx="3"/>
          </p:cNvCxnSpPr>
          <p:nvPr/>
        </p:nvCxnSpPr>
        <p:spPr>
          <a:xfrm rot="10800000">
            <a:off x="1928794" y="2357430"/>
            <a:ext cx="714380" cy="1714512"/>
          </a:xfrm>
          <a:prstGeom prst="straightConnector1">
            <a:avLst/>
          </a:prstGeom>
          <a:ln>
            <a:tailEnd type="arrow"/>
          </a:ln>
        </p:spPr>
        <p:style>
          <a:lnRef idx="1">
            <a:schemeClr val="accent3"/>
          </a:lnRef>
          <a:fillRef idx="2">
            <a:schemeClr val="accent3"/>
          </a:fillRef>
          <a:effectRef idx="1">
            <a:schemeClr val="accent3"/>
          </a:effectRef>
          <a:fontRef idx="minor">
            <a:schemeClr val="dk1"/>
          </a:fontRef>
        </p:style>
      </p:cxnSp>
      <p:sp>
        <p:nvSpPr>
          <p:cNvPr id="128" name="زاوية مطوية 127">
            <a:hlinkClick r:id="" action="ppaction://noaction" highlightClick="1">
              <a:snd r:embed="rId2" name="applause.wav"/>
            </a:hlinkClick>
          </p:cNvPr>
          <p:cNvSpPr/>
          <p:nvPr/>
        </p:nvSpPr>
        <p:spPr>
          <a:xfrm>
            <a:off x="214282" y="4714884"/>
            <a:ext cx="1428760" cy="2000264"/>
          </a:xfrm>
          <a:prstGeom prst="foldedCorner">
            <a:avLst/>
          </a:prstGeom>
          <a:ln/>
        </p:spPr>
        <p:style>
          <a:lnRef idx="1">
            <a:schemeClr val="accent5"/>
          </a:lnRef>
          <a:fillRef idx="2">
            <a:schemeClr val="accent5"/>
          </a:fillRef>
          <a:effectRef idx="1">
            <a:schemeClr val="accent5"/>
          </a:effectRef>
          <a:fontRef idx="minor">
            <a:schemeClr val="dk1"/>
          </a:fontRef>
        </p:style>
        <p:txBody>
          <a:bodyPr rtlCol="1" anchor="ctr"/>
          <a:lstStyle/>
          <a:p>
            <a:pPr algn="ctr">
              <a:lnSpc>
                <a:spcPct val="125000"/>
              </a:lnSpc>
            </a:pPr>
            <a:r>
              <a:rPr lang="ar-SY" sz="2800" b="1" dirty="0" smtClean="0">
                <a:solidFill>
                  <a:schemeClr val="accent5">
                    <a:lumMod val="50000"/>
                  </a:schemeClr>
                </a:solidFill>
                <a:latin typeface="Traditional Arabic" pitchFamily="18" charset="-78"/>
                <a:cs typeface="Traditional Arabic" pitchFamily="18" charset="-78"/>
              </a:rPr>
              <a:t>د. </a:t>
            </a:r>
            <a:r>
              <a:rPr lang="ar-SA" sz="2800" b="1" dirty="0" smtClean="0">
                <a:solidFill>
                  <a:schemeClr val="accent5">
                    <a:lumMod val="50000"/>
                  </a:schemeClr>
                </a:solidFill>
                <a:latin typeface="Traditional Arabic" pitchFamily="18" charset="-78"/>
                <a:cs typeface="Traditional Arabic" pitchFamily="18" charset="-78"/>
              </a:rPr>
              <a:t>وجوب طاعة الزوجة لزوجها</a:t>
            </a:r>
            <a:endParaRPr lang="ar-SY" sz="2800" b="1" dirty="0" smtClean="0">
              <a:solidFill>
                <a:schemeClr val="accent5">
                  <a:lumMod val="50000"/>
                </a:schemeClr>
              </a:solidFill>
              <a:latin typeface="Traditional Arabic" pitchFamily="18" charset="-78"/>
              <a:cs typeface="Traditional Arabic" pitchFamily="18" charset="-78"/>
            </a:endParaRPr>
          </a:p>
        </p:txBody>
      </p:sp>
      <p:sp>
        <p:nvSpPr>
          <p:cNvPr id="129" name="زاوية مطوية 128">
            <a:hlinkClick r:id="" action="ppaction://noaction" highlightClick="1">
              <a:snd r:embed="rId2" name="applause.wav"/>
            </a:hlinkClick>
          </p:cNvPr>
          <p:cNvSpPr/>
          <p:nvPr/>
        </p:nvSpPr>
        <p:spPr>
          <a:xfrm>
            <a:off x="1785918" y="5929330"/>
            <a:ext cx="2071702" cy="857256"/>
          </a:xfrm>
          <a:prstGeom prst="foldedCorner">
            <a:avLst/>
          </a:prstGeom>
          <a:ln/>
        </p:spPr>
        <p:style>
          <a:lnRef idx="1">
            <a:schemeClr val="accent5"/>
          </a:lnRef>
          <a:fillRef idx="2">
            <a:schemeClr val="accent5"/>
          </a:fillRef>
          <a:effectRef idx="1">
            <a:schemeClr val="accent5"/>
          </a:effectRef>
          <a:fontRef idx="minor">
            <a:schemeClr val="dk1"/>
          </a:fontRef>
        </p:style>
        <p:txBody>
          <a:bodyPr rtlCol="1" anchor="t"/>
          <a:lstStyle/>
          <a:p>
            <a:pPr algn="ctr"/>
            <a:r>
              <a:rPr lang="ar-SY" sz="2800" b="1" dirty="0" smtClean="0">
                <a:solidFill>
                  <a:schemeClr val="accent5">
                    <a:lumMod val="50000"/>
                  </a:schemeClr>
                </a:solidFill>
                <a:latin typeface="Traditional Arabic" pitchFamily="18" charset="-78"/>
                <a:cs typeface="Traditional Arabic" pitchFamily="18" charset="-78"/>
              </a:rPr>
              <a:t>ج. </a:t>
            </a:r>
            <a:r>
              <a:rPr lang="ar-SA" sz="2800" b="1" dirty="0" smtClean="0">
                <a:solidFill>
                  <a:schemeClr val="accent5">
                    <a:lumMod val="50000"/>
                  </a:schemeClr>
                </a:solidFill>
                <a:latin typeface="Traditional Arabic" pitchFamily="18" charset="-78"/>
                <a:cs typeface="Traditional Arabic" pitchFamily="18" charset="-78"/>
              </a:rPr>
              <a:t>يرث كلٌّ من الزوجين الآخرَ</a:t>
            </a:r>
            <a:endParaRPr lang="ar-SY" sz="2800" b="1" dirty="0" smtClean="0">
              <a:solidFill>
                <a:schemeClr val="accent5">
                  <a:lumMod val="50000"/>
                </a:schemeClr>
              </a:solidFill>
              <a:latin typeface="Traditional Arabic" pitchFamily="18" charset="-78"/>
              <a:cs typeface="Traditional Arabic" pitchFamily="18" charset="-78"/>
            </a:endParaRPr>
          </a:p>
        </p:txBody>
      </p:sp>
      <p:sp>
        <p:nvSpPr>
          <p:cNvPr id="130" name="زاوية مطوية 129">
            <a:hlinkClick r:id="" action="ppaction://noaction" highlightClick="1">
              <a:snd r:embed="rId2" name="applause.wav"/>
            </a:hlinkClick>
          </p:cNvPr>
          <p:cNvSpPr/>
          <p:nvPr/>
        </p:nvSpPr>
        <p:spPr>
          <a:xfrm>
            <a:off x="4143373" y="5929330"/>
            <a:ext cx="2357453" cy="857256"/>
          </a:xfrm>
          <a:prstGeom prst="foldedCorner">
            <a:avLst/>
          </a:prstGeom>
          <a:ln/>
        </p:spPr>
        <p:style>
          <a:lnRef idx="1">
            <a:schemeClr val="accent5"/>
          </a:lnRef>
          <a:fillRef idx="2">
            <a:schemeClr val="accent5"/>
          </a:fillRef>
          <a:effectRef idx="1">
            <a:schemeClr val="accent5"/>
          </a:effectRef>
          <a:fontRef idx="minor">
            <a:schemeClr val="dk1"/>
          </a:fontRef>
        </p:style>
        <p:txBody>
          <a:bodyPr rtlCol="1" anchor="t"/>
          <a:lstStyle/>
          <a:p>
            <a:pPr algn="ctr"/>
            <a:r>
              <a:rPr lang="ar-SY" sz="2800" b="1" dirty="0" smtClean="0">
                <a:solidFill>
                  <a:schemeClr val="accent5">
                    <a:lumMod val="50000"/>
                  </a:schemeClr>
                </a:solidFill>
                <a:latin typeface="Traditional Arabic" pitchFamily="18" charset="-78"/>
                <a:cs typeface="Traditional Arabic" pitchFamily="18" charset="-78"/>
              </a:rPr>
              <a:t>ب. </a:t>
            </a:r>
            <a:r>
              <a:rPr lang="ar-SA" sz="2800" b="1" dirty="0" smtClean="0">
                <a:solidFill>
                  <a:schemeClr val="accent5">
                    <a:lumMod val="50000"/>
                  </a:schemeClr>
                </a:solidFill>
                <a:latin typeface="Traditional Arabic" pitchFamily="18" charset="-78"/>
                <a:cs typeface="Traditional Arabic" pitchFamily="18" charset="-78"/>
              </a:rPr>
              <a:t>وجوب المهر بحصول الخلوة</a:t>
            </a:r>
            <a:endParaRPr lang="ar-SY" sz="2800" b="1" dirty="0" smtClean="0">
              <a:solidFill>
                <a:schemeClr val="accent5">
                  <a:lumMod val="50000"/>
                </a:schemeClr>
              </a:solidFill>
              <a:latin typeface="Traditional Arabic" pitchFamily="18" charset="-78"/>
              <a:cs typeface="Traditional Arabic" pitchFamily="18" charset="-78"/>
            </a:endParaRPr>
          </a:p>
        </p:txBody>
      </p:sp>
      <p:sp>
        <p:nvSpPr>
          <p:cNvPr id="131" name="زاوية مطوية 130">
            <a:hlinkClick r:id="" action="ppaction://noaction" highlightClick="1">
              <a:snd r:embed="rId2" name="applause.wav"/>
            </a:hlinkClick>
          </p:cNvPr>
          <p:cNvSpPr/>
          <p:nvPr/>
        </p:nvSpPr>
        <p:spPr>
          <a:xfrm>
            <a:off x="6715140" y="5929330"/>
            <a:ext cx="2357454" cy="857256"/>
          </a:xfrm>
          <a:prstGeom prst="foldedCorner">
            <a:avLst/>
          </a:prstGeom>
          <a:ln/>
        </p:spPr>
        <p:style>
          <a:lnRef idx="1">
            <a:schemeClr val="accent5"/>
          </a:lnRef>
          <a:fillRef idx="2">
            <a:schemeClr val="accent5"/>
          </a:fillRef>
          <a:effectRef idx="1">
            <a:schemeClr val="accent5"/>
          </a:effectRef>
          <a:fontRef idx="minor">
            <a:schemeClr val="dk1"/>
          </a:fontRef>
        </p:style>
        <p:txBody>
          <a:bodyPr rtlCol="1" anchor="t"/>
          <a:lstStyle/>
          <a:p>
            <a:pPr algn="ctr"/>
            <a:r>
              <a:rPr lang="ar-SY" sz="2800" b="1" dirty="0" smtClean="0">
                <a:solidFill>
                  <a:schemeClr val="accent5">
                    <a:lumMod val="50000"/>
                  </a:schemeClr>
                </a:solidFill>
                <a:latin typeface="Traditional Arabic" pitchFamily="18" charset="-78"/>
                <a:cs typeface="Traditional Arabic" pitchFamily="18" charset="-78"/>
              </a:rPr>
              <a:t>أ. </a:t>
            </a:r>
            <a:r>
              <a:rPr lang="ar-SA" sz="2800" b="1" dirty="0" smtClean="0">
                <a:solidFill>
                  <a:schemeClr val="accent5">
                    <a:lumMod val="50000"/>
                  </a:schemeClr>
                </a:solidFill>
                <a:latin typeface="Traditional Arabic" pitchFamily="18" charset="-78"/>
                <a:cs typeface="Traditional Arabic" pitchFamily="18" charset="-78"/>
              </a:rPr>
              <a:t>حِلُّ استمتاع كلٍّ من الزوجين بالآخر</a:t>
            </a:r>
            <a:endParaRPr lang="ar-SY" sz="2800" b="1" dirty="0" smtClean="0">
              <a:solidFill>
                <a:schemeClr val="accent5">
                  <a:lumMod val="50000"/>
                </a:schemeClr>
              </a:solidFill>
              <a:latin typeface="Traditional Arabic" pitchFamily="18" charset="-78"/>
              <a:cs typeface="Traditional Arabic" pitchFamily="18" charset="-78"/>
            </a:endParaRPr>
          </a:p>
        </p:txBody>
      </p:sp>
      <p:cxnSp>
        <p:nvCxnSpPr>
          <p:cNvPr id="170" name="رابط كسهم مستقيم 169"/>
          <p:cNvCxnSpPr>
            <a:stCxn id="59" idx="2"/>
            <a:endCxn id="131" idx="0"/>
          </p:cNvCxnSpPr>
          <p:nvPr/>
        </p:nvCxnSpPr>
        <p:spPr>
          <a:xfrm rot="16200000" flipH="1">
            <a:off x="6232933" y="4268396"/>
            <a:ext cx="428628" cy="2893239"/>
          </a:xfrm>
          <a:prstGeom prst="straightConnector1">
            <a:avLst/>
          </a:prstGeom>
          <a:ln>
            <a:tailEnd type="arrow"/>
          </a:ln>
        </p:spPr>
        <p:style>
          <a:lnRef idx="1">
            <a:schemeClr val="accent3"/>
          </a:lnRef>
          <a:fillRef idx="2">
            <a:schemeClr val="accent3"/>
          </a:fillRef>
          <a:effectRef idx="1">
            <a:schemeClr val="accent3"/>
          </a:effectRef>
          <a:fontRef idx="minor">
            <a:schemeClr val="dk1"/>
          </a:fontRef>
        </p:style>
      </p:cxnSp>
      <p:cxnSp>
        <p:nvCxnSpPr>
          <p:cNvPr id="172" name="رابط كسهم مستقيم 171"/>
          <p:cNvCxnSpPr>
            <a:stCxn id="59" idx="2"/>
            <a:endCxn id="130" idx="0"/>
          </p:cNvCxnSpPr>
          <p:nvPr/>
        </p:nvCxnSpPr>
        <p:spPr>
          <a:xfrm rot="16200000" flipH="1">
            <a:off x="4947050" y="5554280"/>
            <a:ext cx="428628" cy="321472"/>
          </a:xfrm>
          <a:prstGeom prst="straightConnector1">
            <a:avLst/>
          </a:prstGeom>
          <a:ln>
            <a:tailEnd type="arrow"/>
          </a:ln>
        </p:spPr>
        <p:style>
          <a:lnRef idx="1">
            <a:schemeClr val="accent3"/>
          </a:lnRef>
          <a:fillRef idx="2">
            <a:schemeClr val="accent3"/>
          </a:fillRef>
          <a:effectRef idx="1">
            <a:schemeClr val="accent3"/>
          </a:effectRef>
          <a:fontRef idx="minor">
            <a:schemeClr val="dk1"/>
          </a:fontRef>
        </p:style>
      </p:cxnSp>
      <p:cxnSp>
        <p:nvCxnSpPr>
          <p:cNvPr id="176" name="رابط كسهم مستقيم 175"/>
          <p:cNvCxnSpPr>
            <a:stCxn id="59" idx="2"/>
            <a:endCxn id="129" idx="0"/>
          </p:cNvCxnSpPr>
          <p:nvPr/>
        </p:nvCxnSpPr>
        <p:spPr>
          <a:xfrm rot="5400000">
            <a:off x="3696885" y="4625587"/>
            <a:ext cx="428628" cy="2178859"/>
          </a:xfrm>
          <a:prstGeom prst="straightConnector1">
            <a:avLst/>
          </a:prstGeom>
          <a:ln>
            <a:tailEnd type="arrow"/>
          </a:ln>
        </p:spPr>
        <p:style>
          <a:lnRef idx="1">
            <a:schemeClr val="accent3"/>
          </a:lnRef>
          <a:fillRef idx="2">
            <a:schemeClr val="accent3"/>
          </a:fillRef>
          <a:effectRef idx="1">
            <a:schemeClr val="accent3"/>
          </a:effectRef>
          <a:fontRef idx="minor">
            <a:schemeClr val="dk1"/>
          </a:fontRef>
        </p:style>
      </p:cxnSp>
      <p:cxnSp>
        <p:nvCxnSpPr>
          <p:cNvPr id="179" name="رابط كسهم مستقيم 178"/>
          <p:cNvCxnSpPr>
            <a:stCxn id="59" idx="2"/>
            <a:endCxn id="128" idx="3"/>
          </p:cNvCxnSpPr>
          <p:nvPr/>
        </p:nvCxnSpPr>
        <p:spPr>
          <a:xfrm rot="5400000">
            <a:off x="3214678" y="3929066"/>
            <a:ext cx="214314" cy="3357586"/>
          </a:xfrm>
          <a:prstGeom prst="straightConnector1">
            <a:avLst/>
          </a:prstGeom>
          <a:ln>
            <a:tailEnd type="arrow"/>
          </a:ln>
        </p:spPr>
        <p:style>
          <a:lnRef idx="1">
            <a:schemeClr val="accent3"/>
          </a:lnRef>
          <a:fillRef idx="2">
            <a:schemeClr val="accent3"/>
          </a:fillRef>
          <a:effectRef idx="1">
            <a:schemeClr val="accent3"/>
          </a:effectRef>
          <a:fontRef idx="minor">
            <a:schemeClr val="dk1"/>
          </a:fontRef>
        </p:style>
      </p:cxnSp>
    </p:spTree>
  </p:cSld>
  <p:clrMapOvr>
    <a:masterClrMapping/>
  </p:clrMapOvr>
  <p:transition/>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صورة 3"/>
          <p:cNvPicPr>
            <a:picLocks noChangeAspect="1"/>
          </p:cNvPicPr>
          <p:nvPr/>
        </p:nvPicPr>
        <p:blipFill>
          <a:blip r:embed="rId3" cstate="print">
            <a:lum bright="13000" contrast="-29000"/>
            <a:extLst>
              <a:ext uri="{BEBA8EAE-BF5A-486C-A8C5-ECC9F3942E4B}">
                <a14:imgProps xmlns:a14="http://schemas.microsoft.com/office/drawing/2010/main" xmlns="">
                  <a14:imgLayer r:embed="rId4">
                    <a14:imgEffect>
                      <a14:brightnessContrast bright="32000" contrast="-11000"/>
                    </a14:imgEffect>
                  </a14:imgLayer>
                </a14:imgProps>
              </a:ext>
              <a:ext uri="{28A0092B-C50C-407E-A947-70E740481C1C}">
                <a14:useLocalDpi xmlns:a14="http://schemas.microsoft.com/office/drawing/2010/main" xmlns="" val="0"/>
              </a:ext>
            </a:extLst>
          </a:blip>
          <a:stretch>
            <a:fillRect/>
          </a:stretch>
        </p:blipFill>
        <p:spPr>
          <a:xfrm>
            <a:off x="-11999" y="1"/>
            <a:ext cx="9143998" cy="6857999"/>
          </a:xfrm>
          <a:prstGeom prst="rect">
            <a:avLst/>
          </a:prstGeom>
        </p:spPr>
      </p:pic>
      <p:sp>
        <p:nvSpPr>
          <p:cNvPr id="2" name="عنوان 1"/>
          <p:cNvSpPr>
            <a:spLocks noGrp="1"/>
          </p:cNvSpPr>
          <p:nvPr>
            <p:ph type="ctrTitle"/>
          </p:nvPr>
        </p:nvSpPr>
        <p:spPr>
          <a:xfrm>
            <a:off x="571472" y="1357298"/>
            <a:ext cx="7851648" cy="1828800"/>
          </a:xfrm>
        </p:spPr>
        <p:txBody>
          <a:bodyPr>
            <a:normAutofit/>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pPr algn="ctr"/>
            <a:r>
              <a:rPr lang="ar-SY" sz="7200" b="1" dirty="0" smtClean="0">
                <a:ln/>
                <a:solidFill>
                  <a:schemeClr val="accent3">
                    <a:lumMod val="50000"/>
                  </a:schemeClr>
                </a:solidFill>
              </a:rPr>
              <a:t>شكراً </a:t>
            </a:r>
            <a:endParaRPr lang="ar-SY" sz="7200" b="1" dirty="0">
              <a:ln/>
              <a:solidFill>
                <a:schemeClr val="accent3">
                  <a:lumMod val="50000"/>
                </a:schemeClr>
              </a:solidFill>
            </a:endParaRPr>
          </a:p>
        </p:txBody>
      </p:sp>
      <p:sp>
        <p:nvSpPr>
          <p:cNvPr id="3" name="عنوان فرعي 2"/>
          <p:cNvSpPr>
            <a:spLocks noGrp="1"/>
          </p:cNvSpPr>
          <p:nvPr>
            <p:ph type="subTitle" idx="1"/>
          </p:nvPr>
        </p:nvSpPr>
        <p:spPr>
          <a:xfrm>
            <a:off x="1357290" y="2924944"/>
            <a:ext cx="6400800" cy="2880320"/>
          </a:xfrm>
        </p:spPr>
        <p:txBody>
          <a:bodyPr>
            <a:noAutofit/>
          </a:bodyPr>
          <a:lstStyle/>
          <a:p>
            <a:pPr algn="ctr">
              <a:lnSpc>
                <a:spcPct val="150000"/>
              </a:lnSpc>
            </a:pPr>
            <a:r>
              <a:rPr lang="ar-SY" sz="4400" dirty="0">
                <a:ln w="11430">
                  <a:noFill/>
                </a:ln>
                <a:solidFill>
                  <a:schemeClr val="accent5">
                    <a:lumMod val="50000"/>
                  </a:schemeClr>
                </a:solidFill>
                <a:latin typeface="Traditional Arabic" pitchFamily="18" charset="-78"/>
                <a:ea typeface="+mj-ea"/>
                <a:cs typeface="Traditional Arabic" pitchFamily="18" charset="-78"/>
              </a:rPr>
              <a:t>الشيخ الطبيب:  </a:t>
            </a:r>
            <a:endParaRPr lang="ar-SY" sz="4400" dirty="0" smtClean="0">
              <a:ln w="11430">
                <a:noFill/>
              </a:ln>
              <a:solidFill>
                <a:schemeClr val="accent5">
                  <a:lumMod val="50000"/>
                </a:schemeClr>
              </a:solidFill>
              <a:latin typeface="Traditional Arabic" pitchFamily="18" charset="-78"/>
              <a:ea typeface="+mj-ea"/>
              <a:cs typeface="Traditional Arabic" pitchFamily="18" charset="-78"/>
            </a:endParaRPr>
          </a:p>
          <a:p>
            <a:pPr algn="ctr">
              <a:lnSpc>
                <a:spcPct val="150000"/>
              </a:lnSpc>
            </a:pPr>
            <a:r>
              <a:rPr lang="ar-SY" sz="4400" b="0" dirty="0" smtClean="0">
                <a:ln w="11430">
                  <a:noFill/>
                </a:ln>
                <a:solidFill>
                  <a:schemeClr val="accent5">
                    <a:lumMod val="50000"/>
                  </a:schemeClr>
                </a:solidFill>
                <a:latin typeface="Traditional Arabic" pitchFamily="18" charset="-78"/>
                <a:ea typeface="+mj-ea"/>
                <a:cs typeface="PT Bold Heading" pitchFamily="2" charset="-78"/>
              </a:rPr>
              <a:t>محمد </a:t>
            </a:r>
            <a:r>
              <a:rPr lang="ar-SY" sz="4400" b="0" dirty="0">
                <a:ln w="11430">
                  <a:noFill/>
                </a:ln>
                <a:solidFill>
                  <a:schemeClr val="accent5">
                    <a:lumMod val="50000"/>
                  </a:schemeClr>
                </a:solidFill>
                <a:latin typeface="Traditional Arabic" pitchFamily="18" charset="-78"/>
                <a:ea typeface="+mj-ea"/>
                <a:cs typeface="PT Bold Heading" pitchFamily="2" charset="-78"/>
              </a:rPr>
              <a:t>خير </a:t>
            </a:r>
            <a:r>
              <a:rPr lang="ar-SY" sz="4400" b="0" dirty="0" err="1">
                <a:ln w="11430">
                  <a:noFill/>
                </a:ln>
                <a:solidFill>
                  <a:schemeClr val="accent5">
                    <a:lumMod val="50000"/>
                  </a:schemeClr>
                </a:solidFill>
                <a:latin typeface="Traditional Arabic" pitchFamily="18" charset="-78"/>
                <a:ea typeface="+mj-ea"/>
                <a:cs typeface="PT Bold Heading" pitchFamily="2" charset="-78"/>
              </a:rPr>
              <a:t>الشَّعَّال</a:t>
            </a:r>
            <a:endParaRPr lang="ar-SY" sz="4400" b="0" dirty="0">
              <a:ln w="11430">
                <a:noFill/>
              </a:ln>
              <a:solidFill>
                <a:schemeClr val="accent5">
                  <a:lumMod val="50000"/>
                </a:schemeClr>
              </a:solidFill>
              <a:latin typeface="Traditional Arabic" pitchFamily="18" charset="-78"/>
              <a:ea typeface="+mj-ea"/>
              <a:cs typeface="PT Bold Heading" pitchFamily="2" charset="-78"/>
            </a:endParaRPr>
          </a:p>
          <a:p>
            <a:pPr algn="ctr">
              <a:lnSpc>
                <a:spcPct val="150000"/>
              </a:lnSpc>
            </a:pPr>
            <a:r>
              <a:rPr lang="en-US" sz="4400" dirty="0">
                <a:ln w="11430">
                  <a:solidFill>
                    <a:schemeClr val="accent2">
                      <a:lumMod val="50000"/>
                    </a:schemeClr>
                  </a:solidFill>
                </a:ln>
                <a:solidFill>
                  <a:schemeClr val="bg1"/>
                </a:solidFill>
                <a:latin typeface="Traditional Arabic" pitchFamily="18" charset="-78"/>
                <a:ea typeface="+mj-ea"/>
                <a:cs typeface="Traditional Arabic" pitchFamily="18" charset="-78"/>
              </a:rPr>
              <a:t>Dr-shaal.com</a:t>
            </a:r>
            <a:endParaRPr lang="ar-SY" sz="4400" dirty="0">
              <a:ln w="11430">
                <a:solidFill>
                  <a:schemeClr val="accent2">
                    <a:lumMod val="50000"/>
                  </a:schemeClr>
                </a:solidFill>
              </a:ln>
              <a:solidFill>
                <a:schemeClr val="bg1"/>
              </a:solidFill>
              <a:latin typeface="Traditional Arabic" pitchFamily="18" charset="-78"/>
              <a:ea typeface="+mj-ea"/>
              <a:cs typeface="Traditional Arabic" pitchFamily="18" charset="-78"/>
            </a:endParaRPr>
          </a:p>
        </p:txBody>
      </p:sp>
    </p:spTree>
    <p:extLst>
      <p:ext uri="{BB962C8B-B14F-4D97-AF65-F5344CB8AC3E}">
        <p14:creationId xmlns:p14="http://schemas.microsoft.com/office/powerpoint/2010/main" xmlns="" val="1459544858"/>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6"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 by="(-#ppt_w*2)" calcmode="lin" valueType="num">
                                      <p:cBhvr rctx="PPT">
                                        <p:cTn id="7" dur="500" autoRev="1" fill="hold">
                                          <p:stCondLst>
                                            <p:cond delay="0"/>
                                          </p:stCondLst>
                                        </p:cTn>
                                        <p:tgtEl>
                                          <p:spTgt spid="2"/>
                                        </p:tgtEl>
                                        <p:attrNameLst>
                                          <p:attrName>ppt_w</p:attrName>
                                        </p:attrNameLst>
                                      </p:cBhvr>
                                    </p:anim>
                                    <p:anim by="(#ppt_w*0.50)" calcmode="lin" valueType="num">
                                      <p:cBhvr>
                                        <p:cTn id="8" dur="500" decel="50000" autoRev="1" fill="hold">
                                          <p:stCondLst>
                                            <p:cond delay="0"/>
                                          </p:stCondLst>
                                        </p:cTn>
                                        <p:tgtEl>
                                          <p:spTgt spid="2"/>
                                        </p:tgtEl>
                                        <p:attrNameLst>
                                          <p:attrName>ppt_x</p:attrName>
                                        </p:attrNameLst>
                                      </p:cBhvr>
                                    </p:anim>
                                    <p:anim from="(-#ppt_h/2)" to="(#ppt_y)" calcmode="lin" valueType="num">
                                      <p:cBhvr>
                                        <p:cTn id="9" dur="1000" fill="hold">
                                          <p:stCondLst>
                                            <p:cond delay="0"/>
                                          </p:stCondLst>
                                        </p:cTn>
                                        <p:tgtEl>
                                          <p:spTgt spid="2"/>
                                        </p:tgtEl>
                                        <p:attrNameLst>
                                          <p:attrName>ppt_y</p:attrName>
                                        </p:attrNameLst>
                                      </p:cBhvr>
                                    </p:anim>
                                    <p:animRot by="21600000">
                                      <p:cBhvr>
                                        <p:cTn id="10" dur="1000" fill="hold">
                                          <p:stCondLst>
                                            <p:cond delay="0"/>
                                          </p:stCondLst>
                                        </p:cTn>
                                        <p:tgtEl>
                                          <p:spTgt spid="2"/>
                                        </p:tgtEl>
                                        <p:attrNameLst>
                                          <p:attrName>r</p:attrName>
                                        </p:attrNameLst>
                                      </p:cBhvr>
                                    </p:animRot>
                                  </p:childTnLst>
                                </p:cTn>
                              </p:par>
                            </p:childTnLst>
                          </p:cTn>
                        </p:par>
                        <p:par>
                          <p:cTn id="11" fill="hold">
                            <p:stCondLst>
                              <p:cond delay="1400"/>
                            </p:stCondLst>
                            <p:childTnLst>
                              <p:par>
                                <p:cTn id="12" presetID="23" presetClass="entr" presetSubtype="16" fill="hold" nodeType="after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0" end="0"/>
                                            </p:txEl>
                                          </p:spTgt>
                                        </p:tgtEl>
                                        <p:attrNameLst>
                                          <p:attrName>ppt_h</p:attrName>
                                        </p:attrNameLst>
                                      </p:cBhvr>
                                      <p:tavLst>
                                        <p:tav tm="0">
                                          <p:val>
                                            <p:fltVal val="0"/>
                                          </p:val>
                                        </p:tav>
                                        <p:tav tm="100000">
                                          <p:val>
                                            <p:strVal val="#ppt_h"/>
                                          </p:val>
                                        </p:tav>
                                      </p:tavLst>
                                    </p:anim>
                                  </p:childTnLst>
                                </p:cTn>
                              </p:par>
                            </p:childTnLst>
                          </p:cTn>
                        </p:par>
                        <p:par>
                          <p:cTn id="16" fill="hold">
                            <p:stCondLst>
                              <p:cond delay="1900"/>
                            </p:stCondLst>
                            <p:childTnLst>
                              <p:par>
                                <p:cTn id="17" presetID="23" presetClass="entr" presetSubtype="16" fill="hold" nodeType="after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p:cTn id="19"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20" dur="500" fill="hold"/>
                                        <p:tgtEl>
                                          <p:spTgt spid="3">
                                            <p:txEl>
                                              <p:pRg st="1" end="1"/>
                                            </p:txEl>
                                          </p:spTgt>
                                        </p:tgtEl>
                                        <p:attrNameLst>
                                          <p:attrName>ppt_h</p:attrName>
                                        </p:attrNameLst>
                                      </p:cBhvr>
                                      <p:tavLst>
                                        <p:tav tm="0">
                                          <p:val>
                                            <p:fltVal val="0"/>
                                          </p:val>
                                        </p:tav>
                                        <p:tav tm="100000">
                                          <p:val>
                                            <p:strVal val="#ppt_h"/>
                                          </p:val>
                                        </p:tav>
                                      </p:tavLst>
                                    </p:anim>
                                  </p:childTnLst>
                                </p:cTn>
                              </p:par>
                            </p:childTnLst>
                          </p:cTn>
                        </p:par>
                        <p:par>
                          <p:cTn id="21" fill="hold">
                            <p:stCondLst>
                              <p:cond delay="2400"/>
                            </p:stCondLst>
                            <p:childTnLst>
                              <p:par>
                                <p:cTn id="22" presetID="15" presetClass="entr" presetSubtype="0" fill="hold" nodeType="afterEffect">
                                  <p:stCondLst>
                                    <p:cond delay="0"/>
                                  </p:stCondLst>
                                  <p:childTnLst>
                                    <p:set>
                                      <p:cBhvr>
                                        <p:cTn id="23" dur="1" fill="hold">
                                          <p:stCondLst>
                                            <p:cond delay="0"/>
                                          </p:stCondLst>
                                        </p:cTn>
                                        <p:tgtEl>
                                          <p:spTgt spid="3">
                                            <p:txEl>
                                              <p:pRg st="2" end="2"/>
                                            </p:txEl>
                                          </p:spTgt>
                                        </p:tgtEl>
                                        <p:attrNameLst>
                                          <p:attrName>style.visibility</p:attrName>
                                        </p:attrNameLst>
                                      </p:cBhvr>
                                      <p:to>
                                        <p:strVal val="visible"/>
                                      </p:to>
                                    </p:set>
                                    <p:anim calcmode="lin" valueType="num">
                                      <p:cBhvr>
                                        <p:cTn id="24"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5"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26" dur="1000" fill="hold"/>
                                        <p:tgtEl>
                                          <p:spTgt spid="3">
                                            <p:txEl>
                                              <p:pRg st="2" end="2"/>
                                            </p:txEl>
                                          </p:spTgt>
                                        </p:tgtEl>
                                        <p:attrNameLst>
                                          <p:attrName>ppt_x</p:attrName>
                                        </p:attrNameLst>
                                      </p:cBhvr>
                                      <p:tavLst>
                                        <p:tav tm="0" fmla="#ppt_x+(cos(-2*pi*(1-$))*-#ppt_x-sin(-2*pi*(1-$))*(1-#ppt_y))*(1-$)">
                                          <p:val>
                                            <p:fltVal val="0"/>
                                          </p:val>
                                        </p:tav>
                                        <p:tav tm="100000">
                                          <p:val>
                                            <p:fltVal val="1"/>
                                          </p:val>
                                        </p:tav>
                                      </p:tavLst>
                                    </p:anim>
                                    <p:anim calcmode="lin" valueType="num">
                                      <p:cBhvr>
                                        <p:cTn id="27" dur="1000" fill="hold"/>
                                        <p:tgtEl>
                                          <p:spTgt spid="3">
                                            <p:txEl>
                                              <p:pRg st="2" end="2"/>
                                            </p:txEl>
                                          </p:spTgt>
                                        </p:tgtEl>
                                        <p:attrNameLst>
                                          <p:attrName>ppt_y</p:attrName>
                                        </p:attrNameLst>
                                      </p:cBhvr>
                                      <p:tavLst>
                                        <p:tav tm="0" fmla="#ppt_y+(sin(-2*pi*(1-$))*-#ppt_x+cos(-2*pi*(1-$))*(1-#ppt_y))*(1-$)">
                                          <p:val>
                                            <p:fltVal val="0"/>
                                          </p:val>
                                        </p:tav>
                                        <p:tav tm="100000">
                                          <p:val>
                                            <p:fltVal val="1"/>
                                          </p:val>
                                        </p:tav>
                                      </p:tavLst>
                                    </p:anim>
                                  </p:childTnLst>
                                </p:cTn>
                              </p:par>
                            </p:childTnLst>
                          </p:cTn>
                        </p:par>
                        <p:par>
                          <p:cTn id="28" fill="hold">
                            <p:stCondLst>
                              <p:cond delay="3400"/>
                            </p:stCondLst>
                            <p:childTnLst>
                              <p:par>
                                <p:cTn id="29" presetID="18" presetClass="entr" presetSubtype="12" fill="hold" nodeType="afterEffect">
                                  <p:stCondLst>
                                    <p:cond delay="0"/>
                                  </p:stCondLst>
                                  <p:childTnLst>
                                    <p:set>
                                      <p:cBhvr>
                                        <p:cTn id="30" dur="1" fill="hold">
                                          <p:stCondLst>
                                            <p:cond delay="0"/>
                                          </p:stCondLst>
                                        </p:cTn>
                                        <p:tgtEl>
                                          <p:spTgt spid="3">
                                            <p:txEl>
                                              <p:pRg st="0" end="0"/>
                                            </p:txEl>
                                          </p:spTgt>
                                        </p:tgtEl>
                                        <p:attrNameLst>
                                          <p:attrName>style.visibility</p:attrName>
                                        </p:attrNameLst>
                                      </p:cBhvr>
                                      <p:to>
                                        <p:strVal val="visible"/>
                                      </p:to>
                                    </p:set>
                                    <p:animEffect transition="in" filter="strips(downLeft)">
                                      <p:cBhvr>
                                        <p:cTn id="31" dur="500"/>
                                        <p:tgtEl>
                                          <p:spTgt spid="3">
                                            <p:txEl>
                                              <p:pRg st="0" end="0"/>
                                            </p:txEl>
                                          </p:spTgt>
                                        </p:tgtEl>
                                      </p:cBhvr>
                                    </p:animEffect>
                                  </p:childTnLst>
                                </p:cTn>
                              </p:par>
                            </p:childTnLst>
                          </p:cTn>
                        </p:par>
                        <p:par>
                          <p:cTn id="32" fill="hold">
                            <p:stCondLst>
                              <p:cond delay="3900"/>
                            </p:stCondLst>
                            <p:childTnLst>
                              <p:par>
                                <p:cTn id="33" presetID="18" presetClass="entr" presetSubtype="12" fill="hold" nodeType="afterEffect">
                                  <p:stCondLst>
                                    <p:cond delay="0"/>
                                  </p:stCondLst>
                                  <p:childTnLst>
                                    <p:set>
                                      <p:cBhvr>
                                        <p:cTn id="34" dur="1" fill="hold">
                                          <p:stCondLst>
                                            <p:cond delay="0"/>
                                          </p:stCondLst>
                                        </p:cTn>
                                        <p:tgtEl>
                                          <p:spTgt spid="3">
                                            <p:txEl>
                                              <p:pRg st="1" end="1"/>
                                            </p:txEl>
                                          </p:spTgt>
                                        </p:tgtEl>
                                        <p:attrNameLst>
                                          <p:attrName>style.visibility</p:attrName>
                                        </p:attrNameLst>
                                      </p:cBhvr>
                                      <p:to>
                                        <p:strVal val="visible"/>
                                      </p:to>
                                    </p:set>
                                    <p:animEffect transition="in" filter="strips(downLeft)">
                                      <p:cBhvr>
                                        <p:cTn id="35" dur="500"/>
                                        <p:tgtEl>
                                          <p:spTgt spid="3">
                                            <p:txEl>
                                              <p:pRg st="1" end="1"/>
                                            </p:txEl>
                                          </p:spTgt>
                                        </p:tgtEl>
                                      </p:cBhvr>
                                    </p:animEffect>
                                  </p:childTnLst>
                                </p:cTn>
                              </p:par>
                            </p:childTnLst>
                          </p:cTn>
                        </p:par>
                        <p:par>
                          <p:cTn id="36" fill="hold">
                            <p:stCondLst>
                              <p:cond delay="4400"/>
                            </p:stCondLst>
                            <p:childTnLst>
                              <p:par>
                                <p:cTn id="37" presetID="5" presetClass="entr" presetSubtype="10" fill="hold" grpId="1" nodeType="afterEffect">
                                  <p:stCondLst>
                                    <p:cond delay="0"/>
                                  </p:stCondLst>
                                  <p:iterate type="lt">
                                    <p:tmPct val="0"/>
                                  </p:iterate>
                                  <p:childTnLst>
                                    <p:set>
                                      <p:cBhvr>
                                        <p:cTn id="38" dur="1" fill="hold">
                                          <p:stCondLst>
                                            <p:cond delay="0"/>
                                          </p:stCondLst>
                                        </p:cTn>
                                        <p:tgtEl>
                                          <p:spTgt spid="2"/>
                                        </p:tgtEl>
                                        <p:attrNameLst>
                                          <p:attrName>style.visibility</p:attrName>
                                        </p:attrNameLst>
                                      </p:cBhvr>
                                      <p:to>
                                        <p:strVal val="visible"/>
                                      </p:to>
                                    </p:set>
                                    <p:animEffect transition="in" filter="checkerboard(across)">
                                      <p:cBhvr>
                                        <p:cTn id="39" dur="500"/>
                                        <p:tgtEl>
                                          <p:spTgt spid="2"/>
                                        </p:tgtEl>
                                      </p:cBhvr>
                                    </p:animEffect>
                                  </p:childTnLst>
                                </p:cTn>
                              </p:par>
                            </p:childTnLst>
                          </p:cTn>
                        </p:par>
                        <p:par>
                          <p:cTn id="40" fill="hold">
                            <p:stCondLst>
                              <p:cond delay="4900"/>
                            </p:stCondLst>
                            <p:childTnLst>
                              <p:par>
                                <p:cTn id="41" presetID="3" presetClass="entr" presetSubtype="10" fill="hold" nodeType="afterEffect">
                                  <p:stCondLst>
                                    <p:cond delay="0"/>
                                  </p:stCondLst>
                                  <p:childTnLst>
                                    <p:set>
                                      <p:cBhvr>
                                        <p:cTn id="42" dur="1" fill="hold">
                                          <p:stCondLst>
                                            <p:cond delay="0"/>
                                          </p:stCondLst>
                                        </p:cTn>
                                        <p:tgtEl>
                                          <p:spTgt spid="3">
                                            <p:txEl>
                                              <p:pRg st="2" end="2"/>
                                            </p:txEl>
                                          </p:spTgt>
                                        </p:tgtEl>
                                        <p:attrNameLst>
                                          <p:attrName>style.visibility</p:attrName>
                                        </p:attrNameLst>
                                      </p:cBhvr>
                                      <p:to>
                                        <p:strVal val="visible"/>
                                      </p:to>
                                    </p:set>
                                    <p:animEffect transition="in" filter="blinds(horizontal)">
                                      <p:cBhvr>
                                        <p:cTn id="43" dur="500"/>
                                        <p:tgtEl>
                                          <p:spTgt spid="3">
                                            <p:txEl>
                                              <p:pRg st="2" end="2"/>
                                            </p:txEl>
                                          </p:spTgt>
                                        </p:tgtEl>
                                      </p:cBhvr>
                                    </p:animEffect>
                                  </p:childTnLst>
                                </p:cTn>
                              </p:par>
                            </p:childTnLst>
                          </p:cTn>
                        </p:par>
                        <p:par>
                          <p:cTn id="44" fill="hold">
                            <p:stCondLst>
                              <p:cond delay="5400"/>
                            </p:stCondLst>
                            <p:childTnLst>
                              <p:par>
                                <p:cTn id="45" presetID="7" presetClass="entr" presetSubtype="4" fill="hold" grpId="2" nodeType="afterEffect">
                                  <p:stCondLst>
                                    <p:cond delay="0"/>
                                  </p:stCondLst>
                                  <p:iterate type="lt">
                                    <p:tmPct val="0"/>
                                  </p:iterate>
                                  <p:childTnLst>
                                    <p:set>
                                      <p:cBhvr>
                                        <p:cTn id="46" dur="1" fill="hold">
                                          <p:stCondLst>
                                            <p:cond delay="0"/>
                                          </p:stCondLst>
                                        </p:cTn>
                                        <p:tgtEl>
                                          <p:spTgt spid="2"/>
                                        </p:tgtEl>
                                        <p:attrNameLst>
                                          <p:attrName>style.visibility</p:attrName>
                                        </p:attrNameLst>
                                      </p:cBhvr>
                                      <p:to>
                                        <p:strVal val="visible"/>
                                      </p:to>
                                    </p:set>
                                    <p:anim calcmode="lin" valueType="num">
                                      <p:cBhvr additive="base">
                                        <p:cTn id="47" dur="5000" fill="hold"/>
                                        <p:tgtEl>
                                          <p:spTgt spid="2"/>
                                        </p:tgtEl>
                                        <p:attrNameLst>
                                          <p:attrName>ppt_x</p:attrName>
                                        </p:attrNameLst>
                                      </p:cBhvr>
                                      <p:tavLst>
                                        <p:tav tm="0">
                                          <p:val>
                                            <p:strVal val="#ppt_x"/>
                                          </p:val>
                                        </p:tav>
                                        <p:tav tm="100000">
                                          <p:val>
                                            <p:strVal val="#ppt_x"/>
                                          </p:val>
                                        </p:tav>
                                      </p:tavLst>
                                    </p:anim>
                                    <p:anim calcmode="lin" valueType="num">
                                      <p:cBhvr additive="base">
                                        <p:cTn id="48" dur="5000" fill="hold"/>
                                        <p:tgtEl>
                                          <p:spTgt spid="2"/>
                                        </p:tgtEl>
                                        <p:attrNameLst>
                                          <p:attrName>ppt_y</p:attrName>
                                        </p:attrNameLst>
                                      </p:cBhvr>
                                      <p:tavLst>
                                        <p:tav tm="0">
                                          <p:val>
                                            <p:strVal val="1+#ppt_h/2"/>
                                          </p:val>
                                        </p:tav>
                                        <p:tav tm="100000">
                                          <p:val>
                                            <p:strVal val="#ppt_y"/>
                                          </p:val>
                                        </p:tav>
                                      </p:tavLst>
                                    </p:anim>
                                  </p:childTnLst>
                                </p:cTn>
                              </p:par>
                            </p:childTnLst>
                          </p:cTn>
                        </p:par>
                        <p:par>
                          <p:cTn id="49" fill="hold">
                            <p:stCondLst>
                              <p:cond delay="10400"/>
                            </p:stCondLst>
                            <p:childTnLst>
                              <p:par>
                                <p:cTn id="50" presetID="7" presetClass="entr" presetSubtype="4" fill="hold" grpId="0" nodeType="afterEffect">
                                  <p:stCondLst>
                                    <p:cond delay="0"/>
                                  </p:stCondLst>
                                  <p:childTnLst>
                                    <p:set>
                                      <p:cBhvr>
                                        <p:cTn id="51" dur="1" fill="hold">
                                          <p:stCondLst>
                                            <p:cond delay="0"/>
                                          </p:stCondLst>
                                        </p:cTn>
                                        <p:tgtEl>
                                          <p:spTgt spid="3">
                                            <p:txEl>
                                              <p:pRg st="0" end="0"/>
                                            </p:txEl>
                                          </p:spTgt>
                                        </p:tgtEl>
                                        <p:attrNameLst>
                                          <p:attrName>style.visibility</p:attrName>
                                        </p:attrNameLst>
                                      </p:cBhvr>
                                      <p:to>
                                        <p:strVal val="visible"/>
                                      </p:to>
                                    </p:set>
                                    <p:anim calcmode="lin" valueType="num">
                                      <p:cBhvr additive="base">
                                        <p:cTn id="52" dur="5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53" dur="5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par>
                          <p:cTn id="54" fill="hold">
                            <p:stCondLst>
                              <p:cond delay="15400"/>
                            </p:stCondLst>
                            <p:childTnLst>
                              <p:par>
                                <p:cTn id="55" presetID="7" presetClass="entr" presetSubtype="4" fill="hold" grpId="0" nodeType="afterEffect">
                                  <p:stCondLst>
                                    <p:cond delay="0"/>
                                  </p:stCondLst>
                                  <p:childTnLst>
                                    <p:set>
                                      <p:cBhvr>
                                        <p:cTn id="56" dur="1" fill="hold">
                                          <p:stCondLst>
                                            <p:cond delay="0"/>
                                          </p:stCondLst>
                                        </p:cTn>
                                        <p:tgtEl>
                                          <p:spTgt spid="3">
                                            <p:txEl>
                                              <p:pRg st="1" end="1"/>
                                            </p:txEl>
                                          </p:spTgt>
                                        </p:tgtEl>
                                        <p:attrNameLst>
                                          <p:attrName>style.visibility</p:attrName>
                                        </p:attrNameLst>
                                      </p:cBhvr>
                                      <p:to>
                                        <p:strVal val="visible"/>
                                      </p:to>
                                    </p:set>
                                    <p:anim calcmode="lin" valueType="num">
                                      <p:cBhvr additive="base">
                                        <p:cTn id="57" dur="50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58" dur="50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par>
                          <p:cTn id="59" fill="hold">
                            <p:stCondLst>
                              <p:cond delay="20400"/>
                            </p:stCondLst>
                            <p:childTnLst>
                              <p:par>
                                <p:cTn id="60" presetID="7" presetClass="entr" presetSubtype="4" fill="hold" grpId="0" nodeType="afterEffect">
                                  <p:stCondLst>
                                    <p:cond delay="0"/>
                                  </p:stCondLst>
                                  <p:childTnLst>
                                    <p:set>
                                      <p:cBhvr>
                                        <p:cTn id="61" dur="1" fill="hold">
                                          <p:stCondLst>
                                            <p:cond delay="0"/>
                                          </p:stCondLst>
                                        </p:cTn>
                                        <p:tgtEl>
                                          <p:spTgt spid="3">
                                            <p:txEl>
                                              <p:pRg st="2" end="2"/>
                                            </p:txEl>
                                          </p:spTgt>
                                        </p:tgtEl>
                                        <p:attrNameLst>
                                          <p:attrName>style.visibility</p:attrName>
                                        </p:attrNameLst>
                                      </p:cBhvr>
                                      <p:to>
                                        <p:strVal val="visible"/>
                                      </p:to>
                                    </p:set>
                                    <p:anim calcmode="lin" valueType="num">
                                      <p:cBhvr additive="base">
                                        <p:cTn id="62" dur="50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63" dur="5000" fill="hold"/>
                                        <p:tgtEl>
                                          <p:spTgt spid="3">
                                            <p:txEl>
                                              <p:pRg st="2" end="2"/>
                                            </p:txEl>
                                          </p:spTgt>
                                        </p:tgtEl>
                                        <p:attrNameLst>
                                          <p:attrName>ppt_y</p:attrName>
                                        </p:attrNameLst>
                                      </p:cBhvr>
                                      <p:tavLst>
                                        <p:tav tm="0">
                                          <p:val>
                                            <p:strVal val="1+#ppt_h/2"/>
                                          </p:val>
                                        </p:tav>
                                        <p:tav tm="100000">
                                          <p:val>
                                            <p:strVal val="#ppt_y"/>
                                          </p:val>
                                        </p:tav>
                                      </p:tavLst>
                                    </p:anim>
                                  </p:childTnLst>
                                </p:cTn>
                              </p:par>
                              <p:par>
                                <p:cTn id="64" presetID="38" presetClass="entr" presetSubtype="0" accel="50000" fill="hold" grpId="3" nodeType="withEffect">
                                  <p:stCondLst>
                                    <p:cond delay="0"/>
                                  </p:stCondLst>
                                  <p:iterate type="lt">
                                    <p:tmPct val="50000"/>
                                  </p:iterate>
                                  <p:childTnLst>
                                    <p:set>
                                      <p:cBhvr>
                                        <p:cTn id="65" dur="1" fill="hold">
                                          <p:stCondLst>
                                            <p:cond delay="0"/>
                                          </p:stCondLst>
                                        </p:cTn>
                                        <p:tgtEl>
                                          <p:spTgt spid="2"/>
                                        </p:tgtEl>
                                        <p:attrNameLst>
                                          <p:attrName>style.visibility</p:attrName>
                                        </p:attrNameLst>
                                      </p:cBhvr>
                                      <p:to>
                                        <p:strVal val="visible"/>
                                      </p:to>
                                    </p:set>
                                    <p:set>
                                      <p:cBhvr>
                                        <p:cTn id="66" dur="455" fill="hold">
                                          <p:stCondLst>
                                            <p:cond delay="0"/>
                                          </p:stCondLst>
                                        </p:cTn>
                                        <p:tgtEl>
                                          <p:spTgt spid="2"/>
                                        </p:tgtEl>
                                        <p:attrNameLst>
                                          <p:attrName>style.rotation</p:attrName>
                                        </p:attrNameLst>
                                      </p:cBhvr>
                                      <p:to>
                                        <p:strVal val="-45.0"/>
                                      </p:to>
                                    </p:set>
                                    <p:anim calcmode="lin" valueType="num">
                                      <p:cBhvr>
                                        <p:cTn id="67" dur="455" fill="hold">
                                          <p:stCondLst>
                                            <p:cond delay="455"/>
                                          </p:stCondLst>
                                        </p:cTn>
                                        <p:tgtEl>
                                          <p:spTgt spid="2"/>
                                        </p:tgtEl>
                                        <p:attrNameLst>
                                          <p:attrName>style.rotation</p:attrName>
                                        </p:attrNameLst>
                                      </p:cBhvr>
                                      <p:tavLst>
                                        <p:tav tm="0">
                                          <p:val>
                                            <p:fltVal val="-45"/>
                                          </p:val>
                                        </p:tav>
                                        <p:tav tm="69900">
                                          <p:val>
                                            <p:fltVal val="45"/>
                                          </p:val>
                                        </p:tav>
                                        <p:tav tm="100000">
                                          <p:val>
                                            <p:fltVal val="0"/>
                                          </p:val>
                                        </p:tav>
                                      </p:tavLst>
                                    </p:anim>
                                    <p:anim calcmode="lin" valueType="num">
                                      <p:cBhvr>
                                        <p:cTn id="68" dur="455" fill="hold">
                                          <p:stCondLst>
                                            <p:cond delay="0"/>
                                          </p:stCondLst>
                                        </p:cTn>
                                        <p:tgtEl>
                                          <p:spTgt spid="2"/>
                                        </p:tgtEl>
                                        <p:attrNameLst>
                                          <p:attrName>ppt_y</p:attrName>
                                        </p:attrNameLst>
                                      </p:cBhvr>
                                      <p:tavLst>
                                        <p:tav tm="0">
                                          <p:val>
                                            <p:strVal val="#ppt_y-1"/>
                                          </p:val>
                                        </p:tav>
                                        <p:tav tm="100000">
                                          <p:val>
                                            <p:strVal val="#ppt_y-(0.354*#ppt_w-0.172*#ppt_h)"/>
                                          </p:val>
                                        </p:tav>
                                      </p:tavLst>
                                    </p:anim>
                                    <p:anim calcmode="lin" valueType="num">
                                      <p:cBhvr>
                                        <p:cTn id="69" dur="156" decel="50000" autoRev="1" fill="hold">
                                          <p:stCondLst>
                                            <p:cond delay="455"/>
                                          </p:stCondLst>
                                        </p:cTn>
                                        <p:tgtEl>
                                          <p:spTgt spid="2"/>
                                        </p:tgtEl>
                                        <p:attrNameLst>
                                          <p:attrName>ppt_y</p:attrName>
                                        </p:attrNameLst>
                                      </p:cBhvr>
                                      <p:tavLst>
                                        <p:tav tm="0">
                                          <p:val>
                                            <p:strVal val="#ppt_y-(0.354*#ppt_w-0.172*#ppt_h)"/>
                                          </p:val>
                                        </p:tav>
                                        <p:tav tm="100000">
                                          <p:val>
                                            <p:strVal val="#ppt_y-(0.354*#ppt_w-0.172*#ppt_h)-#ppt_h/2"/>
                                          </p:val>
                                        </p:tav>
                                      </p:tavLst>
                                    </p:anim>
                                    <p:anim calcmode="lin" valueType="num">
                                      <p:cBhvr>
                                        <p:cTn id="70" dur="136" fill="hold">
                                          <p:stCondLst>
                                            <p:cond delay="864"/>
                                          </p:stCondLst>
                                        </p:cTn>
                                        <p:tgtEl>
                                          <p:spTgt spid="2"/>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P spid="2" grpId="2"/>
      <p:bldP spid="2" grpId="3"/>
      <p:bldP spid="3" grpId="0" build="p"/>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أصفر">
  <a:themeElements>
    <a:clrScheme name="مدير تنفيذي">
      <a:dk1>
        <a:sysClr val="windowText" lastClr="000000"/>
      </a:dk1>
      <a:lt1>
        <a:sysClr val="window" lastClr="FFFFFF"/>
      </a:lt1>
      <a:dk2>
        <a:srgbClr val="2F5897"/>
      </a:dk2>
      <a:lt2>
        <a:srgbClr val="E4E9EF"/>
      </a:lt2>
      <a:accent1>
        <a:srgbClr val="6076B4"/>
      </a:accent1>
      <a:accent2>
        <a:srgbClr val="9C5252"/>
      </a:accent2>
      <a:accent3>
        <a:srgbClr val="E68422"/>
      </a:accent3>
      <a:accent4>
        <a:srgbClr val="846648"/>
      </a:accent4>
      <a:accent5>
        <a:srgbClr val="63891F"/>
      </a:accent5>
      <a:accent6>
        <a:srgbClr val="758085"/>
      </a:accent6>
      <a:hlink>
        <a:srgbClr val="3399FF"/>
      </a:hlink>
      <a:folHlink>
        <a:srgbClr val="B2B2B2"/>
      </a:folHlink>
    </a:clrScheme>
    <a:fontScheme name="مدير تنفيذي">
      <a:majorFont>
        <a:latin typeface="Century Gothic"/>
        <a:ea typeface=""/>
        <a:cs typeface=""/>
        <a:font script="Jpan" typeface="HGｺﾞｼｯｸM"/>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a:ea typeface=""/>
        <a:cs typeface=""/>
        <a:font script="Jpan" typeface="HGS明朝E"/>
        <a:font script="Hang" typeface="맑은 고딕"/>
        <a:font script="Hans" typeface="宋体"/>
        <a:font script="Hant" typeface="新細明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مدير تنفيذي">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8575" cap="flat" cmpd="sng" algn="ctr">
          <a:solidFill>
            <a:schemeClr val="phClr"/>
          </a:solidFill>
          <a:prstDash val="solid"/>
        </a:ln>
        <a:ln w="508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50000">
              <a:schemeClr val="phClr">
                <a:tint val="80000"/>
                <a:satMod val="250000"/>
              </a:schemeClr>
            </a:gs>
            <a:gs pos="76000">
              <a:schemeClr val="phClr">
                <a:tint val="90000"/>
                <a:shade val="90000"/>
                <a:satMod val="200000"/>
              </a:schemeClr>
            </a:gs>
            <a:gs pos="92000">
              <a:schemeClr val="phClr">
                <a:tint val="90000"/>
                <a:shade val="70000"/>
                <a:satMod val="250000"/>
              </a:schemeClr>
            </a:gs>
          </a:gsLst>
          <a:path path="circle">
            <a:fillToRect l="50000" t="50000" r="50000" b="50000"/>
          </a:path>
        </a:gradFill>
        <a:blipFill>
          <a:blip xmlns:r="http://schemas.openxmlformats.org/officeDocument/2006/relationships" r:embed="rId1">
            <a:duotone>
              <a:schemeClr val="phClr">
                <a:tint val="95000"/>
              </a:schemeClr>
              <a:schemeClr val="phClr">
                <a:shade val="9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1_مدير تنفيذي">
  <a:themeElements>
    <a:clrScheme name="مدير تنفيذي">
      <a:dk1>
        <a:sysClr val="windowText" lastClr="000000"/>
      </a:dk1>
      <a:lt1>
        <a:sysClr val="window" lastClr="FFFFFF"/>
      </a:lt1>
      <a:dk2>
        <a:srgbClr val="2F5897"/>
      </a:dk2>
      <a:lt2>
        <a:srgbClr val="E4E9EF"/>
      </a:lt2>
      <a:accent1>
        <a:srgbClr val="6076B4"/>
      </a:accent1>
      <a:accent2>
        <a:srgbClr val="9C5252"/>
      </a:accent2>
      <a:accent3>
        <a:srgbClr val="E68422"/>
      </a:accent3>
      <a:accent4>
        <a:srgbClr val="846648"/>
      </a:accent4>
      <a:accent5>
        <a:srgbClr val="63891F"/>
      </a:accent5>
      <a:accent6>
        <a:srgbClr val="758085"/>
      </a:accent6>
      <a:hlink>
        <a:srgbClr val="3399FF"/>
      </a:hlink>
      <a:folHlink>
        <a:srgbClr val="B2B2B2"/>
      </a:folHlink>
    </a:clrScheme>
    <a:fontScheme name="مدير تنفيذي">
      <a:majorFont>
        <a:latin typeface="Century Gothic"/>
        <a:ea typeface=""/>
        <a:cs typeface=""/>
        <a:font script="Jpan" typeface="HGｺﾞｼｯｸM"/>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a:ea typeface=""/>
        <a:cs typeface=""/>
        <a:font script="Jpan" typeface="HGS明朝E"/>
        <a:font script="Hang" typeface="맑은 고딕"/>
        <a:font script="Hans" typeface="宋体"/>
        <a:font script="Hant" typeface="新細明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مدير تنفيذي">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8575" cap="flat" cmpd="sng" algn="ctr">
          <a:solidFill>
            <a:schemeClr val="phClr"/>
          </a:solidFill>
          <a:prstDash val="solid"/>
        </a:ln>
        <a:ln w="508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50000">
              <a:schemeClr val="phClr">
                <a:tint val="80000"/>
                <a:satMod val="250000"/>
              </a:schemeClr>
            </a:gs>
            <a:gs pos="76000">
              <a:schemeClr val="phClr">
                <a:tint val="90000"/>
                <a:shade val="90000"/>
                <a:satMod val="200000"/>
              </a:schemeClr>
            </a:gs>
            <a:gs pos="92000">
              <a:schemeClr val="phClr">
                <a:tint val="90000"/>
                <a:shade val="70000"/>
                <a:satMod val="250000"/>
              </a:schemeClr>
            </a:gs>
          </a:gsLst>
          <a:path path="circle">
            <a:fillToRect l="50000" t="50000" r="50000" b="50000"/>
          </a:path>
        </a:gradFill>
        <a:blipFill>
          <a:blip xmlns:r="http://schemas.openxmlformats.org/officeDocument/2006/relationships" r:embed="rId1">
            <a:duotone>
              <a:schemeClr val="phClr">
                <a:tint val="95000"/>
              </a:schemeClr>
              <a:schemeClr val="phClr">
                <a:shade val="90000"/>
              </a:schemeClr>
            </a:duotone>
          </a:blip>
          <a:tile tx="0" ty="0" sx="100000" sy="100000" flip="none" algn="tl"/>
        </a:blipFill>
      </a:bgFillStyleLst>
    </a:fmtScheme>
  </a:themeElements>
  <a:objectDefaults/>
  <a:extraClrSchemeLst/>
</a:theme>
</file>

<file path=ppt/theme/theme3.xml><?xml version="1.0" encoding="utf-8"?>
<a:theme xmlns:a="http://schemas.openxmlformats.org/drawingml/2006/main" name="نسق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مدير تنفيذي">
    <a:dk1>
      <a:sysClr val="windowText" lastClr="000000"/>
    </a:dk1>
    <a:lt1>
      <a:sysClr val="window" lastClr="FFFFFF"/>
    </a:lt1>
    <a:dk2>
      <a:srgbClr val="2F5897"/>
    </a:dk2>
    <a:lt2>
      <a:srgbClr val="E4E9EF"/>
    </a:lt2>
    <a:accent1>
      <a:srgbClr val="6076B4"/>
    </a:accent1>
    <a:accent2>
      <a:srgbClr val="9C5252"/>
    </a:accent2>
    <a:accent3>
      <a:srgbClr val="E68422"/>
    </a:accent3>
    <a:accent4>
      <a:srgbClr val="846648"/>
    </a:accent4>
    <a:accent5>
      <a:srgbClr val="63891F"/>
    </a:accent5>
    <a:accent6>
      <a:srgbClr val="758085"/>
    </a:accent6>
    <a:hlink>
      <a:srgbClr val="3399FF"/>
    </a:hlink>
    <a:folHlink>
      <a:srgbClr val="B2B2B2"/>
    </a:folHlink>
  </a:clrScheme>
</a:themeOverride>
</file>

<file path=docProps/app.xml><?xml version="1.0" encoding="utf-8"?>
<Properties xmlns="http://schemas.openxmlformats.org/officeDocument/2006/extended-properties" xmlns:vt="http://schemas.openxmlformats.org/officeDocument/2006/docPropsVTypes">
  <Template>Executive</Template>
  <TotalTime>615</TotalTime>
  <Words>1786</Words>
  <Application>Microsoft Office PowerPoint</Application>
  <PresentationFormat>On-screen Show (4:3)</PresentationFormat>
  <Paragraphs>258</Paragraphs>
  <Slides>70</Slides>
  <Notes>3</Notes>
  <HiddenSlides>0</HiddenSlides>
  <MMClips>0</MMClips>
  <ScaleCrop>false</ScaleCrop>
  <HeadingPairs>
    <vt:vector size="4" baseType="variant">
      <vt:variant>
        <vt:lpstr>Theme</vt:lpstr>
      </vt:variant>
      <vt:variant>
        <vt:i4>2</vt:i4>
      </vt:variant>
      <vt:variant>
        <vt:lpstr>Slide Titles</vt:lpstr>
      </vt:variant>
      <vt:variant>
        <vt:i4>70</vt:i4>
      </vt:variant>
    </vt:vector>
  </HeadingPairs>
  <TitlesOfParts>
    <vt:vector size="72" baseType="lpstr">
      <vt:lpstr>أصفر</vt:lpstr>
      <vt:lpstr>1_مدير تنفيذي</vt:lpstr>
      <vt:lpstr>Slide 1</vt:lpstr>
      <vt:lpstr>العقد</vt:lpstr>
      <vt:lpstr>Slide 3</vt:lpstr>
      <vt:lpstr>الاستخارة</vt:lpstr>
      <vt:lpstr>الاستخارة</vt:lpstr>
      <vt:lpstr>الاستخارة</vt:lpstr>
      <vt:lpstr>الاستخارة</vt:lpstr>
      <vt:lpstr>الاستخارة</vt:lpstr>
      <vt:lpstr>الاستخارة</vt:lpstr>
      <vt:lpstr>الاستخارة</vt:lpstr>
      <vt:lpstr>الاستخارة</vt:lpstr>
      <vt:lpstr>الاستخارة</vt:lpstr>
      <vt:lpstr>الاستخارة</vt:lpstr>
      <vt:lpstr>الاستخارة غير الشرعية</vt:lpstr>
      <vt:lpstr>الاستخارة غير الشرعية</vt:lpstr>
      <vt:lpstr>الاستخارة</vt:lpstr>
      <vt:lpstr>إشاعات  لا أصل لها</vt:lpstr>
      <vt:lpstr>إشاعات</vt:lpstr>
      <vt:lpstr>اضحك معنا</vt:lpstr>
      <vt:lpstr>أركان العقد</vt:lpstr>
      <vt:lpstr>1- الصيغة</vt:lpstr>
      <vt:lpstr>الصيغة</vt:lpstr>
      <vt:lpstr>الصيغة</vt:lpstr>
      <vt:lpstr>2- العاقدان</vt:lpstr>
      <vt:lpstr>الزوجان</vt:lpstr>
      <vt:lpstr>3- ولي الفتاة</vt:lpstr>
      <vt:lpstr>الولي</vt:lpstr>
      <vt:lpstr>الولي</vt:lpstr>
      <vt:lpstr>الولي</vt:lpstr>
      <vt:lpstr>4- الشاهدان</vt:lpstr>
      <vt:lpstr>الشاهدان</vt:lpstr>
      <vt:lpstr>الشاهدان</vt:lpstr>
      <vt:lpstr> </vt:lpstr>
      <vt:lpstr> </vt:lpstr>
      <vt:lpstr> </vt:lpstr>
      <vt:lpstr> </vt:lpstr>
      <vt:lpstr> </vt:lpstr>
      <vt:lpstr> </vt:lpstr>
      <vt:lpstr> </vt:lpstr>
      <vt:lpstr> </vt:lpstr>
      <vt:lpstr>زواج المتعة</vt:lpstr>
      <vt:lpstr>زواج المتعة</vt:lpstr>
      <vt:lpstr>زواج المتعة</vt:lpstr>
      <vt:lpstr> </vt:lpstr>
      <vt:lpstr> </vt:lpstr>
      <vt:lpstr> </vt:lpstr>
      <vt:lpstr>Slide 47</vt:lpstr>
      <vt:lpstr>Slide 48</vt:lpstr>
      <vt:lpstr>سنن  عقد الزواج</vt:lpstr>
      <vt:lpstr>1- الإعلان</vt:lpstr>
      <vt:lpstr>الإعلان</vt:lpstr>
      <vt:lpstr>الإعلان</vt:lpstr>
      <vt:lpstr>2- أن يكون  في المسجد</vt:lpstr>
      <vt:lpstr>يكون في المسجد</vt:lpstr>
      <vt:lpstr>3- الوليمة</vt:lpstr>
      <vt:lpstr>الوليمة</vt:lpstr>
      <vt:lpstr>4- الدعاء للزوجين</vt:lpstr>
      <vt:lpstr>الدعاء للزوجين</vt:lpstr>
      <vt:lpstr>5- ذكر الصداق  في العقد</vt:lpstr>
      <vt:lpstr>ذكر الصداق</vt:lpstr>
      <vt:lpstr>ذكر الصداق</vt:lpstr>
      <vt:lpstr>ذكر الصداق</vt:lpstr>
      <vt:lpstr>ذكر الصداق</vt:lpstr>
      <vt:lpstr>المهر</vt:lpstr>
      <vt:lpstr>Slide 65</vt:lpstr>
      <vt:lpstr>ماذا يترتب على  عقد الزواج؟</vt:lpstr>
      <vt:lpstr>يترتب على العقد</vt:lpstr>
      <vt:lpstr>Slide 68</vt:lpstr>
      <vt:lpstr>Slide 69</vt:lpstr>
      <vt:lpstr>شكراً </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ختام الدورة</dc:title>
  <dc:creator>الأساسي</dc:creator>
  <cp:lastModifiedBy>fahd</cp:lastModifiedBy>
  <cp:revision>138</cp:revision>
  <dcterms:created xsi:type="dcterms:W3CDTF">2011-01-27T11:35:38Z</dcterms:created>
  <dcterms:modified xsi:type="dcterms:W3CDTF">2011-10-24T09:40:03Z</dcterms:modified>
</cp:coreProperties>
</file>