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Default Extension="wdp" ContentType="image/vnd.ms-photo"/>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3" r:id="rId1"/>
    <p:sldMasterId id="2147483677" r:id="rId2"/>
    <p:sldMasterId id="2147483687" r:id="rId3"/>
  </p:sldMasterIdLst>
  <p:notesMasterIdLst>
    <p:notesMasterId r:id="rId33"/>
  </p:notesMasterIdLst>
  <p:sldIdLst>
    <p:sldId id="278" r:id="rId4"/>
    <p:sldId id="277" r:id="rId5"/>
    <p:sldId id="281" r:id="rId6"/>
    <p:sldId id="284" r:id="rId7"/>
    <p:sldId id="259" r:id="rId8"/>
    <p:sldId id="268" r:id="rId9"/>
    <p:sldId id="269" r:id="rId10"/>
    <p:sldId id="286" r:id="rId11"/>
    <p:sldId id="270" r:id="rId12"/>
    <p:sldId id="287" r:id="rId13"/>
    <p:sldId id="271" r:id="rId14"/>
    <p:sldId id="292" r:id="rId15"/>
    <p:sldId id="272" r:id="rId16"/>
    <p:sldId id="282" r:id="rId17"/>
    <p:sldId id="294" r:id="rId18"/>
    <p:sldId id="293" r:id="rId19"/>
    <p:sldId id="288" r:id="rId20"/>
    <p:sldId id="289" r:id="rId21"/>
    <p:sldId id="290" r:id="rId22"/>
    <p:sldId id="291" r:id="rId23"/>
    <p:sldId id="273" r:id="rId24"/>
    <p:sldId id="295" r:id="rId25"/>
    <p:sldId id="274" r:id="rId26"/>
    <p:sldId id="296" r:id="rId27"/>
    <p:sldId id="297" r:id="rId28"/>
    <p:sldId id="275" r:id="rId29"/>
    <p:sldId id="298" r:id="rId30"/>
    <p:sldId id="299" r:id="rId31"/>
    <p:sldId id="279"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6" d="100"/>
          <a:sy n="76" d="100"/>
        </p:scale>
        <p:origin x="-346"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E878915-20EB-41FA-9378-7DFBF860229E}" type="datetimeFigureOut">
              <a:rPr lang="ar-SY" smtClean="0"/>
              <a:pPr/>
              <a:t>27/11/1432</a:t>
            </a:fld>
            <a:endParaRPr lang="ar-SY"/>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1F3BD7A-D66F-40A7-AB42-56BF502F5D9B}" type="slidenum">
              <a:rPr lang="ar-SY" smtClean="0"/>
              <a:pPr/>
              <a:t>‹#›</a:t>
            </a:fld>
            <a:endParaRPr lang="ar-SY"/>
          </a:p>
        </p:txBody>
      </p:sp>
    </p:spTree>
    <p:extLst>
      <p:ext uri="{BB962C8B-B14F-4D97-AF65-F5344CB8AC3E}">
        <p14:creationId xmlns:p14="http://schemas.microsoft.com/office/powerpoint/2010/main" xmlns="" val="185458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1</a:t>
            </a:fld>
            <a:endParaRPr lang="ar-SA">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r>
              <a:rPr lang="ar-SA" dirty="0" smtClean="0"/>
              <a:t>صورة </a:t>
            </a:r>
            <a:r>
              <a:rPr lang="ar-SA" dirty="0" err="1" smtClean="0"/>
              <a:t>إموشن</a:t>
            </a:r>
            <a:r>
              <a:rPr lang="ar-SA" dirty="0" smtClean="0"/>
              <a:t> بمعنى انتبه</a:t>
            </a:r>
            <a:r>
              <a:rPr lang="ar-SA" baseline="0" dirty="0" smtClean="0"/>
              <a:t> وخلفية</a:t>
            </a:r>
            <a:endParaRPr lang="ar-SY" dirty="0"/>
          </a:p>
        </p:txBody>
      </p:sp>
      <p:sp>
        <p:nvSpPr>
          <p:cNvPr id="4" name="عنصر نائب لرقم الشريحة 3"/>
          <p:cNvSpPr>
            <a:spLocks noGrp="1"/>
          </p:cNvSpPr>
          <p:nvPr>
            <p:ph type="sldNum" sz="quarter" idx="10"/>
          </p:nvPr>
        </p:nvSpPr>
        <p:spPr/>
        <p:txBody>
          <a:bodyPr/>
          <a:lstStyle/>
          <a:p>
            <a:fld id="{0D5CC344-7ABD-45DF-AAB0-9B6F1AF3A010}" type="slidenum">
              <a:rPr lang="ar-SY" smtClean="0"/>
              <a:pPr/>
              <a:t>2</a:t>
            </a:fld>
            <a:endParaRPr lang="ar-SY"/>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4</a:t>
            </a:fld>
            <a:endParaRPr lang="ar-SA">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r>
              <a:rPr lang="ar-SA" dirty="0" smtClean="0"/>
              <a:t>صورة </a:t>
            </a:r>
            <a:r>
              <a:rPr lang="ar-SA" dirty="0" err="1" smtClean="0"/>
              <a:t>إموشن</a:t>
            </a:r>
            <a:r>
              <a:rPr lang="ar-SA" dirty="0" smtClean="0"/>
              <a:t> بمعنى انتبه</a:t>
            </a:r>
            <a:r>
              <a:rPr lang="ar-SA" baseline="0" dirty="0" smtClean="0"/>
              <a:t> وخلفية</a:t>
            </a:r>
            <a:endParaRPr lang="ar-SY" dirty="0"/>
          </a:p>
        </p:txBody>
      </p:sp>
      <p:sp>
        <p:nvSpPr>
          <p:cNvPr id="4" name="عنصر نائب لرقم الشريحة 3"/>
          <p:cNvSpPr>
            <a:spLocks noGrp="1"/>
          </p:cNvSpPr>
          <p:nvPr>
            <p:ph type="sldNum" sz="quarter" idx="10"/>
          </p:nvPr>
        </p:nvSpPr>
        <p:spPr/>
        <p:txBody>
          <a:bodyPr/>
          <a:lstStyle/>
          <a:p>
            <a:fld id="{0D5CC344-7ABD-45DF-AAB0-9B6F1AF3A010}" type="slidenum">
              <a:rPr lang="ar-SY" smtClean="0"/>
              <a:pPr/>
              <a:t>5</a:t>
            </a:fld>
            <a:endParaRPr lang="ar-SY"/>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28</a:t>
            </a:fld>
            <a:endParaRPr lang="ar-SA">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Y"/>
          </a:p>
        </p:txBody>
      </p:sp>
      <p:sp>
        <p:nvSpPr>
          <p:cNvPr id="4" name="عنصر نائب لرقم الشريحة 3"/>
          <p:cNvSpPr>
            <a:spLocks noGrp="1"/>
          </p:cNvSpPr>
          <p:nvPr>
            <p:ph type="sldNum" sz="quarter" idx="10"/>
          </p:nvPr>
        </p:nvSpPr>
        <p:spPr/>
        <p:txBody>
          <a:bodyPr/>
          <a:lstStyle/>
          <a:p>
            <a:fld id="{288DCD37-F614-44FA-90AD-072D2D8E4135}" type="slidenum">
              <a:rPr lang="ar-SY" smtClean="0"/>
              <a:pPr/>
              <a:t>29</a:t>
            </a:fld>
            <a:endParaRPr lang="ar-SY"/>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899592" y="2564904"/>
            <a:ext cx="7200800" cy="1862048"/>
          </a:xfrm>
          <a:prstGeom prst="rect">
            <a:avLst/>
          </a:prstGeom>
        </p:spPr>
        <p:txBody>
          <a:bodyPr wrap="none">
            <a:normAutofit/>
          </a:bodyPr>
          <a:lstStyle>
            <a:lvl1pPr>
              <a:defRPr lang="ar-SY" sz="11500" b="1" cap="none" spc="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15" name="موجة 17"/>
          <p:cNvSpPr/>
          <p:nvPr userDrawn="1"/>
        </p:nvSpPr>
        <p:spPr>
          <a:xfrm rot="5400000">
            <a:off x="4574978" y="1836504"/>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
        <p:nvSpPr>
          <p:cNvPr id="16" name="موجة 17"/>
          <p:cNvSpPr/>
          <p:nvPr userDrawn="1"/>
        </p:nvSpPr>
        <p:spPr>
          <a:xfrm rot="5400000">
            <a:off x="4874413" y="2301773"/>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
        <p:nvSpPr>
          <p:cNvPr id="17" name="موجة 17"/>
          <p:cNvSpPr/>
          <p:nvPr userDrawn="1"/>
        </p:nvSpPr>
        <p:spPr>
          <a:xfrm rot="5400000">
            <a:off x="5151042" y="2709220"/>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Tree>
    <p:extLst>
      <p:ext uri="{BB962C8B-B14F-4D97-AF65-F5344CB8AC3E}">
        <p14:creationId xmlns:p14="http://schemas.microsoft.com/office/powerpoint/2010/main" xmlns="" val="9953536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7" name="مستطيل 6"/>
          <p:cNvSpPr/>
          <p:nvPr userDrawn="1"/>
        </p:nvSpPr>
        <p:spPr>
          <a:xfrm>
            <a:off x="7937736" y="-243408"/>
            <a:ext cx="1314784" cy="1446550"/>
          </a:xfrm>
          <a:prstGeom prst="rect">
            <a:avLst/>
          </a:prstGeom>
        </p:spPr>
        <p:txBody>
          <a:bodyPr wrap="none">
            <a:spAutoFit/>
          </a:bodyPr>
          <a:lstStyle/>
          <a:p>
            <a:pPr lvl="0"/>
            <a:r>
              <a:rPr lang="en-US"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
        <p:nvSpPr>
          <p:cNvPr id="6" name="عنصر نائب للمحتوى 2"/>
          <p:cNvSpPr>
            <a:spLocks noGrp="1"/>
          </p:cNvSpPr>
          <p:nvPr>
            <p:ph idx="1"/>
          </p:nvPr>
        </p:nvSpPr>
        <p:spPr>
          <a:xfrm>
            <a:off x="457200" y="1600200"/>
            <a:ext cx="8229600"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lnSpc>
                <a:spcPct val="134000"/>
              </a:lnSpc>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lnSpc>
                <a:spcPct val="134000"/>
              </a:lnSpc>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lnSpc>
                <a:spcPct val="134000"/>
              </a:lnSpc>
              <a:buNone/>
              <a:defRPr lang="ar-SA" sz="5200" b="1" kern="1200" dirty="0" smtClean="0">
                <a:solidFill>
                  <a:schemeClr val="tx1"/>
                </a:solidFill>
                <a:latin typeface="+mj-lt"/>
                <a:ea typeface="+mj-ea"/>
                <a:cs typeface="DecoType Naskh Variants" pitchFamily="2" charset="-78"/>
              </a:defRPr>
            </a:lvl3pPr>
            <a:lvl4pPr marL="1371600" indent="0" algn="justLow">
              <a:lnSpc>
                <a:spcPct val="134000"/>
              </a:lnSpc>
              <a:buNone/>
              <a:defRPr lang="ar-SA" sz="4300" smtClean="0">
                <a:solidFill>
                  <a:schemeClr val="accent6">
                    <a:lumMod val="50000"/>
                  </a:schemeClr>
                </a:solidFill>
                <a:latin typeface="+mj-lt"/>
                <a:ea typeface="+mj-ea"/>
                <a:cs typeface="+mj-cs"/>
              </a:defRPr>
            </a:lvl4pPr>
            <a:lvl5pPr marL="1828800" indent="0" algn="justLow">
              <a:lnSpc>
                <a:spcPct val="134000"/>
              </a:lnSpc>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marL="0" lvl="2" indent="0" algn="ctr" defTabSz="914400" rtl="1" eaLnBrk="1" latinLnBrk="0" hangingPunct="1">
              <a:lnSpc>
                <a:spcPct val="100000"/>
              </a:lnSpc>
              <a:spcBef>
                <a:spcPct val="20000"/>
              </a:spcBef>
              <a:buFont typeface="Arial" pitchFamily="34" charset="0"/>
              <a:buNone/>
            </a:pPr>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Tree>
    <p:extLst>
      <p:ext uri="{BB962C8B-B14F-4D97-AF65-F5344CB8AC3E}">
        <p14:creationId xmlns:p14="http://schemas.microsoft.com/office/powerpoint/2010/main" xmlns="" val="24389131"/>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عنوان ومحتوى وصورة">
    <p:spTree>
      <p:nvGrpSpPr>
        <p:cNvPr id="1" name=""/>
        <p:cNvGrpSpPr/>
        <p:nvPr/>
      </p:nvGrpSpPr>
      <p:grpSpPr>
        <a:xfrm>
          <a:off x="0" y="0"/>
          <a:ext cx="0" cy="0"/>
          <a:chOff x="0" y="0"/>
          <a:chExt cx="0" cy="0"/>
        </a:xfrm>
      </p:grpSpPr>
      <p:sp>
        <p:nvSpPr>
          <p:cNvPr id="5" name="عنصر نائب للصورة 4"/>
          <p:cNvSpPr>
            <a:spLocks noGrp="1" noChangeAspect="1"/>
          </p:cNvSpPr>
          <p:nvPr>
            <p:ph type="pic" sz="quarter" idx="10"/>
          </p:nvPr>
        </p:nvSpPr>
        <p:spPr>
          <a:xfrm>
            <a:off x="755576" y="1844824"/>
            <a:ext cx="4176464"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txBody>
          <a:bodyPr/>
          <a:lstStyle/>
          <a:p>
            <a:endParaRPr lang="ar-SY"/>
          </a:p>
        </p:txBody>
      </p:sp>
      <p:sp>
        <p:nvSpPr>
          <p:cNvPr id="9" name="عنصر نائب للمحتوى 2"/>
          <p:cNvSpPr>
            <a:spLocks noGrp="1"/>
          </p:cNvSpPr>
          <p:nvPr>
            <p:ph idx="1"/>
          </p:nvPr>
        </p:nvSpPr>
        <p:spPr>
          <a:xfrm>
            <a:off x="5004048" y="1600200"/>
            <a:ext cx="3682752"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buFont typeface="Arial" pitchFamily="34" charset="0"/>
              <a:buNone/>
              <a:defRPr lang="ar-SA" sz="5400" baseline="0" smtClean="0">
                <a:ln w="11430">
                  <a:noFill/>
                </a:ln>
                <a:solidFill>
                  <a:schemeClr val="accent6">
                    <a:lumMod val="50000"/>
                  </a:schemeClr>
                </a:solidFill>
                <a:latin typeface="Traditional Arabic" pitchFamily="18" charset="-78"/>
                <a:ea typeface="+mj-ea"/>
                <a:cs typeface="Traditional Arabic" pitchFamily="18" charset="-78"/>
              </a:defRPr>
            </a:lvl1pPr>
            <a:lvl2pPr marL="457200" indent="0" algn="r" rtl="1">
              <a:buFontTx/>
              <a:buNone/>
              <a:defRPr lang="ar-SA" sz="7100" smtClean="0">
                <a:solidFill>
                  <a:schemeClr val="accent6">
                    <a:lumMod val="50000"/>
                  </a:schemeClr>
                </a:solidFill>
                <a:latin typeface="Andalus" pitchFamily="18" charset="-78"/>
                <a:ea typeface="+mj-ea"/>
                <a:cs typeface="Andalus" pitchFamily="18" charset="-78"/>
              </a:defRPr>
            </a:lvl2pPr>
            <a:lvl3pPr marL="914400" indent="0" algn="justLow">
              <a:buNone/>
              <a:defRPr lang="ar-SA" sz="4300" smtClean="0">
                <a:solidFill>
                  <a:schemeClr val="accent6">
                    <a:lumMod val="50000"/>
                  </a:schemeClr>
                </a:solidFill>
                <a:latin typeface="+mj-lt"/>
                <a:ea typeface="+mj-ea"/>
                <a:cs typeface="+mj-cs"/>
              </a:defRPr>
            </a:lvl3pPr>
            <a:lvl4pPr marL="1371600" indent="0" algn="justLow">
              <a:buNone/>
              <a:defRPr lang="ar-SA" sz="4300" smtClean="0">
                <a:solidFill>
                  <a:schemeClr val="accent6">
                    <a:lumMod val="50000"/>
                  </a:schemeClr>
                </a:solidFill>
                <a:latin typeface="+mj-lt"/>
                <a:ea typeface="+mj-ea"/>
                <a:cs typeface="+mj-cs"/>
              </a:defRPr>
            </a:lvl4pPr>
            <a:lvl5pPr marL="1828800" indent="0" algn="justLow">
              <a:buNone/>
              <a:defRPr lang="ar-SY" sz="4300">
                <a:solidFill>
                  <a:schemeClr val="accent6">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lvl="2"/>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
        <p:nvSpPr>
          <p:cNvPr id="7"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rgbClr val="00B050"/>
                  </a:solidFill>
                  <a:prstDash val="solid"/>
                  <a:miter lim="800000"/>
                </a:ln>
                <a:solidFill>
                  <a:schemeClr val="accent5">
                    <a:lumMod val="40000"/>
                    <a:lumOff val="60000"/>
                  </a:schemeClr>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8" name="مستطيل 7"/>
          <p:cNvSpPr/>
          <p:nvPr userDrawn="1"/>
        </p:nvSpPr>
        <p:spPr>
          <a:xfrm>
            <a:off x="7937736" y="-243408"/>
            <a:ext cx="1314784" cy="1446550"/>
          </a:xfrm>
          <a:prstGeom prst="rect">
            <a:avLst/>
          </a:prstGeom>
        </p:spPr>
        <p:txBody>
          <a:bodyPr wrap="none">
            <a:spAutoFit/>
          </a:bodyPr>
          <a:lstStyle/>
          <a:p>
            <a:pPr lvl="0"/>
            <a:r>
              <a:rPr lang="en-US"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rPr>
              <a:t>a</a:t>
            </a:r>
            <a:endParaRPr lang="ar-SY" sz="8800" b="1" cap="none" spc="0" dirty="0">
              <a:ln w="18000">
                <a:solidFill>
                  <a:srgbClr val="00B050"/>
                </a:solidFill>
                <a:prstDash val="solid"/>
                <a:miter lim="800000"/>
              </a:ln>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a:outerShdw blurRad="25500" dist="23000" dir="7020000" algn="tl">
                  <a:srgbClr val="000000">
                    <a:alpha val="50000"/>
                  </a:srgbClr>
                </a:outerShdw>
              </a:effectLst>
              <a:latin typeface="AGA Arabesque Desktop" pitchFamily="2" charset="2"/>
            </a:endParaRPr>
          </a:p>
        </p:txBody>
      </p:sp>
      <p:sp>
        <p:nvSpPr>
          <p:cNvPr id="13"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lvl="0" algn="ctr"/>
            <a:endParaRPr lang="ar-SY" dirty="0"/>
          </a:p>
        </p:txBody>
      </p:sp>
    </p:spTree>
    <p:extLst>
      <p:ext uri="{BB962C8B-B14F-4D97-AF65-F5344CB8AC3E}">
        <p14:creationId xmlns:p14="http://schemas.microsoft.com/office/powerpoint/2010/main" xmlns="" val="1563047697"/>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1_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a:prstGeom prst="rect">
            <a:avLst/>
          </a:prstGeom>
        </p:spPr>
        <p:txBody>
          <a:bodyPr/>
          <a:lstStyle/>
          <a:p>
            <a:r>
              <a:rPr lang="ar-SA" smtClean="0"/>
              <a:t>انقر لتحرير نمط العنوان الرئيسي</a:t>
            </a:r>
            <a:endParaRPr lang="ar-SY"/>
          </a:p>
        </p:txBody>
      </p:sp>
      <p:sp>
        <p:nvSpPr>
          <p:cNvPr id="3" name="عنوان فرعي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Y"/>
          </a:p>
        </p:txBody>
      </p:sp>
      <p:sp>
        <p:nvSpPr>
          <p:cNvPr id="4" name="عنصر نائب للتاريخ 3"/>
          <p:cNvSpPr>
            <a:spLocks noGrp="1"/>
          </p:cNvSpPr>
          <p:nvPr>
            <p:ph type="dt" sz="half" idx="10"/>
          </p:nvPr>
        </p:nvSpPr>
        <p:spPr>
          <a:xfrm>
            <a:off x="6553200" y="6356350"/>
            <a:ext cx="2133600" cy="365125"/>
          </a:xfrm>
          <a:prstGeom prst="rect">
            <a:avLst/>
          </a:prstGeom>
        </p:spPr>
        <p:txBody>
          <a:bodyPr/>
          <a:lstStyle/>
          <a:p>
            <a:fld id="{52D100F2-62BF-499E-9F71-9E045ABEFBF2}" type="datetimeFigureOut">
              <a:rPr lang="ar-SY" smtClean="0"/>
              <a:pPr/>
              <a:t>27/11/1432</a:t>
            </a:fld>
            <a:endParaRPr lang="ar-SY"/>
          </a:p>
        </p:txBody>
      </p:sp>
      <p:sp>
        <p:nvSpPr>
          <p:cNvPr id="5" name="عنصر نائب للتذييل 4"/>
          <p:cNvSpPr>
            <a:spLocks noGrp="1"/>
          </p:cNvSpPr>
          <p:nvPr>
            <p:ph type="ftr" sz="quarter" idx="11"/>
          </p:nvPr>
        </p:nvSpPr>
        <p:spPr>
          <a:xfrm>
            <a:off x="3124200" y="6356350"/>
            <a:ext cx="2895600" cy="365125"/>
          </a:xfrm>
          <a:prstGeom prst="rect">
            <a:avLst/>
          </a:prstGeom>
        </p:spPr>
        <p:txBody>
          <a:bodyPr/>
          <a:lstStyle/>
          <a:p>
            <a:endParaRPr lang="ar-SY"/>
          </a:p>
        </p:txBody>
      </p:sp>
      <p:sp>
        <p:nvSpPr>
          <p:cNvPr id="6" name="عنصر نائب لرقم الشريحة 5"/>
          <p:cNvSpPr>
            <a:spLocks noGrp="1"/>
          </p:cNvSpPr>
          <p:nvPr>
            <p:ph type="sldNum" sz="quarter" idx="12"/>
          </p:nvPr>
        </p:nvSpPr>
        <p:spPr>
          <a:xfrm>
            <a:off x="457200" y="6356350"/>
            <a:ext cx="2133600" cy="365125"/>
          </a:xfrm>
          <a:prstGeom prst="rect">
            <a:avLst/>
          </a:prstGeom>
        </p:spPr>
        <p:txBody>
          <a:bodyPr/>
          <a:lstStyle/>
          <a:p>
            <a:fld id="{971E9AF8-3109-40D3-B813-98D55C89E4A4}" type="slidenum">
              <a:rPr lang="ar-SY" smtClean="0"/>
              <a:pPr/>
              <a:t>‹#›</a:t>
            </a:fld>
            <a:endParaRPr lang="ar-SY"/>
          </a:p>
        </p:txBody>
      </p:sp>
    </p:spTree>
    <p:extLst>
      <p:ext uri="{BB962C8B-B14F-4D97-AF65-F5344CB8AC3E}">
        <p14:creationId xmlns:p14="http://schemas.microsoft.com/office/powerpoint/2010/main" xmlns="" val="25855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شريحة عنوان">
    <p:bg>
      <p:bgPr>
        <a:gradFill flip="none" rotWithShape="1">
          <a:gsLst>
            <a:gs pos="0">
              <a:srgbClr val="0070C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214623686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شريحة عنوان">
    <p:bg>
      <p:bgPr>
        <a:gradFill flip="none" rotWithShape="1">
          <a:gsLst>
            <a:gs pos="0">
              <a:srgbClr val="00B05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268200762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شريحة عنوان">
    <p:bg>
      <p:bgPr>
        <a:gradFill flip="none" rotWithShape="1">
          <a:gsLst>
            <a:gs pos="0">
              <a:srgbClr val="FFFF00">
                <a:lumMod val="61000"/>
                <a:lumOff val="39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36891675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شريحة عنوان">
    <p:bg>
      <p:bgPr>
        <a:gradFill flip="none" rotWithShape="1">
          <a:gsLst>
            <a:gs pos="0">
              <a:srgbClr val="FF0000">
                <a:lumMod val="59000"/>
                <a:lumOff val="41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144752259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تخطيط مخصص">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35322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92100"/>
            <a:ext cx="8229600" cy="1384300"/>
          </a:xfrm>
          <a:prstGeom prst="rect">
            <a:avLst/>
          </a:prstGeom>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solidFill>
                <a:prstClr val="black"/>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solidFill>
                <a:prstClr val="black"/>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B035B63-D8B5-4957-93DA-52C1A707057B}" type="slidenum">
              <a:rPr lang="ar-SA">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xmlns="" val="4239106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a:xfrm>
            <a:off x="457200" y="6356350"/>
            <a:ext cx="2133600" cy="365125"/>
          </a:xfrm>
          <a:prstGeom prst="rect">
            <a:avLst/>
          </a:prstGeom>
        </p:spPr>
        <p:txBody>
          <a:bodyPr/>
          <a:lstStyle/>
          <a:p>
            <a:pPr>
              <a:defRPr/>
            </a:pPr>
            <a:endParaRPr lang="en-US">
              <a:solidFill>
                <a:prstClr val="black"/>
              </a:solidFill>
            </a:endParaRPr>
          </a:p>
        </p:txBody>
      </p:sp>
      <p:sp>
        <p:nvSpPr>
          <p:cNvPr id="3" name="عنصر نائب للتذييل 2"/>
          <p:cNvSpPr>
            <a:spLocks noGrp="1"/>
          </p:cNvSpPr>
          <p:nvPr>
            <p:ph type="ftr" sz="quarter" idx="11"/>
          </p:nvPr>
        </p:nvSpPr>
        <p:spPr>
          <a:xfrm>
            <a:off x="2667000" y="6356350"/>
            <a:ext cx="3352800" cy="365125"/>
          </a:xfrm>
          <a:prstGeom prst="rect">
            <a:avLst/>
          </a:prstGeom>
        </p:spPr>
        <p:txBody>
          <a:bodyPr/>
          <a:lstStyle/>
          <a:p>
            <a:pPr>
              <a:defRPr/>
            </a:pPr>
            <a:endParaRPr lang="en-US">
              <a:solidFill>
                <a:prstClr val="black"/>
              </a:solidFill>
            </a:endParaRPr>
          </a:p>
        </p:txBody>
      </p:sp>
      <p:sp>
        <p:nvSpPr>
          <p:cNvPr id="4" name="عنصر نائب لرقم الشريحة 3"/>
          <p:cNvSpPr>
            <a:spLocks noGrp="1"/>
          </p:cNvSpPr>
          <p:nvPr>
            <p:ph type="sldNum" sz="quarter" idx="12"/>
          </p:nvPr>
        </p:nvSpPr>
        <p:spPr>
          <a:xfrm>
            <a:off x="7924800" y="6356350"/>
            <a:ext cx="762000" cy="365125"/>
          </a:xfrm>
          <a:prstGeom prst="rect">
            <a:avLst/>
          </a:prstGeom>
        </p:spPr>
        <p:txBody>
          <a:bodyPr/>
          <a:lstStyle/>
          <a:p>
            <a:pPr>
              <a:defRPr/>
            </a:pPr>
            <a:fld id="{EAF80271-79D5-4160-9521-B9DBFDBD78A7}" type="slidenum">
              <a:rPr lang="ar-SA"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xmlns="" val="630022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4_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prstGeom prst="rect">
            <a:avLst/>
          </a:prstGeo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a:xfrm>
            <a:off x="457200" y="6356350"/>
            <a:ext cx="2133600" cy="365125"/>
          </a:xfrm>
          <a:prstGeom prst="rect">
            <a:avLst/>
          </a:prstGeom>
        </p:spPr>
        <p:txBody>
          <a:bodyPr/>
          <a:lstStyle/>
          <a:p>
            <a:pPr>
              <a:defRPr/>
            </a:pPr>
            <a:endParaRPr lang="en-US">
              <a:solidFill>
                <a:prstClr val="white"/>
              </a:solidFill>
            </a:endParaRPr>
          </a:p>
        </p:txBody>
      </p:sp>
      <p:sp>
        <p:nvSpPr>
          <p:cNvPr id="19" name="عنصر نائب للتذييل 18"/>
          <p:cNvSpPr>
            <a:spLocks noGrp="1"/>
          </p:cNvSpPr>
          <p:nvPr>
            <p:ph type="ftr" sz="quarter" idx="11"/>
          </p:nvPr>
        </p:nvSpPr>
        <p:spPr>
          <a:xfrm>
            <a:off x="2667000" y="6356350"/>
            <a:ext cx="3352800" cy="365125"/>
          </a:xfrm>
          <a:prstGeom prst="rect">
            <a:avLst/>
          </a:prstGeom>
        </p:spPr>
        <p:txBody>
          <a:bodyPr/>
          <a:lstStyle/>
          <a:p>
            <a:pPr>
              <a:defRPr/>
            </a:pPr>
            <a:endParaRPr lang="en-US">
              <a:solidFill>
                <a:prstClr val="white"/>
              </a:solidFill>
            </a:endParaRPr>
          </a:p>
        </p:txBody>
      </p:sp>
      <p:sp>
        <p:nvSpPr>
          <p:cNvPr id="27" name="عنصر نائب لرقم الشريحة 26"/>
          <p:cNvSpPr>
            <a:spLocks noGrp="1"/>
          </p:cNvSpPr>
          <p:nvPr>
            <p:ph type="sldNum" sz="quarter" idx="12"/>
          </p:nvPr>
        </p:nvSpPr>
        <p:spPr>
          <a:xfrm>
            <a:off x="7924800" y="6356350"/>
            <a:ext cx="762000" cy="365125"/>
          </a:xfrm>
          <a:prstGeom prst="rect">
            <a:avLst/>
          </a:prstGeom>
        </p:spPr>
        <p:txBody>
          <a:bodyPr/>
          <a:lstStyle/>
          <a:p>
            <a:pPr>
              <a:defRPr/>
            </a:pPr>
            <a:fld id="{64F45ADA-0AC7-4F70-BB9E-65E85583B60B}" type="slidenum">
              <a:rPr lang="ar-SA" smtClean="0">
                <a:solidFill>
                  <a:prstClr val="white"/>
                </a:solidFill>
              </a:rPr>
              <a:pPr>
                <a:defRPr/>
              </a:pPr>
              <a:t>‹#›</a:t>
            </a:fld>
            <a:endParaRPr lang="en-US">
              <a:solidFill>
                <a:prstClr val="white"/>
              </a:solidFill>
            </a:endParaRPr>
          </a:p>
        </p:txBody>
      </p:sp>
    </p:spTree>
    <p:extLst>
      <p:ext uri="{BB962C8B-B14F-4D97-AF65-F5344CB8AC3E}">
        <p14:creationId xmlns:p14="http://schemas.microsoft.com/office/powerpoint/2010/main" xmlns="" val="380367093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شريحة عنوان">
    <p:bg>
      <p:bgPr>
        <a:gradFill flip="none" rotWithShape="1">
          <a:gsLst>
            <a:gs pos="0">
              <a:srgbClr val="0070C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328106631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شريحة عنوان">
    <p:bg>
      <p:bgPr>
        <a:gradFill flip="none" rotWithShape="1">
          <a:gsLst>
            <a:gs pos="0">
              <a:srgbClr val="00B05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34012500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شريحة عنوان">
    <p:bg>
      <p:bgPr>
        <a:gradFill flip="none" rotWithShape="1">
          <a:gsLst>
            <a:gs pos="0">
              <a:srgbClr val="FFFF00">
                <a:lumMod val="61000"/>
                <a:lumOff val="39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742753950"/>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شريحة عنوان">
    <p:bg>
      <p:bgPr>
        <a:gradFill flip="none" rotWithShape="1">
          <a:gsLst>
            <a:gs pos="0">
              <a:srgbClr val="FF0000">
                <a:lumMod val="59000"/>
                <a:lumOff val="41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5"/>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161415215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تخطيط مخصص">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599119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92101"/>
            <a:ext cx="8229600" cy="1384300"/>
          </a:xfrm>
          <a:prstGeom prst="rect">
            <a:avLst/>
          </a:prstGeom>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solidFill>
                <a:prstClr val="black"/>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solidFill>
                <a:prstClr val="black"/>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B035B63-D8B5-4957-93DA-52C1A707057B}" type="slidenum">
              <a:rPr lang="ar-SA">
                <a:solidFill>
                  <a:prstClr val="black"/>
                </a:solidFill>
              </a:rPr>
              <a:pPr>
                <a:defRPr/>
              </a:pPr>
              <a:t>‹#›</a:t>
            </a:fld>
            <a:endParaRPr lang="en-US">
              <a:solidFill>
                <a:prstClr val="black"/>
              </a:solidFill>
            </a:endParaRPr>
          </a:p>
        </p:txBody>
      </p:sp>
    </p:spTree>
    <p:extLst>
      <p:ext uri="{BB962C8B-B14F-4D97-AF65-F5344CB8AC3E}">
        <p14:creationId xmlns="" xmlns:p14="http://schemas.microsoft.com/office/powerpoint/2010/main" val="37532882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a:xfrm>
            <a:off x="457200" y="6356351"/>
            <a:ext cx="2133600" cy="365125"/>
          </a:xfrm>
          <a:prstGeom prst="rect">
            <a:avLst/>
          </a:prstGeom>
        </p:spPr>
        <p:txBody>
          <a:bodyPr/>
          <a:lstStyle/>
          <a:p>
            <a:pPr>
              <a:defRPr/>
            </a:pPr>
            <a:endParaRPr lang="en-US">
              <a:solidFill>
                <a:prstClr val="black"/>
              </a:solidFill>
            </a:endParaRPr>
          </a:p>
        </p:txBody>
      </p:sp>
      <p:sp>
        <p:nvSpPr>
          <p:cNvPr id="3" name="عنصر نائب للتذييل 2"/>
          <p:cNvSpPr>
            <a:spLocks noGrp="1"/>
          </p:cNvSpPr>
          <p:nvPr>
            <p:ph type="ftr" sz="quarter" idx="11"/>
          </p:nvPr>
        </p:nvSpPr>
        <p:spPr>
          <a:xfrm>
            <a:off x="2667000" y="6356351"/>
            <a:ext cx="3352800" cy="365125"/>
          </a:xfrm>
          <a:prstGeom prst="rect">
            <a:avLst/>
          </a:prstGeom>
        </p:spPr>
        <p:txBody>
          <a:bodyPr/>
          <a:lstStyle/>
          <a:p>
            <a:pPr>
              <a:defRPr/>
            </a:pPr>
            <a:endParaRPr lang="en-US">
              <a:solidFill>
                <a:prstClr val="black"/>
              </a:solidFill>
            </a:endParaRPr>
          </a:p>
        </p:txBody>
      </p:sp>
      <p:sp>
        <p:nvSpPr>
          <p:cNvPr id="4" name="عنصر نائب لرقم الشريحة 3"/>
          <p:cNvSpPr>
            <a:spLocks noGrp="1"/>
          </p:cNvSpPr>
          <p:nvPr>
            <p:ph type="sldNum" sz="quarter" idx="12"/>
          </p:nvPr>
        </p:nvSpPr>
        <p:spPr>
          <a:xfrm>
            <a:off x="7924800" y="6356351"/>
            <a:ext cx="762000" cy="365125"/>
          </a:xfrm>
          <a:prstGeom prst="rect">
            <a:avLst/>
          </a:prstGeom>
        </p:spPr>
        <p:txBody>
          <a:bodyPr/>
          <a:lstStyle/>
          <a:p>
            <a:pPr>
              <a:defRPr/>
            </a:pPr>
            <a:fld id="{EAF80271-79D5-4160-9521-B9DBFDBD78A7}" type="slidenum">
              <a:rPr lang="ar-SA" smtClean="0">
                <a:solidFill>
                  <a:prstClr val="black"/>
                </a:solidFill>
              </a:rPr>
              <a:pPr>
                <a:defRPr/>
              </a:pPr>
              <a:t>‹#›</a:t>
            </a:fld>
            <a:endParaRPr lang="en-US">
              <a:solidFill>
                <a:prstClr val="black"/>
              </a:solidFill>
            </a:endParaRPr>
          </a:p>
        </p:txBody>
      </p:sp>
    </p:spTree>
    <p:extLst>
      <p:ext uri="{BB962C8B-B14F-4D97-AF65-F5344CB8AC3E}">
        <p14:creationId xmlns="" xmlns:p14="http://schemas.microsoft.com/office/powerpoint/2010/main" val="39054261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4_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prstGeom prst="rect">
            <a:avLst/>
          </a:prstGeo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a:xfrm>
            <a:off x="457200" y="6356351"/>
            <a:ext cx="2133600" cy="365125"/>
          </a:xfrm>
          <a:prstGeom prst="rect">
            <a:avLst/>
          </a:prstGeom>
        </p:spPr>
        <p:txBody>
          <a:bodyPr/>
          <a:lstStyle/>
          <a:p>
            <a:pPr>
              <a:defRPr/>
            </a:pPr>
            <a:endParaRPr lang="en-US">
              <a:solidFill>
                <a:prstClr val="white"/>
              </a:solidFill>
            </a:endParaRPr>
          </a:p>
        </p:txBody>
      </p:sp>
      <p:sp>
        <p:nvSpPr>
          <p:cNvPr id="19" name="عنصر نائب للتذييل 18"/>
          <p:cNvSpPr>
            <a:spLocks noGrp="1"/>
          </p:cNvSpPr>
          <p:nvPr>
            <p:ph type="ftr" sz="quarter" idx="11"/>
          </p:nvPr>
        </p:nvSpPr>
        <p:spPr>
          <a:xfrm>
            <a:off x="2667000" y="6356351"/>
            <a:ext cx="3352800" cy="365125"/>
          </a:xfrm>
          <a:prstGeom prst="rect">
            <a:avLst/>
          </a:prstGeom>
        </p:spPr>
        <p:txBody>
          <a:bodyPr/>
          <a:lstStyle/>
          <a:p>
            <a:pPr>
              <a:defRPr/>
            </a:pPr>
            <a:endParaRPr lang="en-US">
              <a:solidFill>
                <a:prstClr val="white"/>
              </a:solidFill>
            </a:endParaRPr>
          </a:p>
        </p:txBody>
      </p:sp>
      <p:sp>
        <p:nvSpPr>
          <p:cNvPr id="27" name="عنصر نائب لرقم الشريحة 26"/>
          <p:cNvSpPr>
            <a:spLocks noGrp="1"/>
          </p:cNvSpPr>
          <p:nvPr>
            <p:ph type="sldNum" sz="quarter" idx="12"/>
          </p:nvPr>
        </p:nvSpPr>
        <p:spPr>
          <a:xfrm>
            <a:off x="7924800" y="6356351"/>
            <a:ext cx="762000" cy="365125"/>
          </a:xfrm>
          <a:prstGeom prst="rect">
            <a:avLst/>
          </a:prstGeom>
        </p:spPr>
        <p:txBody>
          <a:bodyPr/>
          <a:lstStyle/>
          <a:p>
            <a:pPr>
              <a:defRPr/>
            </a:pPr>
            <a:fld id="{64F45ADA-0AC7-4F70-BB9E-65E85583B60B}" type="slidenum">
              <a:rPr lang="ar-SA" smtClean="0">
                <a:solidFill>
                  <a:prstClr val="white"/>
                </a:solidFill>
              </a:rPr>
              <a:pPr>
                <a:defRPr/>
              </a:pPr>
              <a:t>‹#›</a:t>
            </a:fld>
            <a:endParaRPr lang="en-US">
              <a:solidFill>
                <a:prstClr val="white"/>
              </a:solidFill>
            </a:endParaRPr>
          </a:p>
        </p:txBody>
      </p:sp>
    </p:spTree>
    <p:extLst>
      <p:ext uri="{BB962C8B-B14F-4D97-AF65-F5344CB8AC3E}">
        <p14:creationId xmlns="" xmlns:p14="http://schemas.microsoft.com/office/powerpoint/2010/main" val="4294850541"/>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ABD958">
                <a:lumMod val="63000"/>
                <a:lumOff val="37000"/>
              </a:srgbClr>
            </a:gs>
            <a:gs pos="55000">
              <a:srgbClr val="E3F2C7">
                <a:lumMod val="63000"/>
                <a:lumOff val="37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5" name="موجة 17"/>
          <p:cNvSpPr/>
          <p:nvPr userDrawn="1"/>
        </p:nvSpPr>
        <p:spPr>
          <a:xfrm>
            <a:off x="1547664" y="-27384"/>
            <a:ext cx="7632848" cy="101900"/>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5"/>
          </a:lnRef>
          <a:fillRef idx="3">
            <a:schemeClr val="accent5"/>
          </a:fillRef>
          <a:effectRef idx="3">
            <a:schemeClr val="accent5"/>
          </a:effectRef>
          <a:fontRef idx="minor">
            <a:schemeClr val="lt1"/>
          </a:fontRef>
        </p:style>
        <p:txBody>
          <a:bodyPr rtlCol="1" anchor="ctr"/>
          <a:lstStyle/>
          <a:p>
            <a:pPr algn="ctr"/>
            <a:endParaRPr lang="ar-SY" dirty="0"/>
          </a:p>
        </p:txBody>
      </p:sp>
      <p:sp>
        <p:nvSpPr>
          <p:cNvPr id="16" name="مخطط انسيابي: مهلة 15"/>
          <p:cNvSpPr/>
          <p:nvPr userDrawn="1"/>
        </p:nvSpPr>
        <p:spPr>
          <a:xfrm>
            <a:off x="-1243944" y="-2426308"/>
            <a:ext cx="7040080" cy="3551052"/>
          </a:xfrm>
          <a:prstGeom prst="flowChartDelay">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SY"/>
          </a:p>
        </p:txBody>
      </p:sp>
      <p:sp>
        <p:nvSpPr>
          <p:cNvPr id="19" name="مستطيل 18"/>
          <p:cNvSpPr/>
          <p:nvPr userDrawn="1"/>
        </p:nvSpPr>
        <p:spPr>
          <a:xfrm>
            <a:off x="66020" y="241484"/>
            <a:ext cx="4289956" cy="523220"/>
          </a:xfrm>
          <a:prstGeom prst="rect">
            <a:avLst/>
          </a:prstGeom>
        </p:spPr>
        <p:txBody>
          <a:bodyPr wrap="none">
            <a:spAutoFit/>
            <a:scene3d>
              <a:camera prst="orthographicFront"/>
              <a:lightRig rig="soft" dir="tl">
                <a:rot lat="0" lon="0" rev="0"/>
              </a:lightRig>
            </a:scene3d>
            <a:sp3d contourW="25400" prstMaterial="matte">
              <a:contourClr>
                <a:schemeClr val="accent2">
                  <a:tint val="20000"/>
                </a:schemeClr>
              </a:contourClr>
            </a:sp3d>
          </a:bodyPr>
          <a:lstStyle/>
          <a:p>
            <a:pPr algn="ctr"/>
            <a:r>
              <a:rPr lang="ar-SY" sz="2800" b="1" spc="50" dirty="0" smtClean="0">
                <a:ln w="11430">
                  <a:solidFill>
                    <a:schemeClr val="bg1">
                      <a:lumMod val="95000"/>
                    </a:schemeClr>
                  </a:solidFill>
                </a:ln>
                <a:solidFill>
                  <a:schemeClr val="accent5">
                    <a:lumMod val="75000"/>
                  </a:schemeClr>
                </a:solidFill>
                <a:cs typeface="PT Bold Heading" pitchFamily="2" charset="-78"/>
              </a:rPr>
              <a:t>ثمان نصائح بين العقد والعرس</a:t>
            </a:r>
            <a:endParaRPr lang="ar-SY" sz="2800" b="1" spc="50" dirty="0">
              <a:ln w="11430">
                <a:solidFill>
                  <a:schemeClr val="bg1">
                    <a:lumMod val="95000"/>
                  </a:schemeClr>
                </a:solidFill>
              </a:ln>
              <a:solidFill>
                <a:schemeClr val="accent5">
                  <a:lumMod val="75000"/>
                </a:schemeClr>
              </a:solidFill>
              <a:cs typeface="PT Bold Heading" pitchFamily="2" charset="-78"/>
            </a:endParaRPr>
          </a:p>
        </p:txBody>
      </p:sp>
      <p:sp>
        <p:nvSpPr>
          <p:cNvPr id="20" name="مستطيل مستدير الزوايا 19"/>
          <p:cNvSpPr/>
          <p:nvPr userDrawn="1"/>
        </p:nvSpPr>
        <p:spPr>
          <a:xfrm>
            <a:off x="107504" y="6453336"/>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accent2">
                    <a:lumMod val="75000"/>
                  </a:schemeClr>
                </a:solidFill>
                <a:effectLst/>
                <a:uLnTx/>
                <a:uFillTx/>
                <a:latin typeface="+mn-lt"/>
                <a:ea typeface="+mn-ea"/>
                <a:cs typeface="+mn-cs"/>
              </a:rPr>
              <a:t>Dr.shaal.com</a:t>
            </a:r>
            <a:endParaRPr kumimoji="0" lang="ar-SA" sz="12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spTree>
    <p:extLst>
      <p:ext uri="{BB962C8B-B14F-4D97-AF65-F5344CB8AC3E}">
        <p14:creationId xmlns:p14="http://schemas.microsoft.com/office/powerpoint/2010/main" xmlns="" val="71260969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86" r:id="rId4"/>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PT Bold Heading" pitchFamily="2" charset="-78"/>
        </a:defRPr>
      </a:lvl1pPr>
    </p:titleStyle>
    <p:body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27000"/>
                <a:lumOff val="73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 Placeholder 2"/>
          <p:cNvSpPr>
            <a:spLocks noGrp="1"/>
          </p:cNvSpPr>
          <p:nvPr userDrawn="1">
            <p:ph type="body" idx="1"/>
          </p:nvPr>
        </p:nvSpPr>
        <p:spPr>
          <a:xfrm>
            <a:off x="72009" y="1052736"/>
            <a:ext cx="8622734" cy="5400600"/>
          </a:xfrm>
          <a:prstGeom prst="rect">
            <a:avLst/>
          </a:prstGeom>
          <a:noFill/>
          <a:effectLst>
            <a:softEdge rad="31750"/>
          </a:effectLst>
        </p:spPr>
        <p:style>
          <a:lnRef idx="0">
            <a:scrgbClr r="0" g="0" b="0"/>
          </a:lnRef>
          <a:fillRef idx="1002">
            <a:schemeClr val="lt1"/>
          </a:fillRef>
          <a:effectRef idx="0">
            <a:scrgbClr r="0" g="0" b="0"/>
          </a:effectRef>
          <a:fontRef idx="major"/>
        </p:style>
        <p:txBody>
          <a:bodyPr vert="horz" lIns="91440" tIns="45720" rIns="91440" bIns="45720" rtlCol="0">
            <a:normAutofit/>
          </a:bodyPr>
          <a:lstStyle/>
          <a:p>
            <a:pPr lvl="0"/>
            <a:endParaRPr lang="en-US" dirty="0" smtClean="0"/>
          </a:p>
        </p:txBody>
      </p:sp>
      <p:sp>
        <p:nvSpPr>
          <p:cNvPr id="9" name="مستطيل مستدير الزوايا 8"/>
          <p:cNvSpPr/>
          <p:nvPr userDrawn="1"/>
        </p:nvSpPr>
        <p:spPr>
          <a:xfrm>
            <a:off x="107504" y="6453336"/>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algn="ctr">
              <a:defRPr/>
            </a:pPr>
            <a:r>
              <a:rPr lang="en-US" sz="1200" dirty="0" smtClean="0">
                <a:solidFill>
                  <a:srgbClr val="9C5252">
                    <a:lumMod val="75000"/>
                  </a:srgbClr>
                </a:solidFill>
              </a:rPr>
              <a:t>Dr.shaal.com</a:t>
            </a:r>
            <a:endParaRPr lang="ar-SA" sz="1200" dirty="0" smtClean="0">
              <a:solidFill>
                <a:srgbClr val="9C5252">
                  <a:lumMod val="75000"/>
                </a:srgbClr>
              </a:solidFill>
            </a:endParaRPr>
          </a:p>
        </p:txBody>
      </p:sp>
    </p:spTree>
    <p:extLst>
      <p:ext uri="{BB962C8B-B14F-4D97-AF65-F5344CB8AC3E}">
        <p14:creationId xmlns:p14="http://schemas.microsoft.com/office/powerpoint/2010/main" xmlns="" val="200168458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Lst>
  <p:timing>
    <p:tnLst>
      <p:par>
        <p:cTn id="1" dur="indefinite" restart="never" nodeType="tmRoot"/>
      </p:par>
    </p:tnLst>
  </p:timing>
  <p:txStyles>
    <p:titleStyle>
      <a:lvl1pPr algn="ctr" defTabSz="914400" rtl="1" eaLnBrk="1" latinLnBrk="0" hangingPunct="1">
        <a:lnSpc>
          <a:spcPts val="5800"/>
        </a:lnSpc>
        <a:spcBef>
          <a:spcPct val="0"/>
        </a:spcBef>
        <a:buNone/>
        <a:defRPr sz="2000" kern="1200" baseline="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0" indent="0" algn="ctr" defTabSz="914400" rtl="1" eaLnBrk="1" latinLnBrk="0" hangingPunct="1">
        <a:spcBef>
          <a:spcPct val="20000"/>
        </a:spcBef>
        <a:buFont typeface="Arial" pitchFamily="34" charset="0"/>
        <a:buNone/>
        <a:defRPr sz="2400" b="1" kern="1200" baseline="0">
          <a:solidFill>
            <a:schemeClr val="tx2">
              <a:lumMod val="75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27000"/>
                <a:lumOff val="73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 Placeholder 2"/>
          <p:cNvSpPr>
            <a:spLocks noGrp="1"/>
          </p:cNvSpPr>
          <p:nvPr userDrawn="1">
            <p:ph type="body" idx="1"/>
          </p:nvPr>
        </p:nvSpPr>
        <p:spPr>
          <a:xfrm>
            <a:off x="72010" y="1052736"/>
            <a:ext cx="8622735" cy="5400600"/>
          </a:xfrm>
          <a:prstGeom prst="rect">
            <a:avLst/>
          </a:prstGeom>
          <a:noFill/>
          <a:effectLst>
            <a:softEdge rad="31750"/>
          </a:effectLst>
        </p:spPr>
        <p:style>
          <a:lnRef idx="0">
            <a:scrgbClr r="0" g="0" b="0"/>
          </a:lnRef>
          <a:fillRef idx="1002">
            <a:schemeClr val="lt1"/>
          </a:fillRef>
          <a:effectRef idx="0">
            <a:scrgbClr r="0" g="0" b="0"/>
          </a:effectRef>
          <a:fontRef idx="major"/>
        </p:style>
        <p:txBody>
          <a:bodyPr vert="horz" lIns="91440" tIns="45720" rIns="91440" bIns="45720" rtlCol="0">
            <a:normAutofit/>
          </a:bodyPr>
          <a:lstStyle/>
          <a:p>
            <a:pPr lvl="0"/>
            <a:endParaRPr lang="en-US" dirty="0" smtClean="0"/>
          </a:p>
        </p:txBody>
      </p:sp>
      <p:sp>
        <p:nvSpPr>
          <p:cNvPr id="9" name="مستطيل مستدير الزوايا 8"/>
          <p:cNvSpPr/>
          <p:nvPr userDrawn="1"/>
        </p:nvSpPr>
        <p:spPr>
          <a:xfrm>
            <a:off x="107504" y="6453337"/>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algn="ctr">
              <a:defRPr/>
            </a:pPr>
            <a:r>
              <a:rPr lang="en-US" sz="1200" dirty="0" smtClean="0">
                <a:solidFill>
                  <a:srgbClr val="9C5252">
                    <a:lumMod val="75000"/>
                  </a:srgbClr>
                </a:solidFill>
              </a:rPr>
              <a:t>Dr.shaal.com</a:t>
            </a:r>
            <a:endParaRPr lang="ar-SA" sz="1200" dirty="0" smtClean="0">
              <a:solidFill>
                <a:srgbClr val="9C5252">
                  <a:lumMod val="75000"/>
                </a:srgbClr>
              </a:solidFill>
            </a:endParaRPr>
          </a:p>
        </p:txBody>
      </p:sp>
    </p:spTree>
    <p:extLst>
      <p:ext uri="{BB962C8B-B14F-4D97-AF65-F5344CB8AC3E}">
        <p14:creationId xmlns="" xmlns:p14="http://schemas.microsoft.com/office/powerpoint/2010/main" val="186074501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Lst>
  <p:timing>
    <p:tnLst>
      <p:par>
        <p:cTn id="1" dur="indefinite" restart="never" nodeType="tmRoot"/>
      </p:par>
    </p:tnLst>
  </p:timing>
  <p:txStyles>
    <p:titleStyle>
      <a:lvl1pPr algn="ctr" defTabSz="914400" rtl="1" eaLnBrk="1" latinLnBrk="0" hangingPunct="1">
        <a:lnSpc>
          <a:spcPts val="5800"/>
        </a:lnSpc>
        <a:spcBef>
          <a:spcPct val="0"/>
        </a:spcBef>
        <a:buNone/>
        <a:defRPr sz="2000" kern="1200" baseline="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0" indent="0" algn="ctr" defTabSz="914400" rtl="1" eaLnBrk="1" latinLnBrk="0" hangingPunct="1">
        <a:spcBef>
          <a:spcPct val="20000"/>
        </a:spcBef>
        <a:buFont typeface="Arial" pitchFamily="34" charset="0"/>
        <a:buNone/>
        <a:defRPr sz="2400" b="1" kern="1200" baseline="0">
          <a:solidFill>
            <a:schemeClr val="tx2">
              <a:lumMod val="75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395536" y="1071546"/>
            <a:ext cx="8229600" cy="4389438"/>
          </a:xfrm>
        </p:spPr>
        <p:txBody>
          <a:bodyPr>
            <a:normAutofit fontScale="85000" lnSpcReduction="20000"/>
          </a:bodyPr>
          <a:lstStyle/>
          <a:p>
            <a:pPr algn="ctr" eaLnBrk="1" hangingPunct="1">
              <a:buFont typeface="Wingdings 2" pitchFamily="18" charset="2"/>
              <a:buNone/>
            </a:pPr>
            <a:r>
              <a:rPr lang="en-US" sz="41300" b="0" dirty="0" smtClean="0">
                <a:solidFill>
                  <a:schemeClr val="accent5">
                    <a:lumMod val="50000"/>
                  </a:schemeClr>
                </a:solidFill>
                <a:cs typeface="Times New Roman" pitchFamily="18" charset="0"/>
                <a:sym typeface="AGA Arabesque" pitchFamily="2" charset="2"/>
              </a:rPr>
              <a:t></a:t>
            </a:r>
            <a:endParaRPr lang="ar-SA" sz="6000" b="0" dirty="0" smtClean="0">
              <a:solidFill>
                <a:schemeClr val="accent5">
                  <a:lumMod val="50000"/>
                </a:schemeClr>
              </a:solidFill>
            </a:endParaRPr>
          </a:p>
        </p:txBody>
      </p:sp>
    </p:spTree>
    <p:extLst>
      <p:ext uri="{BB962C8B-B14F-4D97-AF65-F5344CB8AC3E}">
        <p14:creationId xmlns:p14="http://schemas.microsoft.com/office/powerpoint/2010/main" xmlns="" val="3163605856"/>
      </p:ext>
    </p:extLst>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83568" y="1700808"/>
            <a:ext cx="7200800" cy="3659817"/>
          </a:xfrm>
        </p:spPr>
        <p:txBody>
          <a:bodyPr>
            <a:noAutofit/>
          </a:bodyPr>
          <a:lstStyle/>
          <a:p>
            <a:pPr>
              <a:lnSpc>
                <a:spcPct val="125000"/>
              </a:lnSpc>
            </a:pPr>
            <a:r>
              <a:rPr lang="ar-SY" sz="8800" dirty="0" smtClean="0"/>
              <a:t>ثمان نصائح </a:t>
            </a:r>
            <a:br>
              <a:rPr lang="ar-SY" sz="8800" dirty="0" smtClean="0"/>
            </a:br>
            <a:r>
              <a:rPr lang="ar-SY" sz="8800" dirty="0" smtClean="0"/>
              <a:t>بين العقد والعرس</a:t>
            </a:r>
            <a:endParaRPr lang="ar-SY" sz="8800" dirty="0"/>
          </a:p>
        </p:txBody>
      </p:sp>
      <p:sp>
        <p:nvSpPr>
          <p:cNvPr id="3" name="مستطيل 2"/>
          <p:cNvSpPr/>
          <p:nvPr/>
        </p:nvSpPr>
        <p:spPr>
          <a:xfrm>
            <a:off x="4932040" y="941819"/>
            <a:ext cx="2736304" cy="707886"/>
          </a:xfrm>
          <a:prstGeom prst="rect">
            <a:avLst/>
          </a:prstGeom>
        </p:spPr>
        <p:txBody>
          <a:bodyPr wrap="square">
            <a:spAutoFit/>
          </a:bodyPr>
          <a:lstStyle/>
          <a:p>
            <a:r>
              <a:rPr lang="ar-SY" sz="4000" b="1" dirty="0" smtClean="0">
                <a:ln w="11430">
                  <a:noFill/>
                </a:ln>
                <a:solidFill>
                  <a:srgbClr val="00B050"/>
                </a:solidFill>
                <a:latin typeface="Traditional Arabic" pitchFamily="18" charset="-78"/>
                <a:ea typeface="+mj-ea"/>
                <a:cs typeface="Traditional Arabic" pitchFamily="18" charset="-78"/>
              </a:rPr>
              <a:t>عنوان المحاضرة:</a:t>
            </a:r>
            <a:endParaRPr lang="ar-SY" sz="4000" b="1" dirty="0">
              <a:ln w="11430">
                <a:noFill/>
              </a:ln>
              <a:solidFill>
                <a:srgbClr val="00B050"/>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479650553"/>
      </p:ext>
    </p:extLst>
  </p:cSld>
  <p:clrMapOvr>
    <a:masterClrMapping/>
  </p:clrMapOvr>
  <p:transition spd="slow">
    <p:strips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chor="ctr">
            <a:noAutofit/>
          </a:bodyPr>
          <a:lstStyle/>
          <a:p>
            <a:r>
              <a:rPr lang="ar-SA" sz="3200" dirty="0" smtClean="0"/>
              <a:t>بين العقد والعرس</a:t>
            </a:r>
            <a:endParaRPr lang="ar-SY" sz="3200" dirty="0"/>
          </a:p>
        </p:txBody>
      </p:sp>
      <p:sp>
        <p:nvSpPr>
          <p:cNvPr id="3" name="عنصر نائب للمحتوى 2"/>
          <p:cNvSpPr>
            <a:spLocks noGrp="1"/>
          </p:cNvSpPr>
          <p:nvPr>
            <p:ph idx="1"/>
          </p:nvPr>
        </p:nvSpPr>
        <p:spPr/>
        <p:txBody>
          <a:bodyPr>
            <a:normAutofit fontScale="92500"/>
          </a:bodyPr>
          <a:lstStyle/>
          <a:p>
            <a:r>
              <a:rPr lang="ar-SA" dirty="0"/>
              <a:t>كيف يتصرف العاقدان في المدة بين العقد والعرس؟ وكيف تكون علاقته مع أهل الفتاة؟ وكيف تكون علاقتها مع أهله؟ وما الأمور التي ينبغي أن يتحدثا بها خلال هذه المدة</a:t>
            </a:r>
            <a:r>
              <a:rPr lang="ar-SA" dirty="0" smtClean="0"/>
              <a:t>؟...</a:t>
            </a:r>
            <a:endParaRPr lang="en-US" dirty="0"/>
          </a:p>
        </p:txBody>
      </p:sp>
    </p:spTree>
    <p:extLst>
      <p:ext uri="{BB962C8B-B14F-4D97-AF65-F5344CB8AC3E}">
        <p14:creationId xmlns:p14="http://schemas.microsoft.com/office/powerpoint/2010/main" xmlns="" val="325790100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6" name="مستطيل 5"/>
          <p:cNvSpPr/>
          <p:nvPr/>
        </p:nvSpPr>
        <p:spPr>
          <a:xfrm rot="20674457">
            <a:off x="642910" y="285728"/>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50000"/>
              </a:lnSpc>
            </a:pPr>
            <a:r>
              <a:rPr lang="ar-SA" sz="2800" b="1" dirty="0" smtClean="0">
                <a:latin typeface="Traditional Arabic" pitchFamily="18" charset="-78"/>
                <a:cs typeface="Traditional Arabic" pitchFamily="18" charset="-78"/>
              </a:rPr>
              <a:t>3- عدم التأخر في الزيارات ليلاً</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8" name="مستطيل 7"/>
          <p:cNvSpPr/>
          <p:nvPr/>
        </p:nvSpPr>
        <p:spPr>
          <a:xfrm rot="20674457">
            <a:off x="2357423" y="250009"/>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25000"/>
              </a:lnSpc>
            </a:pPr>
            <a:r>
              <a:rPr lang="ar-SA" sz="2800" b="1" dirty="0" smtClean="0">
                <a:latin typeface="Traditional Arabic" pitchFamily="18" charset="-78"/>
                <a:cs typeface="Traditional Arabic" pitchFamily="18" charset="-78"/>
              </a:rPr>
              <a:t>2- التقليل من زيارة بيت المعقود عليها في هذه المدة</a:t>
            </a:r>
            <a:endParaRPr lang="ar-SY" sz="2800" b="1" dirty="0" smtClean="0">
              <a:solidFill>
                <a:schemeClr val="accent5">
                  <a:lumMod val="50000"/>
                </a:schemeClr>
              </a:solidFill>
              <a:latin typeface="Traditional Arabic" pitchFamily="18" charset="-78"/>
              <a:cs typeface="Traditional Arabic" pitchFamily="18" charset="-78"/>
            </a:endParaRPr>
          </a:p>
          <a:p>
            <a:pPr algn="ct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9" name="مستطيل 8"/>
          <p:cNvSpPr/>
          <p:nvPr/>
        </p:nvSpPr>
        <p:spPr>
          <a:xfrm rot="927085">
            <a:off x="642912"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r>
              <a:rPr lang="ar-SA" sz="2800" b="1" dirty="0" smtClean="0">
                <a:latin typeface="Traditional Arabic" pitchFamily="18" charset="-78"/>
                <a:cs typeface="Traditional Arabic" pitchFamily="18" charset="-78"/>
              </a:rPr>
              <a:t>8- لا تُحرِج زوجتك بأوامر تخالف فيها أهلها</a:t>
            </a:r>
            <a:endParaRPr lang="ar-SY" sz="2800" b="1" dirty="0" smtClean="0">
              <a:solidFill>
                <a:schemeClr val="accent5">
                  <a:lumMod val="50000"/>
                </a:schemeClr>
              </a:solidFill>
              <a:latin typeface="Traditional Arabic" pitchFamily="18" charset="-78"/>
              <a:cs typeface="Traditional Arabic" pitchFamily="18" charset="-78"/>
            </a:endParaRPr>
          </a:p>
          <a:p>
            <a:pPr algn="ct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1" name="مستطيل 10"/>
          <p:cNvSpPr/>
          <p:nvPr/>
        </p:nvSpPr>
        <p:spPr>
          <a:xfrm rot="927085">
            <a:off x="2303845"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r>
              <a:rPr lang="ar-SA" sz="2800" b="1" dirty="0" smtClean="0">
                <a:latin typeface="Traditional Arabic" pitchFamily="18" charset="-78"/>
                <a:cs typeface="Traditional Arabic" pitchFamily="18" charset="-78"/>
              </a:rPr>
              <a:t>7- على الزوج أن يراعي الحالة العاطفية للزوجة في هذه المدة.</a:t>
            </a:r>
            <a:endParaRPr lang="ar-SY" sz="2800" b="1" dirty="0" smtClean="0">
              <a:solidFill>
                <a:schemeClr val="accent5">
                  <a:lumMod val="50000"/>
                </a:schemeClr>
              </a:solidFill>
              <a:latin typeface="Traditional Arabic" pitchFamily="18" charset="-78"/>
              <a:cs typeface="Traditional Arabic" pitchFamily="18" charset="-78"/>
            </a:endParaRPr>
          </a:p>
          <a:p>
            <a:pPr algn="ct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2" name="مستطيل 11"/>
          <p:cNvSpPr/>
          <p:nvPr/>
        </p:nvSpPr>
        <p:spPr>
          <a:xfrm rot="927085">
            <a:off x="3964778"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25000"/>
              </a:lnSpc>
            </a:pPr>
            <a:r>
              <a:rPr lang="ar-SA" sz="2800" b="1" dirty="0" smtClean="0">
                <a:latin typeface="Traditional Arabic" pitchFamily="18" charset="-78"/>
                <a:cs typeface="Traditional Arabic" pitchFamily="18" charset="-78"/>
              </a:rPr>
              <a:t>6-الاعتدال في الهدايا؛ لأن الهدايا بمعناها لا بقيمتها</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23" name="وسيلة شرح بيضاوية 22"/>
          <p:cNvSpPr/>
          <p:nvPr/>
        </p:nvSpPr>
        <p:spPr>
          <a:xfrm>
            <a:off x="6143635" y="214290"/>
            <a:ext cx="2857521" cy="2714644"/>
          </a:xfrm>
          <a:prstGeom prst="wedgeEllipseCallout">
            <a:avLst>
              <a:gd name="adj1" fmla="val -52499"/>
              <a:gd name="adj2" fmla="val 66519"/>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ثمان نصائح بين العقد والعرس</a:t>
            </a:r>
            <a:endParaRPr lang="ar-SY" sz="2400" b="1" dirty="0" smtClean="0">
              <a:solidFill>
                <a:schemeClr val="accent5">
                  <a:lumMod val="50000"/>
                </a:schemeClr>
              </a:solidFill>
              <a:cs typeface="+mj-cs"/>
            </a:endParaRPr>
          </a:p>
        </p:txBody>
      </p:sp>
      <p:cxnSp>
        <p:nvCxnSpPr>
          <p:cNvPr id="75" name="رابط كسهم مستقيم 74"/>
          <p:cNvCxnSpPr>
            <a:stCxn id="23" idx="8"/>
            <a:endCxn id="116" idx="2"/>
          </p:cNvCxnSpPr>
          <p:nvPr/>
        </p:nvCxnSpPr>
        <p:spPr>
          <a:xfrm rot="5400000" flipH="1">
            <a:off x="5355770" y="2660910"/>
            <a:ext cx="511708" cy="921205"/>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8" name="رابط كسهم مستقيم 77"/>
          <p:cNvCxnSpPr>
            <a:stCxn id="23" idx="8"/>
            <a:endCxn id="6" idx="2"/>
          </p:cNvCxnSpPr>
          <p:nvPr/>
        </p:nvCxnSpPr>
        <p:spPr>
          <a:xfrm rot="5400000" flipH="1">
            <a:off x="3676976" y="982116"/>
            <a:ext cx="440270" cy="4350231"/>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9" name="رابط كسهم مستقيم 78"/>
          <p:cNvCxnSpPr>
            <a:stCxn id="23" idx="8"/>
            <a:endCxn id="9" idx="0"/>
          </p:cNvCxnSpPr>
          <p:nvPr/>
        </p:nvCxnSpPr>
        <p:spPr>
          <a:xfrm rot="5400000">
            <a:off x="3561439" y="1538509"/>
            <a:ext cx="671931" cy="4349645"/>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23" idx="8"/>
            <a:endCxn id="8" idx="2"/>
          </p:cNvCxnSpPr>
          <p:nvPr/>
        </p:nvCxnSpPr>
        <p:spPr>
          <a:xfrm rot="5400000" flipH="1">
            <a:off x="4516372" y="1821513"/>
            <a:ext cx="475989" cy="263571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3" name="رابط كسهم مستقيم 82"/>
          <p:cNvCxnSpPr>
            <a:stCxn id="23" idx="8"/>
            <a:endCxn id="11" idx="0"/>
          </p:cNvCxnSpPr>
          <p:nvPr/>
        </p:nvCxnSpPr>
        <p:spPr>
          <a:xfrm rot="5400000">
            <a:off x="4391905" y="2368975"/>
            <a:ext cx="671931" cy="2688712"/>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23" idx="8"/>
            <a:endCxn id="12" idx="0"/>
          </p:cNvCxnSpPr>
          <p:nvPr/>
        </p:nvCxnSpPr>
        <p:spPr>
          <a:xfrm rot="5400000">
            <a:off x="5222372" y="3199442"/>
            <a:ext cx="671931" cy="1027779"/>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39" name="مستطيل 38"/>
          <p:cNvSpPr/>
          <p:nvPr/>
        </p:nvSpPr>
        <p:spPr>
          <a:xfrm rot="927085">
            <a:off x="5625711"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50000"/>
              </a:lnSpc>
            </a:pPr>
            <a:r>
              <a:rPr lang="ar-SA" sz="2800" b="1" dirty="0" smtClean="0">
                <a:latin typeface="Traditional Arabic" pitchFamily="18" charset="-78"/>
                <a:cs typeface="Traditional Arabic" pitchFamily="18" charset="-78"/>
              </a:rPr>
              <a:t>5- ماذا يتحدَّث الزوجان بين العقد والعرس</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40" name="مستطيل 39"/>
          <p:cNvSpPr/>
          <p:nvPr/>
        </p:nvSpPr>
        <p:spPr>
          <a:xfrm rot="927085">
            <a:off x="7286646"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r>
              <a:rPr lang="ar-SA" sz="2800" b="1" dirty="0" smtClean="0">
                <a:latin typeface="Traditional Arabic" pitchFamily="18" charset="-78"/>
                <a:cs typeface="Traditional Arabic" pitchFamily="18" charset="-78"/>
              </a:rPr>
              <a:t>4- التقليل من الخروج مع الزوجة قبل الزواج، وعدم التأخر بالعودة ليلاً</a:t>
            </a:r>
            <a:endParaRPr lang="ar-SY" sz="2800" b="1" dirty="0" smtClean="0">
              <a:solidFill>
                <a:schemeClr val="accent5">
                  <a:lumMod val="50000"/>
                </a:schemeClr>
              </a:solidFill>
              <a:latin typeface="Traditional Arabic" pitchFamily="18" charset="-78"/>
              <a:cs typeface="Traditional Arabic" pitchFamily="18" charset="-78"/>
            </a:endParaRPr>
          </a:p>
        </p:txBody>
      </p:sp>
      <p:cxnSp>
        <p:nvCxnSpPr>
          <p:cNvPr id="48" name="رابط كسهم مستقيم 47"/>
          <p:cNvCxnSpPr>
            <a:stCxn id="23" idx="8"/>
            <a:endCxn id="39" idx="0"/>
          </p:cNvCxnSpPr>
          <p:nvPr/>
        </p:nvCxnSpPr>
        <p:spPr>
          <a:xfrm rot="16200000" flipH="1">
            <a:off x="6052838" y="3396754"/>
            <a:ext cx="671931" cy="633154"/>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50" name="رابط كسهم مستقيم 49"/>
          <p:cNvCxnSpPr>
            <a:stCxn id="23" idx="8"/>
            <a:endCxn id="40" idx="0"/>
          </p:cNvCxnSpPr>
          <p:nvPr/>
        </p:nvCxnSpPr>
        <p:spPr>
          <a:xfrm rot="16200000" flipH="1">
            <a:off x="6883305" y="2566286"/>
            <a:ext cx="671931" cy="2294089"/>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116" name="مستطيل 115"/>
          <p:cNvSpPr/>
          <p:nvPr/>
        </p:nvSpPr>
        <p:spPr>
          <a:xfrm rot="20674457">
            <a:off x="4071936" y="214290"/>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50000"/>
              </a:lnSpc>
            </a:pPr>
            <a:r>
              <a:rPr lang="ar-SA" sz="2800" b="1" dirty="0" smtClean="0">
                <a:latin typeface="Traditional Arabic" pitchFamily="18" charset="-78"/>
                <a:cs typeface="Traditional Arabic" pitchFamily="18" charset="-78"/>
              </a:rPr>
              <a:t>1- الأفضل أن لا تَطُولَ المدة بين العقد والعرس</a:t>
            </a:r>
            <a:endParaRPr lang="ar-SY" sz="2800" b="1" dirty="0" smtClean="0">
              <a:solidFill>
                <a:schemeClr val="accent5">
                  <a:lumMod val="50000"/>
                </a:schemeClr>
              </a:solidFill>
              <a:latin typeface="Traditional Arabic" pitchFamily="18" charset="-78"/>
              <a:cs typeface="Traditional Arabic" pitchFamily="18" charset="-78"/>
            </a:endParaRPr>
          </a:p>
        </p:txBody>
      </p:sp>
    </p:spTree>
    <p:extLst>
      <p:ext uri="{BB962C8B-B14F-4D97-AF65-F5344CB8AC3E}">
        <p14:creationId xmlns="" xmlns:p14="http://schemas.microsoft.com/office/powerpoint/2010/main" val="1835215436"/>
      </p:ext>
    </p:extLst>
  </p:cSld>
  <p:clrMapOvr>
    <a:masterClrMapping/>
  </p:clrMapOvr>
  <p:transition>
    <p:strip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83568" y="1916832"/>
            <a:ext cx="7200800" cy="3659817"/>
          </a:xfrm>
        </p:spPr>
        <p:txBody>
          <a:bodyPr>
            <a:noAutofit/>
          </a:bodyPr>
          <a:lstStyle/>
          <a:p>
            <a:pPr>
              <a:lnSpc>
                <a:spcPct val="125000"/>
              </a:lnSpc>
            </a:pPr>
            <a:r>
              <a:rPr lang="ar-SY" sz="8800" dirty="0" smtClean="0"/>
              <a:t>لا تُطِل الفترة</a:t>
            </a:r>
            <a:br>
              <a:rPr lang="ar-SY" sz="8800" dirty="0" smtClean="0"/>
            </a:br>
            <a:r>
              <a:rPr lang="ar-SY" sz="8800" dirty="0" smtClean="0"/>
              <a:t>بين العقد والعرس</a:t>
            </a:r>
            <a:endParaRPr lang="ar-SY" sz="8800" dirty="0"/>
          </a:p>
        </p:txBody>
      </p:sp>
      <p:sp>
        <p:nvSpPr>
          <p:cNvPr id="3" name="مستطيل 2"/>
          <p:cNvSpPr/>
          <p:nvPr/>
        </p:nvSpPr>
        <p:spPr>
          <a:xfrm>
            <a:off x="6524228" y="941819"/>
            <a:ext cx="100010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أولاً:</a:t>
            </a:r>
            <a:endParaRPr lang="ar-SY" sz="4800" b="1" dirty="0">
              <a:ln w="11430">
                <a:noFill/>
              </a:ln>
              <a:solidFill>
                <a:srgbClr val="00B050"/>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2671874693"/>
      </p:ext>
    </p:extLst>
  </p:cSld>
  <p:clrMapOvr>
    <a:masterClrMapping/>
  </p:clrMapOvr>
  <p:transition spd="slow">
    <p:strips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55576" y="2431048"/>
            <a:ext cx="7200800" cy="1862048"/>
          </a:xfrm>
        </p:spPr>
        <p:txBody>
          <a:bodyPr/>
          <a:lstStyle/>
          <a:p>
            <a:r>
              <a:rPr lang="ar-SY" dirty="0" smtClean="0"/>
              <a:t>تقليل الزيارات</a:t>
            </a:r>
            <a:endParaRPr lang="ar-SY" dirty="0"/>
          </a:p>
        </p:txBody>
      </p:sp>
      <p:sp>
        <p:nvSpPr>
          <p:cNvPr id="3" name="مستطيل 2"/>
          <p:cNvSpPr/>
          <p:nvPr/>
        </p:nvSpPr>
        <p:spPr>
          <a:xfrm>
            <a:off x="6524228" y="941819"/>
            <a:ext cx="100010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ثانياً:</a:t>
            </a:r>
            <a:endParaRPr lang="ar-SY" sz="4800" b="1" dirty="0">
              <a:ln w="11430">
                <a:noFill/>
              </a:ln>
              <a:solidFill>
                <a:srgbClr val="00B050"/>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685038565"/>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148065" y="263308"/>
            <a:ext cx="2952328" cy="861436"/>
          </a:xfrm>
        </p:spPr>
        <p:txBody>
          <a:bodyPr>
            <a:noAutofit/>
          </a:bodyPr>
          <a:lstStyle/>
          <a:p>
            <a:r>
              <a:rPr lang="ar-SY" sz="4000" dirty="0" smtClean="0"/>
              <a:t>تقليل الزيارات</a:t>
            </a:r>
            <a:endParaRPr lang="ar-SY" sz="4000" dirty="0"/>
          </a:p>
        </p:txBody>
      </p:sp>
      <p:sp>
        <p:nvSpPr>
          <p:cNvPr id="2" name="Content Placeholder 1"/>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r>
              <a:rPr lang="ar-SY" sz="4000" dirty="0"/>
              <a:t> أقلل زيارتك الصديقَ       </a:t>
            </a:r>
            <a:r>
              <a:rPr lang="ar-SY" sz="4000" dirty="0" smtClean="0"/>
              <a:t>يراك كالثوب </a:t>
            </a:r>
            <a:r>
              <a:rPr lang="ar-SY" sz="4000" dirty="0"/>
              <a:t>استجدّه</a:t>
            </a:r>
          </a:p>
          <a:p>
            <a:pPr algn="ctr"/>
            <a:r>
              <a:rPr lang="ar-SY" sz="4000" dirty="0"/>
              <a:t> إنَّ </a:t>
            </a:r>
            <a:r>
              <a:rPr lang="ar-SY" sz="4000" dirty="0" smtClean="0"/>
              <a:t>الصديق يملُه       </a:t>
            </a:r>
            <a:r>
              <a:rPr lang="ar-SY" sz="4000" dirty="0"/>
              <a:t>أن لا </a:t>
            </a:r>
            <a:r>
              <a:rPr lang="ar-SY" sz="4000" dirty="0" smtClean="0"/>
              <a:t>يزال </a:t>
            </a:r>
            <a:r>
              <a:rPr lang="ar-SY" sz="4000" dirty="0"/>
              <a:t>يراك </a:t>
            </a:r>
            <a:r>
              <a:rPr lang="ar-SY" sz="4000" dirty="0" smtClean="0"/>
              <a:t>عنده</a:t>
            </a:r>
            <a:endParaRPr lang="ar-SY" sz="4000" dirty="0"/>
          </a:p>
          <a:p>
            <a:pPr algn="ctr"/>
            <a:endParaRPr lang="ar-SY" sz="4000" dirty="0"/>
          </a:p>
          <a:p>
            <a:pPr algn="ctr"/>
            <a:r>
              <a:rPr lang="ar-SY" sz="4000" dirty="0"/>
              <a:t> غبْ وزد غباً </a:t>
            </a:r>
            <a:r>
              <a:rPr lang="ar-SY" sz="4000"/>
              <a:t>تُزدْ </a:t>
            </a:r>
            <a:r>
              <a:rPr lang="ar-SY" sz="4000" smtClean="0"/>
              <a:t>حباً فمن       </a:t>
            </a:r>
            <a:r>
              <a:rPr lang="ar-SY" sz="4000" dirty="0"/>
              <a:t>أكثر الترداد أضناه الملل</a:t>
            </a:r>
          </a:p>
        </p:txBody>
      </p:sp>
    </p:spTree>
    <p:extLst>
      <p:ext uri="{BB962C8B-B14F-4D97-AF65-F5344CB8AC3E}">
        <p14:creationId xmlns:p14="http://schemas.microsoft.com/office/powerpoint/2010/main" xmlns="" val="2971707727"/>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148065" y="263308"/>
            <a:ext cx="2952328" cy="861436"/>
          </a:xfrm>
        </p:spPr>
        <p:txBody>
          <a:bodyPr>
            <a:noAutofit/>
          </a:bodyPr>
          <a:lstStyle/>
          <a:p>
            <a:r>
              <a:rPr lang="ar-SY" sz="4000" dirty="0" smtClean="0"/>
              <a:t>تقليل الزيارات</a:t>
            </a:r>
            <a:endParaRPr lang="ar-SY" sz="4000" dirty="0"/>
          </a:p>
        </p:txBody>
      </p:sp>
      <p:sp>
        <p:nvSpPr>
          <p:cNvPr id="2" name="Content Placeholder 1"/>
          <p:cNvSpPr>
            <a:spLocks noGrp="1"/>
          </p:cNvSpPr>
          <p:nvPr>
            <p:ph idx="1"/>
          </p:nvPr>
        </p:nvSpPr>
        <p:spPr>
          <a:xfrm>
            <a:off x="457200" y="1885952"/>
            <a:ext cx="8229600" cy="3829064"/>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nSpc>
                <a:spcPct val="150000"/>
              </a:lnSpc>
            </a:pPr>
            <a:endParaRPr lang="ar-SY" sz="4000" dirty="0" smtClean="0"/>
          </a:p>
          <a:p>
            <a:pPr>
              <a:lnSpc>
                <a:spcPct val="150000"/>
              </a:lnSpc>
            </a:pPr>
            <a:r>
              <a:rPr lang="ar-SY" sz="4000" dirty="0" smtClean="0"/>
              <a:t>     الإكثار من الزيارة       =       الامتناع عن الزيارة</a:t>
            </a:r>
            <a:endParaRPr lang="ar-SY" sz="4000" dirty="0"/>
          </a:p>
        </p:txBody>
      </p:sp>
    </p:spTree>
    <p:extLst>
      <p:ext uri="{BB962C8B-B14F-4D97-AF65-F5344CB8AC3E}">
        <p14:creationId xmlns:p14="http://schemas.microsoft.com/office/powerpoint/2010/main" xmlns="" val="297170772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2600" y="1928802"/>
            <a:ext cx="6029862" cy="4370828"/>
          </a:xfrm>
        </p:spPr>
        <p:txBody>
          <a:bodyPr>
            <a:noAutofit/>
          </a:bodyPr>
          <a:lstStyle/>
          <a:p>
            <a:pPr algn="r">
              <a:lnSpc>
                <a:spcPct val="150000"/>
              </a:lnSpc>
            </a:pPr>
            <a:r>
              <a:rPr lang="ar-SY" sz="7200" dirty="0" smtClean="0"/>
              <a:t>لا تتأخر في</a:t>
            </a:r>
            <a:br>
              <a:rPr lang="ar-SY" sz="7200" dirty="0" smtClean="0"/>
            </a:br>
            <a:r>
              <a:rPr lang="ar-SY" sz="7200" dirty="0" smtClean="0"/>
              <a:t>الزيارات الليلية</a:t>
            </a:r>
            <a:endParaRPr lang="ar-SY" sz="7200" dirty="0"/>
          </a:p>
        </p:txBody>
      </p:sp>
      <p:sp>
        <p:nvSpPr>
          <p:cNvPr id="3" name="مستطيل 2"/>
          <p:cNvSpPr/>
          <p:nvPr/>
        </p:nvSpPr>
        <p:spPr>
          <a:xfrm>
            <a:off x="6524228" y="941819"/>
            <a:ext cx="100010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ثالثاً:</a:t>
            </a:r>
            <a:endParaRPr lang="ar-SY" sz="4800" b="1" dirty="0">
              <a:ln w="11430">
                <a:noFill/>
              </a:ln>
              <a:solidFill>
                <a:srgbClr val="00B050"/>
              </a:solidFill>
              <a:latin typeface="Traditional Arabic" pitchFamily="18" charset="-78"/>
              <a:ea typeface="+mj-ea"/>
              <a:cs typeface="Traditional Arabic" pitchFamily="18" charset="-78"/>
            </a:endParaRPr>
          </a:p>
        </p:txBody>
      </p:sp>
      <p:pic>
        <p:nvPicPr>
          <p:cNvPr id="6148" name="Picture 4" descr="C:\Documents and Settings\User\سطح المكتب\صورة2.png"/>
          <p:cNvPicPr>
            <a:picLocks noChangeAspect="1" noChangeArrowheads="1"/>
          </p:cNvPicPr>
          <p:nvPr/>
        </p:nvPicPr>
        <p:blipFill>
          <a:blip r:embed="rId2" cstate="print"/>
          <a:srcRect/>
          <a:stretch>
            <a:fillRect/>
          </a:stretch>
        </p:blipFill>
        <p:spPr bwMode="auto">
          <a:xfrm rot="484594">
            <a:off x="336780" y="1471971"/>
            <a:ext cx="2428892" cy="3949129"/>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2110475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chor="ctr">
            <a:noAutofit/>
          </a:bodyPr>
          <a:lstStyle/>
          <a:p>
            <a:r>
              <a:rPr lang="ar-SA" sz="3200" dirty="0" smtClean="0"/>
              <a:t>لا تتأخر بالزيارات</a:t>
            </a:r>
            <a:endParaRPr lang="ar-SA" sz="3200" dirty="0"/>
          </a:p>
        </p:txBody>
      </p:sp>
      <p:sp>
        <p:nvSpPr>
          <p:cNvPr id="3" name="عنصر نائب للمحتوى 2"/>
          <p:cNvSpPr>
            <a:spLocks noGrp="1"/>
          </p:cNvSpPr>
          <p:nvPr>
            <p:ph idx="1"/>
          </p:nvPr>
        </p:nvSpPr>
        <p:spPr>
          <a:xfrm>
            <a:off x="457200" y="1571612"/>
            <a:ext cx="8229600" cy="4829196"/>
          </a:xfrm>
        </p:spPr>
        <p:txBody>
          <a:bodyPr>
            <a:normAutofit/>
          </a:bodyPr>
          <a:lstStyle/>
          <a:p>
            <a:r>
              <a:rPr sz="3600" smtClean="0"/>
              <a:t>خروج </a:t>
            </a:r>
            <a:r>
              <a:rPr sz="3600"/>
              <a:t>الشاب من بيت أهل المعقود عليها في ساعة متأخِّرة من الليل أمر لا يليق به، ولا بالبيت الذي يزوره، وفي تأخير الزيارة حَرَج يقع على الأب الذي يستيقظ إلى عَمَله باكراً، أو على الأم التي تكون أول من يستيقظ من أهل البيت، أو حتى على البنت التي ستَلقى العَتَبَ من أهلها بعد خروج زوجها، وفي الحالات كلها يلزَم أن تكون الزيارة في وقت مناسب لا حَرَج فيه.</a:t>
            </a:r>
            <a:endParaRPr lang="ar-SA" sz="3600" dirty="0"/>
          </a:p>
        </p:txBody>
      </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073439"/>
            <a:ext cx="7200800" cy="2867729"/>
          </a:xfrm>
        </p:spPr>
        <p:txBody>
          <a:bodyPr>
            <a:noAutofit/>
          </a:bodyPr>
          <a:lstStyle/>
          <a:p>
            <a:pPr>
              <a:lnSpc>
                <a:spcPct val="150000"/>
              </a:lnSpc>
            </a:pPr>
            <a:r>
              <a:rPr lang="ar-SY" sz="7200" dirty="0" smtClean="0"/>
              <a:t>تقليل خروج الزوجين</a:t>
            </a:r>
            <a:br>
              <a:rPr lang="ar-SY" sz="7200" dirty="0" smtClean="0"/>
            </a:br>
            <a:r>
              <a:rPr lang="ar-SY" sz="7200" dirty="0" smtClean="0"/>
              <a:t> مع بعضهما قبل العرس</a:t>
            </a:r>
            <a:endParaRPr lang="ar-SY" sz="7200" dirty="0"/>
          </a:p>
        </p:txBody>
      </p:sp>
      <p:sp>
        <p:nvSpPr>
          <p:cNvPr id="3" name="مستطيل 2"/>
          <p:cNvSpPr/>
          <p:nvPr/>
        </p:nvSpPr>
        <p:spPr>
          <a:xfrm>
            <a:off x="6300192" y="941819"/>
            <a:ext cx="1224136"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رابعاً:</a:t>
            </a:r>
            <a:endParaRPr lang="ar-SY" sz="4800" b="1" dirty="0">
              <a:ln w="11430">
                <a:noFill/>
              </a:ln>
              <a:solidFill>
                <a:srgbClr val="00B050"/>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10610701"/>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71414"/>
            <a:ext cx="2952328" cy="861436"/>
          </a:xfrm>
        </p:spPr>
        <p:txBody>
          <a:bodyPr>
            <a:noAutofit/>
          </a:bodyPr>
          <a:lstStyle/>
          <a:p>
            <a:r>
              <a:rPr lang="ar-SA" sz="3200" dirty="0" smtClean="0"/>
              <a:t>تقليل الخروج مع الزوجة</a:t>
            </a:r>
            <a:endParaRPr lang="ar-SA" sz="3200" dirty="0"/>
          </a:p>
        </p:txBody>
      </p:sp>
      <p:sp>
        <p:nvSpPr>
          <p:cNvPr id="3" name="عنصر نائب للمحتوى 2"/>
          <p:cNvSpPr>
            <a:spLocks noGrp="1"/>
          </p:cNvSpPr>
          <p:nvPr>
            <p:ph idx="1"/>
          </p:nvPr>
        </p:nvSpPr>
        <p:spPr/>
        <p:txBody>
          <a:bodyPr>
            <a:normAutofit/>
          </a:bodyPr>
          <a:lstStyle/>
          <a:p>
            <a:pPr lvl="0"/>
            <a:r>
              <a:rPr lang="en-US" dirty="0"/>
              <a:t> </a:t>
            </a:r>
            <a:r>
              <a:rPr smtClean="0"/>
              <a:t>الإكثار من </a:t>
            </a:r>
            <a:r>
              <a:t>الخروج مع الزوجة قبل الزواج</a:t>
            </a:r>
            <a:r>
              <a:rPr/>
              <a:t>، </a:t>
            </a:r>
            <a:r>
              <a:rPr smtClean="0"/>
              <a:t>والتأخر </a:t>
            </a:r>
            <a:r>
              <a:rPr/>
              <a:t>بالعودة </a:t>
            </a:r>
            <a:r>
              <a:rPr smtClean="0"/>
              <a:t>ليلاً </a:t>
            </a:r>
            <a:r>
              <a:t>يُريب أهل الفتاة، والأفضل للزوجين التقليل من ذلك لكفِّ ألسِنَة </a:t>
            </a:r>
            <a:r>
              <a:rPr/>
              <a:t>السوء </a:t>
            </a:r>
            <a:r>
              <a:rPr smtClean="0"/>
              <a:t>عنهما.</a:t>
            </a:r>
            <a:endParaRPr lang="ar-SA" dirty="0"/>
          </a:p>
        </p:txBody>
      </p:sp>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43100" y="1857364"/>
            <a:ext cx="7200800" cy="4070775"/>
          </a:xfrm>
        </p:spPr>
        <p:txBody>
          <a:bodyPr>
            <a:noAutofit/>
          </a:bodyPr>
          <a:lstStyle/>
          <a:p>
            <a:pPr algn="r">
              <a:lnSpc>
                <a:spcPct val="125000"/>
              </a:lnSpc>
            </a:pPr>
            <a:r>
              <a:rPr lang="ar-SY" sz="9600" dirty="0" smtClean="0"/>
              <a:t>ماذا يتحدث</a:t>
            </a:r>
            <a:br>
              <a:rPr lang="ar-SY" sz="9600" dirty="0" smtClean="0"/>
            </a:br>
            <a:r>
              <a:rPr lang="ar-SY" sz="9600" dirty="0" smtClean="0"/>
              <a:t>الزوج مع زوجته؟</a:t>
            </a:r>
            <a:endParaRPr lang="ar-SY" sz="9600" dirty="0"/>
          </a:p>
        </p:txBody>
      </p:sp>
      <p:sp>
        <p:nvSpPr>
          <p:cNvPr id="3" name="مستطيل 2"/>
          <p:cNvSpPr/>
          <p:nvPr/>
        </p:nvSpPr>
        <p:spPr>
          <a:xfrm>
            <a:off x="6084168" y="941819"/>
            <a:ext cx="144016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خامساً:</a:t>
            </a:r>
            <a:endParaRPr lang="ar-SY" sz="4800" b="1" dirty="0">
              <a:ln w="11430">
                <a:noFill/>
              </a:ln>
              <a:solidFill>
                <a:srgbClr val="00B050"/>
              </a:solidFill>
              <a:latin typeface="Traditional Arabic" pitchFamily="18" charset="-78"/>
              <a:ea typeface="+mj-ea"/>
              <a:cs typeface="Traditional Arabic" pitchFamily="18" charset="-78"/>
            </a:endParaRPr>
          </a:p>
        </p:txBody>
      </p:sp>
      <p:pic>
        <p:nvPicPr>
          <p:cNvPr id="4099" name="Picture 3" descr="C:\Documents and Settings\User\سطح المكتب\صورة1.png"/>
          <p:cNvPicPr>
            <a:picLocks noChangeAspect="1" noChangeArrowheads="1"/>
          </p:cNvPicPr>
          <p:nvPr/>
        </p:nvPicPr>
        <p:blipFill>
          <a:blip r:embed="rId2" cstate="print"/>
          <a:srcRect/>
          <a:stretch>
            <a:fillRect/>
          </a:stretch>
        </p:blipFill>
        <p:spPr bwMode="auto">
          <a:xfrm>
            <a:off x="259208" y="1643050"/>
            <a:ext cx="2241090" cy="2143140"/>
          </a:xfrm>
          <a:prstGeom prst="rect">
            <a:avLst/>
          </a:prstGeom>
          <a:ln>
            <a:noFill/>
          </a:ln>
          <a:effectLst>
            <a:softEdge rad="112500"/>
          </a:effectLst>
        </p:spPr>
      </p:pic>
    </p:spTree>
    <p:extLst>
      <p:ext uri="{BB962C8B-B14F-4D97-AF65-F5344CB8AC3E}">
        <p14:creationId xmlns:p14="http://schemas.microsoft.com/office/powerpoint/2010/main" xmlns="" val="1581859242"/>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ar-SA" sz="4000" dirty="0" smtClean="0"/>
              <a:t>ماذا يتحدثان؟</a:t>
            </a:r>
            <a:endParaRPr lang="ar-SY" sz="4000" dirty="0"/>
          </a:p>
        </p:txBody>
      </p:sp>
      <p:sp>
        <p:nvSpPr>
          <p:cNvPr id="3" name="عنصر نائب للمحتوى 2"/>
          <p:cNvSpPr>
            <a:spLocks noGrp="1"/>
          </p:cNvSpPr>
          <p:nvPr>
            <p:ph idx="1"/>
          </p:nvPr>
        </p:nvSpPr>
        <p:spPr>
          <a:xfrm>
            <a:off x="457200" y="1483644"/>
            <a:ext cx="8229600" cy="4945752"/>
          </a:xfrm>
        </p:spPr>
        <p:txBody>
          <a:bodyPr>
            <a:normAutofit fontScale="92500" lnSpcReduction="20000"/>
          </a:bodyPr>
          <a:lstStyle/>
          <a:p>
            <a:pPr lvl="0">
              <a:lnSpc>
                <a:spcPct val="100000"/>
              </a:lnSpc>
              <a:buFont typeface="Arial" pitchFamily="34" charset="0"/>
              <a:buChar char="•"/>
            </a:pPr>
            <a:r>
              <a:rPr sz="6000" dirty="0" smtClean="0"/>
              <a:t> </a:t>
            </a:r>
            <a:r>
              <a:rPr lang="ar-SA" sz="6000" dirty="0" smtClean="0"/>
              <a:t>على </a:t>
            </a:r>
            <a:r>
              <a:rPr lang="ar-SA" sz="6000" dirty="0"/>
              <a:t>الزوج أن يخبر زوجته بما يُحِب </a:t>
            </a:r>
            <a:r>
              <a:rPr lang="ar-SA" sz="6000" dirty="0" smtClean="0"/>
              <a:t>وما يكرَه</a:t>
            </a:r>
          </a:p>
          <a:p>
            <a:pPr lvl="0">
              <a:lnSpc>
                <a:spcPct val="100000"/>
              </a:lnSpc>
              <a:buFont typeface="Arial" pitchFamily="34" charset="0"/>
              <a:buChar char="•"/>
            </a:pPr>
            <a:r>
              <a:rPr lang="ar-SA" sz="6000" dirty="0" smtClean="0"/>
              <a:t> </a:t>
            </a:r>
            <a:r>
              <a:rPr lang="ar-SA" sz="6000" dirty="0"/>
              <a:t>ويسألها عما تحب وما تكرَه.</a:t>
            </a:r>
            <a:endParaRPr lang="en-US" sz="6000" dirty="0"/>
          </a:p>
          <a:p>
            <a:pPr lvl="0">
              <a:lnSpc>
                <a:spcPct val="100000"/>
              </a:lnSpc>
              <a:buFont typeface="Arial" pitchFamily="34" charset="0"/>
              <a:buChar char="•"/>
            </a:pPr>
            <a:r>
              <a:rPr sz="6000" dirty="0" smtClean="0"/>
              <a:t> </a:t>
            </a:r>
            <a:r>
              <a:rPr lang="ar-SA" sz="6000" dirty="0" smtClean="0"/>
              <a:t>على </a:t>
            </a:r>
            <a:r>
              <a:rPr lang="ar-SA" sz="6000" dirty="0"/>
              <a:t>الزوج أن يخبر زوجته بوضعِه المالي، حتى يتعاونا معاً على تدبير نفقاتهما وفق وارداتهما</a:t>
            </a:r>
            <a:r>
              <a:rPr lang="ar-SA" sz="6000" dirty="0" smtClean="0"/>
              <a:t>.</a:t>
            </a:r>
            <a:endParaRPr lang="en-US" sz="6000" dirty="0"/>
          </a:p>
        </p:txBody>
      </p:sp>
    </p:spTree>
    <p:extLst>
      <p:ext uri="{BB962C8B-B14F-4D97-AF65-F5344CB8AC3E}">
        <p14:creationId xmlns:p14="http://schemas.microsoft.com/office/powerpoint/2010/main" xmlns="" val="2376358532"/>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ar-SA" sz="4000" dirty="0" smtClean="0"/>
              <a:t>ماذا يتحدثان؟</a:t>
            </a:r>
            <a:endParaRPr lang="ar-SY" sz="4000" dirty="0"/>
          </a:p>
        </p:txBody>
      </p:sp>
      <p:sp>
        <p:nvSpPr>
          <p:cNvPr id="3" name="عنصر نائب للمحتوى 2"/>
          <p:cNvSpPr>
            <a:spLocks noGrp="1"/>
          </p:cNvSpPr>
          <p:nvPr>
            <p:ph idx="1"/>
          </p:nvPr>
        </p:nvSpPr>
        <p:spPr>
          <a:xfrm>
            <a:off x="214282" y="1285860"/>
            <a:ext cx="8686800" cy="5357850"/>
          </a:xfrm>
        </p:spPr>
        <p:txBody>
          <a:bodyPr>
            <a:noAutofit/>
          </a:bodyPr>
          <a:lstStyle/>
          <a:p>
            <a:pPr lvl="0" indent="449263">
              <a:lnSpc>
                <a:spcPct val="100000"/>
              </a:lnSpc>
              <a:buFont typeface="Arial" pitchFamily="34" charset="0"/>
              <a:buChar char="•"/>
            </a:pPr>
            <a:r>
              <a:rPr sz="4800" dirty="0" err="1"/>
              <a:t>عليه</a:t>
            </a:r>
            <a:r>
              <a:rPr sz="4800" dirty="0"/>
              <a:t> </a:t>
            </a:r>
            <a:r>
              <a:rPr sz="4800" dirty="0" err="1"/>
              <a:t>أن</a:t>
            </a:r>
            <a:r>
              <a:rPr sz="4800" dirty="0"/>
              <a:t> </a:t>
            </a:r>
            <a:r>
              <a:rPr sz="4800" dirty="0" err="1"/>
              <a:t>يحدثها</a:t>
            </a:r>
            <a:r>
              <a:rPr sz="4800" dirty="0"/>
              <a:t> </a:t>
            </a:r>
            <a:r>
              <a:rPr sz="4800" dirty="0" err="1"/>
              <a:t>كيف</a:t>
            </a:r>
            <a:r>
              <a:rPr sz="4800" dirty="0"/>
              <a:t> </a:t>
            </a:r>
            <a:r>
              <a:rPr sz="4800" dirty="0" err="1"/>
              <a:t>يمكن</a:t>
            </a:r>
            <a:r>
              <a:rPr sz="4800" dirty="0"/>
              <a:t> </a:t>
            </a:r>
            <a:r>
              <a:rPr sz="4800" dirty="0" err="1"/>
              <a:t>أن</a:t>
            </a:r>
            <a:r>
              <a:rPr sz="4800" dirty="0"/>
              <a:t> </a:t>
            </a:r>
            <a:r>
              <a:rPr sz="4800" dirty="0" err="1"/>
              <a:t>يحلاَّ</a:t>
            </a:r>
            <a:r>
              <a:rPr sz="4800" dirty="0"/>
              <a:t> </a:t>
            </a:r>
            <a:r>
              <a:rPr sz="4800" dirty="0" err="1"/>
              <a:t>مشكلاتهما</a:t>
            </a:r>
            <a:r>
              <a:rPr sz="4800" dirty="0"/>
              <a:t>. </a:t>
            </a:r>
            <a:endParaRPr lang="en-US" sz="4800" dirty="0"/>
          </a:p>
          <a:p>
            <a:pPr lvl="0" indent="449263">
              <a:lnSpc>
                <a:spcPct val="100000"/>
              </a:lnSpc>
              <a:buFont typeface="Arial" pitchFamily="34" charset="0"/>
              <a:buChar char="•"/>
            </a:pPr>
            <a:r>
              <a:rPr sz="4800" dirty="0" err="1"/>
              <a:t>عليه</a:t>
            </a:r>
            <a:r>
              <a:rPr sz="4800" dirty="0"/>
              <a:t> </a:t>
            </a:r>
            <a:r>
              <a:rPr sz="4800" dirty="0" err="1"/>
              <a:t>أن</a:t>
            </a:r>
            <a:r>
              <a:rPr sz="4800" dirty="0"/>
              <a:t> </a:t>
            </a:r>
            <a:r>
              <a:rPr sz="4800" dirty="0" err="1"/>
              <a:t>يحدثها</a:t>
            </a:r>
            <a:r>
              <a:rPr sz="4800" dirty="0"/>
              <a:t> </a:t>
            </a:r>
            <a:r>
              <a:rPr sz="4800" dirty="0" err="1"/>
              <a:t>عن</a:t>
            </a:r>
            <a:r>
              <a:rPr sz="4800" dirty="0"/>
              <a:t> </a:t>
            </a:r>
            <a:r>
              <a:rPr sz="4800" dirty="0" err="1"/>
              <a:t>برنامج</a:t>
            </a:r>
            <a:r>
              <a:rPr sz="4800" dirty="0"/>
              <a:t> </a:t>
            </a:r>
            <a:r>
              <a:rPr sz="4800" dirty="0" err="1"/>
              <a:t>عمله</a:t>
            </a:r>
            <a:r>
              <a:rPr sz="4800" dirty="0"/>
              <a:t> </a:t>
            </a:r>
            <a:r>
              <a:rPr sz="4800" dirty="0" err="1"/>
              <a:t>وزياراته</a:t>
            </a:r>
            <a:r>
              <a:rPr sz="4800" dirty="0"/>
              <a:t> </a:t>
            </a:r>
            <a:r>
              <a:rPr sz="4800" dirty="0" err="1"/>
              <a:t>وأسفاره</a:t>
            </a:r>
            <a:r>
              <a:rPr sz="4800" dirty="0"/>
              <a:t>.</a:t>
            </a:r>
            <a:endParaRPr lang="en-US" sz="4800" dirty="0"/>
          </a:p>
          <a:p>
            <a:pPr lvl="0" indent="449263">
              <a:lnSpc>
                <a:spcPct val="100000"/>
              </a:lnSpc>
              <a:buFont typeface="Arial" pitchFamily="34" charset="0"/>
              <a:buChar char="•"/>
            </a:pPr>
            <a:r>
              <a:rPr sz="4800" dirty="0" err="1"/>
              <a:t>عليه</a:t>
            </a:r>
            <a:r>
              <a:rPr sz="4800" dirty="0"/>
              <a:t> </a:t>
            </a:r>
            <a:r>
              <a:rPr sz="4800" dirty="0" err="1"/>
              <a:t>أن</a:t>
            </a:r>
            <a:r>
              <a:rPr sz="4800" dirty="0"/>
              <a:t> </a:t>
            </a:r>
            <a:r>
              <a:rPr sz="4800" dirty="0" err="1"/>
              <a:t>يخبرها</a:t>
            </a:r>
            <a:r>
              <a:rPr sz="4800" dirty="0"/>
              <a:t> </a:t>
            </a:r>
            <a:r>
              <a:rPr sz="4800" dirty="0" err="1"/>
              <a:t>بمواعيد</a:t>
            </a:r>
            <a:r>
              <a:rPr sz="4800" dirty="0"/>
              <a:t> </a:t>
            </a:r>
            <a:r>
              <a:rPr sz="4800" dirty="0" err="1"/>
              <a:t>زيارة</a:t>
            </a:r>
            <a:r>
              <a:rPr sz="4800" dirty="0"/>
              <a:t> </a:t>
            </a:r>
            <a:r>
              <a:rPr sz="4800" dirty="0" err="1"/>
              <a:t>أهله</a:t>
            </a:r>
            <a:r>
              <a:rPr sz="4800" dirty="0"/>
              <a:t> </a:t>
            </a:r>
            <a:r>
              <a:rPr sz="4800" dirty="0" err="1"/>
              <a:t>وأهلها</a:t>
            </a:r>
            <a:r>
              <a:rPr sz="4800" dirty="0"/>
              <a:t> </a:t>
            </a:r>
            <a:r>
              <a:rPr sz="4800" dirty="0" err="1"/>
              <a:t>بعد</a:t>
            </a:r>
            <a:r>
              <a:rPr sz="4800" dirty="0"/>
              <a:t> </a:t>
            </a:r>
            <a:r>
              <a:rPr sz="4800" dirty="0" err="1"/>
              <a:t>الزواج</a:t>
            </a:r>
            <a:r>
              <a:rPr sz="4800" dirty="0"/>
              <a:t>، </a:t>
            </a:r>
            <a:r>
              <a:rPr sz="4800" dirty="0" err="1"/>
              <a:t>ومواعيد</a:t>
            </a:r>
            <a:r>
              <a:rPr sz="4800" dirty="0"/>
              <a:t> </a:t>
            </a:r>
            <a:r>
              <a:rPr sz="4800" dirty="0" err="1"/>
              <a:t>مجالس</a:t>
            </a:r>
            <a:r>
              <a:rPr sz="4800" dirty="0"/>
              <a:t> </a:t>
            </a:r>
            <a:r>
              <a:rPr sz="4800" dirty="0" err="1"/>
              <a:t>العلم</a:t>
            </a:r>
            <a:r>
              <a:rPr sz="4800" dirty="0"/>
              <a:t> </a:t>
            </a:r>
            <a:r>
              <a:rPr sz="4800" dirty="0" err="1"/>
              <a:t>التي</a:t>
            </a:r>
            <a:r>
              <a:rPr sz="4800" dirty="0"/>
              <a:t> </a:t>
            </a:r>
            <a:r>
              <a:rPr sz="4800" dirty="0" err="1"/>
              <a:t>يحضرها</a:t>
            </a:r>
            <a:r>
              <a:rPr sz="4800" dirty="0"/>
              <a:t> </a:t>
            </a:r>
            <a:r>
              <a:rPr sz="4800" dirty="0" err="1"/>
              <a:t>أو</a:t>
            </a:r>
            <a:r>
              <a:rPr sz="4800" dirty="0"/>
              <a:t> </a:t>
            </a:r>
            <a:r>
              <a:rPr sz="4800" dirty="0" err="1"/>
              <a:t>تحضرها</a:t>
            </a:r>
            <a:r>
              <a:rPr sz="4800" dirty="0"/>
              <a:t>.</a:t>
            </a:r>
            <a:endParaRPr lang="ar-SY" sz="4800" dirty="0"/>
          </a:p>
        </p:txBody>
      </p:sp>
    </p:spTree>
    <p:extLst>
      <p:ext uri="{BB962C8B-B14F-4D97-AF65-F5344CB8AC3E}">
        <p14:creationId xmlns:p14="http://schemas.microsoft.com/office/powerpoint/2010/main" xmlns="" val="2376358532"/>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57356" y="1571612"/>
            <a:ext cx="5240624" cy="1998503"/>
          </a:xfrm>
        </p:spPr>
        <p:txBody>
          <a:bodyPr>
            <a:noAutofit/>
          </a:bodyPr>
          <a:lstStyle/>
          <a:p>
            <a:pPr>
              <a:lnSpc>
                <a:spcPct val="150000"/>
              </a:lnSpc>
            </a:pPr>
            <a:r>
              <a:rPr lang="ar-SA" sz="7200" dirty="0" smtClean="0"/>
              <a:t>ركّز معنا !!</a:t>
            </a:r>
            <a:endParaRPr lang="ar-SY" sz="7200" dirty="0"/>
          </a:p>
        </p:txBody>
      </p:sp>
      <p:pic>
        <p:nvPicPr>
          <p:cNvPr id="2050" name="Picture 2" descr="D:\peznes\dr.shaal\الدورة التأهيلية وملحقاتها20-3-2011\مرفقات بوربوينت\صور منوعة\src1226915753.jpg"/>
          <p:cNvPicPr>
            <a:picLocks noChangeAspect="1" noChangeArrowheads="1"/>
          </p:cNvPicPr>
          <p:nvPr/>
        </p:nvPicPr>
        <p:blipFill>
          <a:blip r:embed="rId2" cstate="print"/>
          <a:srcRect/>
          <a:stretch>
            <a:fillRect/>
          </a:stretch>
        </p:blipFill>
        <p:spPr bwMode="auto">
          <a:xfrm>
            <a:off x="2571736" y="3643314"/>
            <a:ext cx="3933825" cy="2952750"/>
          </a:xfrm>
          <a:prstGeom prst="rect">
            <a:avLst/>
          </a:prstGeom>
          <a:ln>
            <a:noFill/>
          </a:ln>
          <a:effectLst>
            <a:softEdge rad="112500"/>
          </a:effectLst>
        </p:spPr>
      </p:pic>
    </p:spTree>
    <p:extLst>
      <p:ext uri="{BB962C8B-B14F-4D97-AF65-F5344CB8AC3E}">
        <p14:creationId xmlns:p14="http://schemas.microsoft.com/office/powerpoint/2010/main" xmlns="" val="110610701"/>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chor="ctr">
            <a:noAutofit/>
          </a:bodyPr>
          <a:lstStyle/>
          <a:p>
            <a:r>
              <a:rPr lang="ar-SA" sz="4800" dirty="0" smtClean="0"/>
              <a:t>ركز معنا</a:t>
            </a:r>
            <a:endParaRPr lang="ar-SA" sz="4800" dirty="0"/>
          </a:p>
        </p:txBody>
      </p:sp>
      <p:sp>
        <p:nvSpPr>
          <p:cNvPr id="3" name="عنصر نائب للمحتوى 2"/>
          <p:cNvSpPr>
            <a:spLocks noGrp="1"/>
          </p:cNvSpPr>
          <p:nvPr>
            <p:ph idx="1"/>
          </p:nvPr>
        </p:nvSpPr>
        <p:spPr>
          <a:xfrm>
            <a:off x="457200" y="1571612"/>
            <a:ext cx="8229600" cy="1071570"/>
          </a:xfrm>
        </p:spPr>
        <p:txBody>
          <a:bodyPr>
            <a:normAutofit/>
          </a:bodyPr>
          <a:lstStyle/>
          <a:p>
            <a:pPr algn="ctr">
              <a:buFont typeface="Arial" pitchFamily="34" charset="0"/>
              <a:buChar char="•"/>
            </a:pPr>
            <a:r>
              <a:rPr sz="3600">
                <a:solidFill>
                  <a:srgbClr val="758085">
                    <a:lumMod val="50000"/>
                  </a:srgbClr>
                </a:solidFill>
              </a:rPr>
              <a:t> أطرش يريد أن يطلب مقصاً من أبكم.. ماذا يفعل؟</a:t>
            </a:r>
            <a:endParaRPr lang="ar-SY" sz="3600" dirty="0"/>
          </a:p>
        </p:txBody>
      </p:sp>
      <p:sp>
        <p:nvSpPr>
          <p:cNvPr id="4" name="عنصر نائب للمحتوى 2"/>
          <p:cNvSpPr txBox="1">
            <a:spLocks/>
          </p:cNvSpPr>
          <p:nvPr/>
        </p:nvSpPr>
        <p:spPr>
          <a:xfrm>
            <a:off x="428596" y="3214686"/>
            <a:ext cx="8229600" cy="1071570"/>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r>
              <a:rPr lang="ar-SA" sz="3600" b="1" dirty="0" smtClean="0">
                <a:ln w="11430">
                  <a:noFill/>
                </a:ln>
                <a:solidFill>
                  <a:srgbClr val="758085">
                    <a:lumMod val="50000"/>
                  </a:srgbClr>
                </a:solidFill>
                <a:latin typeface="Traditional Arabic" pitchFamily="18" charset="-78"/>
                <a:cs typeface="Traditional Arabic" pitchFamily="18" charset="-78"/>
              </a:rPr>
              <a:t>يقول له: أعطني مقصاً</a:t>
            </a:r>
            <a:endParaRPr lang="en-US" sz="3600" b="1" dirty="0">
              <a:ln w="11430">
                <a:noFill/>
              </a:ln>
              <a:solidFill>
                <a:srgbClr val="758085">
                  <a:lumMod val="50000"/>
                </a:srgbClr>
              </a:solidFill>
              <a:latin typeface="Traditional Arabic" pitchFamily="18" charset="-78"/>
              <a:cs typeface="Traditional Arabic" pitchFamily="18" charset="-78"/>
            </a:endParaRPr>
          </a:p>
        </p:txBody>
      </p:sp>
      <p:pic>
        <p:nvPicPr>
          <p:cNvPr id="5" name="Picture 2" descr="D:\peznes\dr.shaal\الدورة التأهيلية وملحقاتها20-3-2011\مرفقات بوربوينت\صور منوعة\pic_7.jpg"/>
          <p:cNvPicPr>
            <a:picLocks noChangeAspect="1" noChangeArrowheads="1"/>
          </p:cNvPicPr>
          <p:nvPr/>
        </p:nvPicPr>
        <p:blipFill>
          <a:blip r:embed="rId2" cstate="print"/>
          <a:srcRect/>
          <a:stretch>
            <a:fillRect/>
          </a:stretch>
        </p:blipFill>
        <p:spPr bwMode="auto">
          <a:xfrm>
            <a:off x="2857488" y="4143380"/>
            <a:ext cx="3357586" cy="2518191"/>
          </a:xfrm>
          <a:prstGeom prst="ellipse">
            <a:avLst/>
          </a:prstGeom>
          <a:ln>
            <a:noFill/>
          </a:ln>
          <a:effectLst>
            <a:softEdge rad="112500"/>
          </a:effectLst>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57200" y="1571612"/>
            <a:ext cx="8229600" cy="1071570"/>
          </a:xfrm>
        </p:spPr>
        <p:txBody>
          <a:bodyPr>
            <a:normAutofit/>
          </a:bodyPr>
          <a:lstStyle/>
          <a:p>
            <a:pPr algn="ctr"/>
            <a:r>
              <a:rPr sz="4400">
                <a:solidFill>
                  <a:srgbClr val="758085">
                    <a:lumMod val="50000"/>
                  </a:srgbClr>
                </a:solidFill>
              </a:rPr>
              <a:t> متى تكون في غرفتك بدون رأسك</a:t>
            </a:r>
            <a:r>
              <a:rPr sz="4400" smtClean="0">
                <a:solidFill>
                  <a:srgbClr val="758085">
                    <a:lumMod val="50000"/>
                  </a:srgbClr>
                </a:solidFill>
              </a:rPr>
              <a:t>؟</a:t>
            </a:r>
            <a:endParaRPr lang="ar-SY" sz="4400" dirty="0"/>
          </a:p>
        </p:txBody>
      </p:sp>
      <p:sp>
        <p:nvSpPr>
          <p:cNvPr id="4" name="عنصر نائب للمحتوى 2"/>
          <p:cNvSpPr txBox="1">
            <a:spLocks/>
          </p:cNvSpPr>
          <p:nvPr/>
        </p:nvSpPr>
        <p:spPr>
          <a:xfrm>
            <a:off x="428596" y="3214686"/>
            <a:ext cx="8229600" cy="1071570"/>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lvl="0" algn="ctr">
              <a:lnSpc>
                <a:spcPct val="134000"/>
              </a:lnSpc>
              <a:spcBef>
                <a:spcPct val="20000"/>
              </a:spcBef>
            </a:pPr>
            <a:r>
              <a:rPr lang="ar-SA" sz="4400" b="1" dirty="0" smtClean="0">
                <a:ln w="11430">
                  <a:noFill/>
                </a:ln>
                <a:solidFill>
                  <a:srgbClr val="758085">
                    <a:lumMod val="50000"/>
                  </a:srgbClr>
                </a:solidFill>
                <a:latin typeface="Traditional Arabic" pitchFamily="18" charset="-78"/>
                <a:ea typeface="+mj-ea"/>
                <a:cs typeface="Traditional Arabic" pitchFamily="18" charset="-78"/>
              </a:rPr>
              <a:t>عندما تطل من النافذة</a:t>
            </a:r>
          </a:p>
        </p:txBody>
      </p:sp>
      <p:pic>
        <p:nvPicPr>
          <p:cNvPr id="5" name="Picture 2" descr="D:\peznes\dr.shaal\الدورة التأهيلية وملحقاتها20-3-2011\مرفقات بوربوينت\صور منوعة\pic_7.jpg"/>
          <p:cNvPicPr>
            <a:picLocks noChangeAspect="1" noChangeArrowheads="1"/>
          </p:cNvPicPr>
          <p:nvPr/>
        </p:nvPicPr>
        <p:blipFill>
          <a:blip r:embed="rId2" cstate="print"/>
          <a:srcRect/>
          <a:stretch>
            <a:fillRect/>
          </a:stretch>
        </p:blipFill>
        <p:spPr bwMode="auto">
          <a:xfrm>
            <a:off x="2857488" y="4143380"/>
            <a:ext cx="3357586" cy="2518191"/>
          </a:xfrm>
          <a:prstGeom prst="ellipse">
            <a:avLst/>
          </a:prstGeom>
          <a:ln>
            <a:noFill/>
          </a:ln>
          <a:effectLst>
            <a:softEdge rad="112500"/>
          </a:effectLst>
        </p:spPr>
      </p:pic>
      <p:sp>
        <p:nvSpPr>
          <p:cNvPr id="7" name="عنوان 1"/>
          <p:cNvSpPr>
            <a:spLocks noGrp="1"/>
          </p:cNvSpPr>
          <p:nvPr>
            <p:ph type="title"/>
          </p:nvPr>
        </p:nvSpPr>
        <p:spPr>
          <a:xfrm>
            <a:off x="5148065" y="188640"/>
            <a:ext cx="2952328" cy="861436"/>
          </a:xfrm>
        </p:spPr>
        <p:txBody>
          <a:bodyPr anchor="ctr">
            <a:noAutofit/>
          </a:bodyPr>
          <a:lstStyle/>
          <a:p>
            <a:r>
              <a:rPr lang="ar-SA" sz="4800" dirty="0" smtClean="0"/>
              <a:t>ركز معنا</a:t>
            </a:r>
            <a:endParaRPr lang="ar-SA" sz="4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57200" y="1571612"/>
            <a:ext cx="8229600" cy="1071570"/>
          </a:xfrm>
        </p:spPr>
        <p:txBody>
          <a:bodyPr>
            <a:normAutofit/>
          </a:bodyPr>
          <a:lstStyle/>
          <a:p>
            <a:pPr algn="ctr"/>
            <a:r>
              <a:rPr sz="4400">
                <a:solidFill>
                  <a:srgbClr val="758085">
                    <a:lumMod val="50000"/>
                  </a:srgbClr>
                </a:solidFill>
              </a:rPr>
              <a:t> ابن أمك وابن أبيك، وليس بأختك ولا بأخيك؟</a:t>
            </a:r>
            <a:endParaRPr lang="ar-SY" sz="4400" dirty="0">
              <a:solidFill>
                <a:srgbClr val="758085">
                  <a:lumMod val="50000"/>
                </a:srgbClr>
              </a:solidFill>
            </a:endParaRPr>
          </a:p>
        </p:txBody>
      </p:sp>
      <p:sp>
        <p:nvSpPr>
          <p:cNvPr id="4" name="عنصر نائب للمحتوى 2"/>
          <p:cNvSpPr txBox="1">
            <a:spLocks/>
          </p:cNvSpPr>
          <p:nvPr/>
        </p:nvSpPr>
        <p:spPr>
          <a:xfrm>
            <a:off x="428596" y="3214686"/>
            <a:ext cx="8229600" cy="1071570"/>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lnSpc>
                <a:spcPct val="134000"/>
              </a:lnSpc>
              <a:spcBef>
                <a:spcPct val="20000"/>
              </a:spcBef>
            </a:pPr>
            <a:r>
              <a:rPr lang="ar-SA" sz="4400" b="1" dirty="0" smtClean="0">
                <a:ln w="11430">
                  <a:noFill/>
                </a:ln>
                <a:solidFill>
                  <a:srgbClr val="758085">
                    <a:lumMod val="50000"/>
                  </a:srgbClr>
                </a:solidFill>
                <a:latin typeface="Traditional Arabic" pitchFamily="18" charset="-78"/>
                <a:ea typeface="+mj-ea"/>
                <a:cs typeface="Traditional Arabic" pitchFamily="18" charset="-78"/>
              </a:rPr>
              <a:t>أنت!!!</a:t>
            </a:r>
            <a:endParaRPr lang="en-US" sz="4400" b="1" dirty="0" smtClean="0">
              <a:ln w="11430">
                <a:noFill/>
              </a:ln>
              <a:solidFill>
                <a:srgbClr val="758085">
                  <a:lumMod val="50000"/>
                </a:srgbClr>
              </a:solidFill>
              <a:latin typeface="Traditional Arabic" pitchFamily="18" charset="-78"/>
              <a:ea typeface="+mj-ea"/>
              <a:cs typeface="Traditional Arabic" pitchFamily="18" charset="-78"/>
            </a:endParaRPr>
          </a:p>
        </p:txBody>
      </p:sp>
      <p:pic>
        <p:nvPicPr>
          <p:cNvPr id="5" name="Picture 2" descr="D:\peznes\dr.shaal\الدورة التأهيلية وملحقاتها20-3-2011\مرفقات بوربوينت\صور منوعة\pic_7.jpg"/>
          <p:cNvPicPr>
            <a:picLocks noChangeAspect="1" noChangeArrowheads="1"/>
          </p:cNvPicPr>
          <p:nvPr/>
        </p:nvPicPr>
        <p:blipFill>
          <a:blip r:embed="rId2" cstate="print"/>
          <a:srcRect/>
          <a:stretch>
            <a:fillRect/>
          </a:stretch>
        </p:blipFill>
        <p:spPr bwMode="auto">
          <a:xfrm>
            <a:off x="2857488" y="4143380"/>
            <a:ext cx="3357586" cy="2518191"/>
          </a:xfrm>
          <a:prstGeom prst="ellipse">
            <a:avLst/>
          </a:prstGeom>
          <a:ln>
            <a:noFill/>
          </a:ln>
          <a:effectLst>
            <a:softEdge rad="112500"/>
          </a:effectLst>
        </p:spPr>
      </p:pic>
      <p:sp>
        <p:nvSpPr>
          <p:cNvPr id="7" name="عنوان 1"/>
          <p:cNvSpPr>
            <a:spLocks noGrp="1"/>
          </p:cNvSpPr>
          <p:nvPr>
            <p:ph type="title"/>
          </p:nvPr>
        </p:nvSpPr>
        <p:spPr>
          <a:xfrm>
            <a:off x="5148065" y="188640"/>
            <a:ext cx="2952328" cy="861436"/>
          </a:xfrm>
        </p:spPr>
        <p:txBody>
          <a:bodyPr anchor="ctr">
            <a:noAutofit/>
          </a:bodyPr>
          <a:lstStyle/>
          <a:p>
            <a:r>
              <a:rPr lang="ar-SA" sz="4800" dirty="0" smtClean="0"/>
              <a:t>ركز معنا</a:t>
            </a:r>
            <a:endParaRPr lang="ar-SA" sz="4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57200" y="1571612"/>
            <a:ext cx="8229600" cy="1071570"/>
          </a:xfrm>
        </p:spPr>
        <p:txBody>
          <a:bodyPr>
            <a:normAutofit/>
          </a:bodyPr>
          <a:lstStyle/>
          <a:p>
            <a:pPr lvl="0" algn="ctr"/>
            <a:r>
              <a:rPr sz="4400">
                <a:solidFill>
                  <a:srgbClr val="758085">
                    <a:lumMod val="50000"/>
                  </a:srgbClr>
                </a:solidFill>
              </a:rPr>
              <a:t> متى تستطيع وضع الماء في الغربال؟ </a:t>
            </a:r>
            <a:endParaRPr lang="en-US" sz="4400" dirty="0">
              <a:solidFill>
                <a:srgbClr val="758085">
                  <a:lumMod val="50000"/>
                </a:srgbClr>
              </a:solidFill>
            </a:endParaRPr>
          </a:p>
        </p:txBody>
      </p:sp>
      <p:sp>
        <p:nvSpPr>
          <p:cNvPr id="4" name="عنصر نائب للمحتوى 2"/>
          <p:cNvSpPr txBox="1">
            <a:spLocks/>
          </p:cNvSpPr>
          <p:nvPr/>
        </p:nvSpPr>
        <p:spPr>
          <a:xfrm>
            <a:off x="428596" y="3214686"/>
            <a:ext cx="8229600" cy="1071570"/>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lnSpc>
                <a:spcPct val="134000"/>
              </a:lnSpc>
              <a:spcBef>
                <a:spcPct val="20000"/>
              </a:spcBef>
            </a:pPr>
            <a:r>
              <a:rPr lang="ar-SA" sz="4400" b="1" dirty="0" smtClean="0">
                <a:ln w="11430">
                  <a:noFill/>
                </a:ln>
                <a:solidFill>
                  <a:srgbClr val="758085">
                    <a:lumMod val="50000"/>
                  </a:srgbClr>
                </a:solidFill>
                <a:latin typeface="Traditional Arabic" pitchFamily="18" charset="-78"/>
                <a:ea typeface="+mj-ea"/>
                <a:cs typeface="Traditional Arabic" pitchFamily="18" charset="-78"/>
              </a:rPr>
              <a:t>إذا تجمد</a:t>
            </a:r>
            <a:endParaRPr lang="en-US" sz="4400" b="1" dirty="0" smtClean="0">
              <a:ln w="11430">
                <a:noFill/>
              </a:ln>
              <a:solidFill>
                <a:srgbClr val="758085">
                  <a:lumMod val="50000"/>
                </a:srgbClr>
              </a:solidFill>
              <a:latin typeface="Traditional Arabic" pitchFamily="18" charset="-78"/>
              <a:ea typeface="+mj-ea"/>
              <a:cs typeface="Traditional Arabic" pitchFamily="18" charset="-78"/>
            </a:endParaRPr>
          </a:p>
        </p:txBody>
      </p:sp>
      <p:pic>
        <p:nvPicPr>
          <p:cNvPr id="5" name="Picture 2" descr="D:\peznes\dr.shaal\الدورة التأهيلية وملحقاتها20-3-2011\مرفقات بوربوينت\صور منوعة\pic_7.jpg"/>
          <p:cNvPicPr>
            <a:picLocks noChangeAspect="1" noChangeArrowheads="1"/>
          </p:cNvPicPr>
          <p:nvPr/>
        </p:nvPicPr>
        <p:blipFill>
          <a:blip r:embed="rId2" cstate="print"/>
          <a:srcRect/>
          <a:stretch>
            <a:fillRect/>
          </a:stretch>
        </p:blipFill>
        <p:spPr bwMode="auto">
          <a:xfrm>
            <a:off x="2857488" y="4143380"/>
            <a:ext cx="3357586" cy="2518191"/>
          </a:xfrm>
          <a:prstGeom prst="ellipse">
            <a:avLst/>
          </a:prstGeom>
          <a:ln>
            <a:noFill/>
          </a:ln>
          <a:effectLst>
            <a:softEdge rad="112500"/>
          </a:effectLst>
        </p:spPr>
      </p:pic>
      <p:sp>
        <p:nvSpPr>
          <p:cNvPr id="7" name="عنوان 1"/>
          <p:cNvSpPr>
            <a:spLocks noGrp="1"/>
          </p:cNvSpPr>
          <p:nvPr>
            <p:ph type="title"/>
          </p:nvPr>
        </p:nvSpPr>
        <p:spPr>
          <a:xfrm>
            <a:off x="5148065" y="188640"/>
            <a:ext cx="2952328" cy="861436"/>
          </a:xfrm>
        </p:spPr>
        <p:txBody>
          <a:bodyPr anchor="ctr">
            <a:noAutofit/>
          </a:bodyPr>
          <a:lstStyle/>
          <a:p>
            <a:r>
              <a:rPr lang="ar-SA" sz="4800" dirty="0" smtClean="0"/>
              <a:t>ركز معنا</a:t>
            </a:r>
            <a:endParaRPr lang="ar-SA" sz="4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071802" y="1428736"/>
            <a:ext cx="4740558" cy="4714884"/>
          </a:xfrm>
        </p:spPr>
        <p:txBody>
          <a:bodyPr>
            <a:normAutofit fontScale="90000"/>
          </a:bodyPr>
          <a:lstStyle/>
          <a:p>
            <a:pPr>
              <a:lnSpc>
                <a:spcPct val="150000"/>
              </a:lnSpc>
            </a:pPr>
            <a:r>
              <a:rPr lang="ar-SY" dirty="0" smtClean="0"/>
              <a:t>اعتدل </a:t>
            </a:r>
            <a:r>
              <a:rPr lang="ar-SA" dirty="0" smtClean="0"/>
              <a:t/>
            </a:r>
            <a:br>
              <a:rPr lang="ar-SA" dirty="0" smtClean="0"/>
            </a:br>
            <a:r>
              <a:rPr lang="ar-SY" dirty="0" smtClean="0"/>
              <a:t>بالهدايا</a:t>
            </a:r>
            <a:endParaRPr lang="ar-SY" dirty="0"/>
          </a:p>
        </p:txBody>
      </p:sp>
      <p:sp>
        <p:nvSpPr>
          <p:cNvPr id="3" name="مستطيل 2"/>
          <p:cNvSpPr/>
          <p:nvPr/>
        </p:nvSpPr>
        <p:spPr>
          <a:xfrm>
            <a:off x="6084168" y="941819"/>
            <a:ext cx="144016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سادساً:</a:t>
            </a:r>
            <a:endParaRPr lang="ar-SY" sz="4800" b="1" dirty="0">
              <a:ln w="11430">
                <a:noFill/>
              </a:ln>
              <a:solidFill>
                <a:srgbClr val="00B050"/>
              </a:solidFill>
              <a:latin typeface="Traditional Arabic" pitchFamily="18" charset="-78"/>
              <a:ea typeface="+mj-ea"/>
              <a:cs typeface="Traditional Arabic" pitchFamily="18" charset="-78"/>
            </a:endParaRPr>
          </a:p>
        </p:txBody>
      </p:sp>
      <p:pic>
        <p:nvPicPr>
          <p:cNvPr id="5123" name="Picture 3"/>
          <p:cNvPicPr>
            <a:picLocks noChangeAspect="1" noChangeArrowheads="1"/>
          </p:cNvPicPr>
          <p:nvPr/>
        </p:nvPicPr>
        <p:blipFill>
          <a:blip r:embed="rId2" cstate="print">
            <a:lum bright="-9000" contrast="20000"/>
          </a:blip>
          <a:srcRect/>
          <a:stretch>
            <a:fillRect/>
          </a:stretch>
        </p:blipFill>
        <p:spPr bwMode="auto">
          <a:xfrm>
            <a:off x="331239" y="2000240"/>
            <a:ext cx="2669125" cy="35004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xmlns="" val="84963535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ar-SA" sz="4000" dirty="0" smtClean="0"/>
              <a:t>اعتدل بالهدايا</a:t>
            </a:r>
            <a:endParaRPr lang="ar-SA" sz="4000" dirty="0"/>
          </a:p>
        </p:txBody>
      </p:sp>
      <p:sp>
        <p:nvSpPr>
          <p:cNvPr id="3" name="عنصر نائب للمحتوى 2"/>
          <p:cNvSpPr>
            <a:spLocks noGrp="1"/>
          </p:cNvSpPr>
          <p:nvPr>
            <p:ph idx="1"/>
          </p:nvPr>
        </p:nvSpPr>
        <p:spPr>
          <a:xfrm>
            <a:off x="457200" y="1357298"/>
            <a:ext cx="8229600" cy="5257800"/>
          </a:xfrm>
        </p:spPr>
        <p:txBody>
          <a:bodyPr>
            <a:noAutofit/>
          </a:bodyPr>
          <a:lstStyle/>
          <a:p>
            <a:r>
              <a:rPr sz="4400" smtClean="0"/>
              <a:t>إن قدَّم </a:t>
            </a:r>
            <a:r>
              <a:rPr sz="4400"/>
              <a:t>الشاب لزوجته بين العقد والعرس الهدايا التي لا يمكنه أن يقدمها لها بعد العرس فإن ذلك سيؤثر في نفسها سلباً، ثم إن الهدايا بمعانيها لا بقيمتها </a:t>
            </a:r>
            <a:r>
              <a:rPr sz="4400" smtClean="0"/>
              <a:t>المادية، فكن </a:t>
            </a:r>
            <a:r>
              <a:rPr sz="4400"/>
              <a:t>صادقاً بالهدايا، </a:t>
            </a:r>
            <a:r>
              <a:rPr sz="4400" smtClean="0"/>
              <a:t>ولا </a:t>
            </a:r>
            <a:r>
              <a:rPr sz="4400"/>
              <a:t>تأتي لزوجتك بهدايا غالية جداً لا تستطيع أن تستمرَّ بتقديمها طيلة </a:t>
            </a:r>
            <a:r>
              <a:rPr sz="4400" smtClean="0"/>
              <a:t>حياتك.</a:t>
            </a:r>
            <a:endParaRPr lang="ar-SA" sz="4400" dirty="0"/>
          </a:p>
        </p:txBody>
      </p:sp>
      <p:pic>
        <p:nvPicPr>
          <p:cNvPr id="4" name="Picture 2" descr="D:\peznes\dr.shaal\الدورة التأهيلية وملحقاتها20-3-2011\مرفقات بوربوينت\ورد\صور ورد\باقة 1.jpg"/>
          <p:cNvPicPr>
            <a:picLocks noChangeAspect="1" noChangeArrowheads="1"/>
          </p:cNvPicPr>
          <p:nvPr/>
        </p:nvPicPr>
        <p:blipFill>
          <a:blip r:embed="rId2" cstate="print"/>
          <a:srcRect/>
          <a:stretch>
            <a:fillRect/>
          </a:stretch>
        </p:blipFill>
        <p:spPr bwMode="auto">
          <a:xfrm>
            <a:off x="171426" y="5672160"/>
            <a:ext cx="971550" cy="971550"/>
          </a:xfrm>
          <a:prstGeom prst="rect">
            <a:avLst/>
          </a:prstGeom>
          <a:ln>
            <a:noFill/>
          </a:ln>
          <a:effectLst>
            <a:softEdge rad="112500"/>
          </a:effectLst>
        </p:spPr>
      </p:pic>
    </p:spTree>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99592" y="1571612"/>
            <a:ext cx="7200800" cy="2939737"/>
          </a:xfrm>
        </p:spPr>
        <p:txBody>
          <a:bodyPr>
            <a:noAutofit/>
          </a:bodyPr>
          <a:lstStyle/>
          <a:p>
            <a:pPr>
              <a:lnSpc>
                <a:spcPct val="150000"/>
              </a:lnSpc>
            </a:pPr>
            <a:r>
              <a:rPr lang="ar-SY" sz="8000" dirty="0" smtClean="0"/>
              <a:t>راعِ الحالة العاطفية</a:t>
            </a:r>
            <a:br>
              <a:rPr lang="ar-SY" sz="8000" dirty="0" smtClean="0"/>
            </a:br>
            <a:r>
              <a:rPr lang="ar-SY" sz="8000" dirty="0" smtClean="0"/>
              <a:t> لزوجتك</a:t>
            </a:r>
            <a:endParaRPr lang="ar-SY" sz="8000" dirty="0"/>
          </a:p>
        </p:txBody>
      </p:sp>
      <p:sp>
        <p:nvSpPr>
          <p:cNvPr id="3" name="مستطيل 2"/>
          <p:cNvSpPr/>
          <p:nvPr/>
        </p:nvSpPr>
        <p:spPr>
          <a:xfrm>
            <a:off x="6084168" y="941819"/>
            <a:ext cx="144016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سابعاً:</a:t>
            </a:r>
            <a:endParaRPr lang="ar-SY" sz="4800" b="1" dirty="0">
              <a:ln w="11430">
                <a:noFill/>
              </a:ln>
              <a:solidFill>
                <a:srgbClr val="00B050"/>
              </a:solidFill>
              <a:latin typeface="Traditional Arabic" pitchFamily="18" charset="-78"/>
              <a:ea typeface="+mj-ea"/>
              <a:cs typeface="Traditional Arabic" pitchFamily="18" charset="-78"/>
            </a:endParaRPr>
          </a:p>
        </p:txBody>
      </p:sp>
      <p:pic>
        <p:nvPicPr>
          <p:cNvPr id="3074" name="Picture 2" descr="D:\peznes\dr.shaal\الدورة التأهيلية وملحقاتها20-3-2011\مرفقات بوربوينت\صور منوعة\107-H-RED_300.jpg"/>
          <p:cNvPicPr>
            <a:picLocks noChangeAspect="1" noChangeArrowheads="1"/>
          </p:cNvPicPr>
          <p:nvPr/>
        </p:nvPicPr>
        <p:blipFill>
          <a:blip r:embed="rId2" cstate="print"/>
          <a:srcRect/>
          <a:stretch>
            <a:fillRect/>
          </a:stretch>
        </p:blipFill>
        <p:spPr bwMode="auto">
          <a:xfrm>
            <a:off x="71426" y="4000504"/>
            <a:ext cx="2285996" cy="2285996"/>
          </a:xfrm>
          <a:prstGeom prst="rect">
            <a:avLst/>
          </a:prstGeom>
          <a:ln>
            <a:noFill/>
          </a:ln>
          <a:effectLst>
            <a:softEdge rad="112500"/>
          </a:effectLst>
        </p:spPr>
      </p:pic>
    </p:spTree>
    <p:extLst>
      <p:ext uri="{BB962C8B-B14F-4D97-AF65-F5344CB8AC3E}">
        <p14:creationId xmlns:p14="http://schemas.microsoft.com/office/powerpoint/2010/main" xmlns="" val="1874628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71414"/>
            <a:ext cx="2952328" cy="861436"/>
          </a:xfrm>
        </p:spPr>
        <p:txBody>
          <a:bodyPr>
            <a:noAutofit/>
          </a:bodyPr>
          <a:lstStyle/>
          <a:p>
            <a:r>
              <a:rPr lang="ar-SA" sz="3200" dirty="0" smtClean="0"/>
              <a:t>راعِ حالة زوجتك العاطفية</a:t>
            </a:r>
            <a:endParaRPr lang="ar-SA" sz="3200" dirty="0"/>
          </a:p>
        </p:txBody>
      </p:sp>
      <p:sp>
        <p:nvSpPr>
          <p:cNvPr id="3" name="عنصر نائب للمحتوى 2"/>
          <p:cNvSpPr>
            <a:spLocks noGrp="1"/>
          </p:cNvSpPr>
          <p:nvPr>
            <p:ph idx="1"/>
          </p:nvPr>
        </p:nvSpPr>
        <p:spPr/>
        <p:txBody>
          <a:bodyPr>
            <a:normAutofit fontScale="85000" lnSpcReduction="20000"/>
          </a:bodyPr>
          <a:lstStyle/>
          <a:p>
            <a:r>
              <a:t>سُئل النبي </a:t>
            </a:r>
            <a:r>
              <a:rPr lang="en-US" dirty="0">
                <a:sym typeface="AGA Arabesque"/>
              </a:rPr>
              <a:t></a:t>
            </a:r>
            <a:r>
              <a:t>: مَن أحب الناس إليك؟ فقال: «</a:t>
            </a:r>
            <a:r>
              <a:rPr/>
              <a:t>عائشة</a:t>
            </a:r>
            <a:r>
              <a:rPr smtClean="0"/>
              <a:t>»</a:t>
            </a:r>
            <a:r>
              <a:t> </a:t>
            </a:r>
            <a:r>
              <a:rPr sz="4500" b="0"/>
              <a:t>[متفق عليه</a:t>
            </a:r>
            <a:r>
              <a:rPr sz="4500" b="0" smtClean="0"/>
              <a:t>]</a:t>
            </a:r>
            <a:endParaRPr lang="en-US" sz="4500" b="0" dirty="0"/>
          </a:p>
          <a:p>
            <a:r>
              <a:rPr smtClean="0"/>
              <a:t>وكان </a:t>
            </a:r>
            <a:r>
              <a:rPr lang="en-US" dirty="0">
                <a:sym typeface="AGA Arabesque"/>
              </a:rPr>
              <a:t></a:t>
            </a:r>
            <a:r>
              <a:t> إذا شربَتْ عائشة يأخذ القربة ويتتبع أثر فمها، قالت: </a:t>
            </a:r>
            <a:r>
              <a:rPr lang="ar-SY" dirty="0"/>
              <a:t>(</a:t>
            </a:r>
            <a:r>
              <a:rPr lang="ar-SY" dirty="0" smtClean="0"/>
              <a:t>كنت</a:t>
            </a:r>
            <a:r>
              <a:rPr lang="en-US" dirty="0" smtClean="0"/>
              <a:t> </a:t>
            </a:r>
            <a:r>
              <a:rPr lang="ar-SY" dirty="0" smtClean="0"/>
              <a:t>أشرب</a:t>
            </a:r>
            <a:r>
              <a:rPr lang="en-US" dirty="0" smtClean="0"/>
              <a:t> </a:t>
            </a:r>
            <a:r>
              <a:rPr lang="ar-SY" dirty="0" smtClean="0"/>
              <a:t>من</a:t>
            </a:r>
            <a:r>
              <a:rPr lang="en-US" dirty="0" smtClean="0"/>
              <a:t> </a:t>
            </a:r>
            <a:r>
              <a:rPr lang="ar-SY" dirty="0" smtClean="0"/>
              <a:t>القَدَح</a:t>
            </a:r>
            <a:r>
              <a:rPr lang="en-US" dirty="0" smtClean="0"/>
              <a:t> </a:t>
            </a:r>
            <a:r>
              <a:rPr lang="ar-SY" dirty="0" smtClean="0"/>
              <a:t>فأُناوِلُه</a:t>
            </a:r>
            <a:r>
              <a:rPr lang="en-US" dirty="0" smtClean="0"/>
              <a:t> </a:t>
            </a:r>
            <a:r>
              <a:rPr lang="ar-SY" dirty="0" smtClean="0"/>
              <a:t>إياه،</a:t>
            </a:r>
            <a:r>
              <a:rPr lang="en-US" dirty="0" smtClean="0"/>
              <a:t> </a:t>
            </a:r>
            <a:r>
              <a:rPr lang="ar-SY" dirty="0" smtClean="0"/>
              <a:t>فيضع</a:t>
            </a:r>
            <a:r>
              <a:rPr lang="en-US" dirty="0" smtClean="0"/>
              <a:t> </a:t>
            </a:r>
            <a:r>
              <a:rPr lang="ar-SY" dirty="0" smtClean="0"/>
              <a:t>فمَه</a:t>
            </a:r>
            <a:r>
              <a:rPr lang="en-US" dirty="0" smtClean="0"/>
              <a:t> </a:t>
            </a:r>
            <a:r>
              <a:rPr lang="ar-SY" dirty="0" smtClean="0"/>
              <a:t>في</a:t>
            </a:r>
            <a:r>
              <a:rPr lang="en-US" dirty="0" smtClean="0"/>
              <a:t> </a:t>
            </a:r>
            <a:r>
              <a:rPr lang="ar-SY" dirty="0" smtClean="0"/>
              <a:t>الموضع</a:t>
            </a:r>
            <a:r>
              <a:rPr lang="en-US" dirty="0" smtClean="0"/>
              <a:t> </a:t>
            </a:r>
            <a:r>
              <a:rPr lang="ar-SY" dirty="0" smtClean="0"/>
              <a:t>الذي</a:t>
            </a:r>
            <a:r>
              <a:rPr lang="en-US" dirty="0" smtClean="0"/>
              <a:t> </a:t>
            </a:r>
            <a:r>
              <a:rPr lang="ar-SY" dirty="0" smtClean="0"/>
              <a:t>كنت</a:t>
            </a:r>
            <a:r>
              <a:rPr lang="en-US" dirty="0" smtClean="0"/>
              <a:t> </a:t>
            </a:r>
            <a:r>
              <a:rPr lang="ar-SY" dirty="0" smtClean="0"/>
              <a:t>أشرب)</a:t>
            </a:r>
            <a:r>
              <a:rPr smtClean="0"/>
              <a:t> </a:t>
            </a:r>
            <a:r>
              <a:rPr sz="4700" b="0" smtClean="0"/>
              <a:t>[مسلم]</a:t>
            </a:r>
            <a:r>
              <a:rPr lang="en-US" dirty="0" smtClean="0"/>
              <a:t> </a:t>
            </a:r>
            <a:endParaRPr lang="ar-SA" dirty="0"/>
          </a:p>
        </p:txBody>
      </p:sp>
    </p:spTree>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71414"/>
            <a:ext cx="2952328" cy="861436"/>
          </a:xfrm>
        </p:spPr>
        <p:txBody>
          <a:bodyPr>
            <a:noAutofit/>
          </a:bodyPr>
          <a:lstStyle/>
          <a:p>
            <a:r>
              <a:rPr lang="ar-SA" sz="3200" dirty="0" smtClean="0"/>
              <a:t>راعِ حالة زوجتك العاطفية</a:t>
            </a:r>
            <a:endParaRPr lang="ar-SA" sz="3200" dirty="0"/>
          </a:p>
        </p:txBody>
      </p:sp>
      <p:sp>
        <p:nvSpPr>
          <p:cNvPr id="3" name="عنصر نائب للمحتوى 2"/>
          <p:cNvSpPr>
            <a:spLocks noGrp="1"/>
          </p:cNvSpPr>
          <p:nvPr>
            <p:ph idx="1"/>
          </p:nvPr>
        </p:nvSpPr>
        <p:spPr/>
        <p:txBody>
          <a:bodyPr>
            <a:normAutofit fontScale="85000" lnSpcReduction="20000"/>
          </a:bodyPr>
          <a:lstStyle/>
          <a:p>
            <a:r>
              <a:rPr smtClean="0"/>
              <a:t>هذه المرحلة </a:t>
            </a:r>
            <a:r>
              <a:t>نوعية </a:t>
            </a:r>
            <a:r>
              <a:rPr/>
              <a:t>في </a:t>
            </a:r>
            <a:r>
              <a:rPr smtClean="0"/>
              <a:t>حياة الزوجة, </a:t>
            </a:r>
            <a:r>
              <a:rPr/>
              <a:t>لذلك </a:t>
            </a:r>
            <a:r>
              <a:rPr smtClean="0"/>
              <a:t>لا </a:t>
            </a:r>
            <a:r>
              <a:t>بدَّ أن </a:t>
            </a:r>
            <a:r>
              <a:rPr/>
              <a:t>يعطيها </a:t>
            </a:r>
            <a:r>
              <a:rPr smtClean="0"/>
              <a:t>الزوج حقّها </a:t>
            </a:r>
            <a:r>
              <a:t>من الناحية العاطفية، وعليها أيضاً أن تراعي له </a:t>
            </a:r>
            <a:r>
              <a:rPr/>
              <a:t>هذا </a:t>
            </a:r>
            <a:r>
              <a:rPr smtClean="0"/>
              <a:t>الأمر.</a:t>
            </a:r>
            <a:endParaRPr lang="en-US" dirty="0"/>
          </a:p>
          <a:p>
            <a:r>
              <a:t>فالكلمة اللطيفة، واللمسة الحانية، والضمة الحنون، لها الوقع الحَسَن عند كِلا العاقدين. </a:t>
            </a:r>
            <a:endParaRPr lang="en-US" dirty="0"/>
          </a:p>
        </p:txBody>
      </p:sp>
    </p:spTree>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55576" y="2204864"/>
            <a:ext cx="7200800" cy="1862048"/>
          </a:xfrm>
        </p:spPr>
        <p:txBody>
          <a:bodyPr>
            <a:normAutofit/>
          </a:bodyPr>
          <a:lstStyle/>
          <a:p>
            <a:r>
              <a:rPr lang="ar-SY" sz="9600" dirty="0" smtClean="0"/>
              <a:t>لا تُحرج زوجتك</a:t>
            </a:r>
            <a:endParaRPr lang="ar-SY" sz="9600" dirty="0"/>
          </a:p>
        </p:txBody>
      </p:sp>
      <p:sp>
        <p:nvSpPr>
          <p:cNvPr id="3" name="مستطيل 2"/>
          <p:cNvSpPr/>
          <p:nvPr/>
        </p:nvSpPr>
        <p:spPr>
          <a:xfrm>
            <a:off x="6084168" y="941819"/>
            <a:ext cx="1440160" cy="830997"/>
          </a:xfrm>
          <a:prstGeom prst="rect">
            <a:avLst/>
          </a:prstGeom>
        </p:spPr>
        <p:txBody>
          <a:bodyPr wrap="square">
            <a:spAutoFit/>
          </a:bodyPr>
          <a:lstStyle/>
          <a:p>
            <a:r>
              <a:rPr lang="ar-SY" sz="4800" b="1" dirty="0" smtClean="0">
                <a:ln w="11430">
                  <a:noFill/>
                </a:ln>
                <a:solidFill>
                  <a:srgbClr val="00B050"/>
                </a:solidFill>
                <a:latin typeface="Traditional Arabic" pitchFamily="18" charset="-78"/>
                <a:ea typeface="+mj-ea"/>
                <a:cs typeface="Traditional Arabic" pitchFamily="18" charset="-78"/>
              </a:rPr>
              <a:t>ثامناً:</a:t>
            </a:r>
            <a:endParaRPr lang="ar-SY" sz="4800" b="1" dirty="0">
              <a:ln w="11430">
                <a:noFill/>
              </a:ln>
              <a:solidFill>
                <a:srgbClr val="00B050"/>
              </a:solidFill>
              <a:latin typeface="Traditional Arabic" pitchFamily="18" charset="-78"/>
              <a:ea typeface="+mj-ea"/>
              <a:cs typeface="Traditional Arabic" pitchFamily="18" charset="-78"/>
            </a:endParaRPr>
          </a:p>
        </p:txBody>
      </p:sp>
      <p:sp>
        <p:nvSpPr>
          <p:cNvPr id="5" name="مستطيل 4"/>
          <p:cNvSpPr/>
          <p:nvPr/>
        </p:nvSpPr>
        <p:spPr>
          <a:xfrm>
            <a:off x="1115616" y="4437112"/>
            <a:ext cx="6264696" cy="923330"/>
          </a:xfrm>
          <a:prstGeom prst="rect">
            <a:avLst/>
          </a:prstGeom>
        </p:spPr>
        <p:txBody>
          <a:bodyPr wrap="square">
            <a:spAutoFit/>
          </a:bodyPr>
          <a:lstStyle/>
          <a:p>
            <a:r>
              <a:rPr lang="ar-SY" sz="5400" b="1" dirty="0">
                <a:ln w="18000">
                  <a:solidFill>
                    <a:srgbClr val="00B050"/>
                  </a:solidFill>
                  <a:prstDash val="solid"/>
                  <a:miter lim="800000"/>
                </a:ln>
                <a:solidFill>
                  <a:schemeClr val="accent5">
                    <a:lumMod val="60000"/>
                    <a:lumOff val="40000"/>
                  </a:schemeClr>
                </a:solidFill>
                <a:effectLst>
                  <a:outerShdw blurRad="25500" dist="23000" dir="7020000" algn="tl">
                    <a:srgbClr val="000000">
                      <a:alpha val="50000"/>
                    </a:srgbClr>
                  </a:outerShdw>
                </a:effectLst>
                <a:cs typeface="PT Bold Heading" pitchFamily="2" charset="-78"/>
              </a:rPr>
              <a:t>بأوامر تخالف فيها أهلها</a:t>
            </a:r>
          </a:p>
        </p:txBody>
      </p:sp>
    </p:spTree>
    <p:extLst>
      <p:ext uri="{BB962C8B-B14F-4D97-AF65-F5344CB8AC3E}">
        <p14:creationId xmlns:p14="http://schemas.microsoft.com/office/powerpoint/2010/main" xmlns="" val="3443347535"/>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ar-SA" sz="4000" dirty="0" smtClean="0"/>
              <a:t>لا تحرج زوجتك</a:t>
            </a:r>
            <a:endParaRPr lang="ar-SA" sz="4000" dirty="0"/>
          </a:p>
        </p:txBody>
      </p:sp>
      <p:sp>
        <p:nvSpPr>
          <p:cNvPr id="3" name="عنصر نائب للمحتوى 2"/>
          <p:cNvSpPr>
            <a:spLocks noGrp="1"/>
          </p:cNvSpPr>
          <p:nvPr>
            <p:ph idx="1"/>
          </p:nvPr>
        </p:nvSpPr>
        <p:spPr>
          <a:xfrm>
            <a:off x="285720" y="1214422"/>
            <a:ext cx="8686800" cy="5500702"/>
          </a:xfrm>
        </p:spPr>
        <p:txBody>
          <a:bodyPr>
            <a:normAutofit fontScale="70000" lnSpcReduction="20000"/>
          </a:bodyPr>
          <a:lstStyle/>
          <a:p>
            <a:pPr>
              <a:lnSpc>
                <a:spcPct val="145000"/>
              </a:lnSpc>
            </a:pPr>
            <a:r>
              <a:t>بما </a:t>
            </a:r>
            <a:r>
              <a:rPr/>
              <a:t>أن </a:t>
            </a:r>
            <a:r>
              <a:rPr smtClean="0"/>
              <a:t>المعقود </a:t>
            </a:r>
            <a:r>
              <a:t>عليها لا زالت في بيت أهلها فإنها تَسير بسيرهم، ولكل أسرة نظامها وعُرفها، فالشاب الذي يريد من زوجته -قبل العرس- أن لا تخرُج مع أمها إلا بإذنه مثلاً، أو يمنعها من زيارة أرحامها مع أهلها، يُحرِج زوجته مع أهلها، ويزرع بذور الخلاف بينه وبين هذه الأسرة. </a:t>
            </a:r>
            <a:endParaRPr lang="en-US" dirty="0"/>
          </a:p>
          <a:p>
            <a:pPr>
              <a:lnSpc>
                <a:spcPct val="145000"/>
              </a:lnSpc>
            </a:pPr>
            <a:r>
              <a:t>والعاقد الذي يطلب من زوجته أن تخرج معه من دون موافقة والدها يوقِع نفسه وزوجَه في حرَج شديد</a:t>
            </a:r>
            <a:endParaRPr lang="ar-SA" dirty="0"/>
          </a:p>
        </p:txBody>
      </p:sp>
    </p:spTree>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3000"/>
          </a:schemeClr>
        </a:solidFill>
        <a:effectLst/>
      </p:bgPr>
    </p:bg>
    <p:spTree>
      <p:nvGrpSpPr>
        <p:cNvPr id="1" name=""/>
        <p:cNvGrpSpPr/>
        <p:nvPr/>
      </p:nvGrpSpPr>
      <p:grpSpPr>
        <a:xfrm>
          <a:off x="0" y="0"/>
          <a:ext cx="0" cy="0"/>
          <a:chOff x="0" y="0"/>
          <a:chExt cx="0" cy="0"/>
        </a:xfrm>
      </p:grpSpPr>
      <p:sp>
        <p:nvSpPr>
          <p:cNvPr id="6" name="مستطيل 5"/>
          <p:cNvSpPr/>
          <p:nvPr/>
        </p:nvSpPr>
        <p:spPr>
          <a:xfrm rot="20674457">
            <a:off x="642910" y="285728"/>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50000"/>
              </a:lnSpc>
            </a:pPr>
            <a:r>
              <a:rPr lang="ar-SA" sz="2800" b="1" dirty="0" smtClean="0">
                <a:latin typeface="Traditional Arabic" pitchFamily="18" charset="-78"/>
                <a:cs typeface="Traditional Arabic" pitchFamily="18" charset="-78"/>
              </a:rPr>
              <a:t>3- عدم التأخر في الزيارات ليلاً</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8" name="مستطيل 7"/>
          <p:cNvSpPr/>
          <p:nvPr/>
        </p:nvSpPr>
        <p:spPr>
          <a:xfrm rot="20674457">
            <a:off x="2357423" y="250009"/>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25000"/>
              </a:lnSpc>
            </a:pPr>
            <a:r>
              <a:rPr lang="ar-SA" sz="2800" b="1" dirty="0" smtClean="0">
                <a:latin typeface="Traditional Arabic" pitchFamily="18" charset="-78"/>
                <a:cs typeface="Traditional Arabic" pitchFamily="18" charset="-78"/>
              </a:rPr>
              <a:t>2- التقليل من زيارة بيت المعقود عليها في هذه المدة</a:t>
            </a:r>
            <a:endParaRPr lang="ar-SY" sz="2800" b="1" dirty="0" smtClean="0">
              <a:solidFill>
                <a:schemeClr val="accent5">
                  <a:lumMod val="50000"/>
                </a:schemeClr>
              </a:solidFill>
              <a:latin typeface="Traditional Arabic" pitchFamily="18" charset="-78"/>
              <a:cs typeface="Traditional Arabic" pitchFamily="18" charset="-78"/>
            </a:endParaRPr>
          </a:p>
          <a:p>
            <a:pPr algn="ct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9" name="مستطيل 8"/>
          <p:cNvSpPr/>
          <p:nvPr/>
        </p:nvSpPr>
        <p:spPr>
          <a:xfrm rot="927085">
            <a:off x="642912"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r>
              <a:rPr lang="ar-SA" sz="2800" b="1" dirty="0" smtClean="0">
                <a:latin typeface="Traditional Arabic" pitchFamily="18" charset="-78"/>
                <a:cs typeface="Traditional Arabic" pitchFamily="18" charset="-78"/>
              </a:rPr>
              <a:t>8- لا تُحرِج زوجتك بأوامر تخالف فيها أهلها</a:t>
            </a:r>
            <a:endParaRPr lang="ar-SY" sz="2800" b="1" dirty="0" smtClean="0">
              <a:solidFill>
                <a:schemeClr val="accent5">
                  <a:lumMod val="50000"/>
                </a:schemeClr>
              </a:solidFill>
              <a:latin typeface="Traditional Arabic" pitchFamily="18" charset="-78"/>
              <a:cs typeface="Traditional Arabic" pitchFamily="18" charset="-78"/>
            </a:endParaRPr>
          </a:p>
          <a:p>
            <a:pPr algn="ct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1" name="مستطيل 10"/>
          <p:cNvSpPr/>
          <p:nvPr/>
        </p:nvSpPr>
        <p:spPr>
          <a:xfrm rot="927085">
            <a:off x="2303845"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r>
              <a:rPr lang="ar-SA" sz="2800" b="1" dirty="0" smtClean="0">
                <a:latin typeface="Traditional Arabic" pitchFamily="18" charset="-78"/>
                <a:cs typeface="Traditional Arabic" pitchFamily="18" charset="-78"/>
              </a:rPr>
              <a:t>7- على الزوج أن يراعي الحالة العاطفية للزوجة في هذه المدة.</a:t>
            </a:r>
            <a:endParaRPr lang="ar-SY" sz="2800" b="1" dirty="0" smtClean="0">
              <a:solidFill>
                <a:schemeClr val="accent5">
                  <a:lumMod val="50000"/>
                </a:schemeClr>
              </a:solidFill>
              <a:latin typeface="Traditional Arabic" pitchFamily="18" charset="-78"/>
              <a:cs typeface="Traditional Arabic" pitchFamily="18" charset="-78"/>
            </a:endParaRPr>
          </a:p>
          <a:p>
            <a:pPr algn="ct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2" name="مستطيل 11"/>
          <p:cNvSpPr/>
          <p:nvPr/>
        </p:nvSpPr>
        <p:spPr>
          <a:xfrm rot="927085">
            <a:off x="3964778"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25000"/>
              </a:lnSpc>
            </a:pPr>
            <a:r>
              <a:rPr lang="ar-SA" sz="2800" b="1" dirty="0" smtClean="0">
                <a:latin typeface="Traditional Arabic" pitchFamily="18" charset="-78"/>
                <a:cs typeface="Traditional Arabic" pitchFamily="18" charset="-78"/>
              </a:rPr>
              <a:t>6-الاعتدال في الهدايا؛ لأن الهدايا بمعناها لا بقيمتها</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23" name="وسيلة شرح بيضاوية 22"/>
          <p:cNvSpPr/>
          <p:nvPr/>
        </p:nvSpPr>
        <p:spPr>
          <a:xfrm>
            <a:off x="6143635" y="214290"/>
            <a:ext cx="2857521" cy="2714644"/>
          </a:xfrm>
          <a:prstGeom prst="wedgeEllipseCallout">
            <a:avLst>
              <a:gd name="adj1" fmla="val -52499"/>
              <a:gd name="adj2" fmla="val 66519"/>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ctr"/>
          <a:lstStyle/>
          <a:p>
            <a:pPr algn="ctr"/>
            <a:r>
              <a:rPr lang="ar-SA" sz="2400" b="1" dirty="0" smtClean="0">
                <a:solidFill>
                  <a:schemeClr val="accent5">
                    <a:lumMod val="50000"/>
                  </a:schemeClr>
                </a:solidFill>
                <a:cs typeface="+mj-cs"/>
              </a:rPr>
              <a:t>تحدثنا عن: ثمان نصائح بين العقد والعرس</a:t>
            </a:r>
            <a:endParaRPr lang="ar-SY" sz="2400" b="1" dirty="0" smtClean="0">
              <a:solidFill>
                <a:schemeClr val="accent5">
                  <a:lumMod val="50000"/>
                </a:schemeClr>
              </a:solidFill>
              <a:cs typeface="+mj-cs"/>
            </a:endParaRPr>
          </a:p>
        </p:txBody>
      </p:sp>
      <p:cxnSp>
        <p:nvCxnSpPr>
          <p:cNvPr id="75" name="رابط كسهم مستقيم 74"/>
          <p:cNvCxnSpPr>
            <a:stCxn id="23" idx="8"/>
            <a:endCxn id="116" idx="2"/>
          </p:cNvCxnSpPr>
          <p:nvPr/>
        </p:nvCxnSpPr>
        <p:spPr>
          <a:xfrm rot="5400000" flipH="1">
            <a:off x="5355770" y="2660910"/>
            <a:ext cx="511708" cy="921205"/>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8" name="رابط كسهم مستقيم 77"/>
          <p:cNvCxnSpPr>
            <a:stCxn id="23" idx="8"/>
            <a:endCxn id="6" idx="2"/>
          </p:cNvCxnSpPr>
          <p:nvPr/>
        </p:nvCxnSpPr>
        <p:spPr>
          <a:xfrm rot="5400000" flipH="1">
            <a:off x="3676976" y="982116"/>
            <a:ext cx="440270" cy="4350231"/>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79" name="رابط كسهم مستقيم 78"/>
          <p:cNvCxnSpPr>
            <a:stCxn id="23" idx="8"/>
            <a:endCxn id="9" idx="0"/>
          </p:cNvCxnSpPr>
          <p:nvPr/>
        </p:nvCxnSpPr>
        <p:spPr>
          <a:xfrm rot="5400000">
            <a:off x="3561439" y="1538509"/>
            <a:ext cx="671931" cy="4349645"/>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2" name="رابط كسهم مستقيم 81"/>
          <p:cNvCxnSpPr>
            <a:stCxn id="23" idx="8"/>
            <a:endCxn id="8" idx="2"/>
          </p:cNvCxnSpPr>
          <p:nvPr/>
        </p:nvCxnSpPr>
        <p:spPr>
          <a:xfrm rot="5400000" flipH="1">
            <a:off x="4516372" y="1821513"/>
            <a:ext cx="475989" cy="2635718"/>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3" name="رابط كسهم مستقيم 82"/>
          <p:cNvCxnSpPr>
            <a:stCxn id="23" idx="8"/>
            <a:endCxn id="11" idx="0"/>
          </p:cNvCxnSpPr>
          <p:nvPr/>
        </p:nvCxnSpPr>
        <p:spPr>
          <a:xfrm rot="5400000">
            <a:off x="4391905" y="2368975"/>
            <a:ext cx="671931" cy="2688712"/>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84" name="رابط كسهم مستقيم 83"/>
          <p:cNvCxnSpPr>
            <a:stCxn id="23" idx="8"/>
            <a:endCxn id="12" idx="0"/>
          </p:cNvCxnSpPr>
          <p:nvPr/>
        </p:nvCxnSpPr>
        <p:spPr>
          <a:xfrm rot="5400000">
            <a:off x="5222372" y="3199442"/>
            <a:ext cx="671931" cy="1027779"/>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39" name="مستطيل 38"/>
          <p:cNvSpPr/>
          <p:nvPr/>
        </p:nvSpPr>
        <p:spPr>
          <a:xfrm rot="927085">
            <a:off x="5625711"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50000"/>
              </a:lnSpc>
            </a:pPr>
            <a:r>
              <a:rPr lang="ar-SA" sz="2800" b="1" dirty="0" smtClean="0">
                <a:latin typeface="Traditional Arabic" pitchFamily="18" charset="-78"/>
                <a:cs typeface="Traditional Arabic" pitchFamily="18" charset="-78"/>
              </a:rPr>
              <a:t>5- ماذا يتحدَّث الزوجان بين العقد والعرس</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40" name="مستطيل 39"/>
          <p:cNvSpPr/>
          <p:nvPr/>
        </p:nvSpPr>
        <p:spPr>
          <a:xfrm rot="927085">
            <a:off x="7286646" y="4000504"/>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r>
              <a:rPr lang="ar-SA" sz="2800" b="1" dirty="0" smtClean="0">
                <a:latin typeface="Traditional Arabic" pitchFamily="18" charset="-78"/>
                <a:cs typeface="Traditional Arabic" pitchFamily="18" charset="-78"/>
              </a:rPr>
              <a:t>4- التقليل من الخروج مع الزوجة قبل الزواج، وعدم التأخر بالعودة ليلاً</a:t>
            </a:r>
            <a:endParaRPr lang="ar-SY" sz="2800" b="1" dirty="0" smtClean="0">
              <a:solidFill>
                <a:schemeClr val="accent5">
                  <a:lumMod val="50000"/>
                </a:schemeClr>
              </a:solidFill>
              <a:latin typeface="Traditional Arabic" pitchFamily="18" charset="-78"/>
              <a:cs typeface="Traditional Arabic" pitchFamily="18" charset="-78"/>
            </a:endParaRPr>
          </a:p>
        </p:txBody>
      </p:sp>
      <p:cxnSp>
        <p:nvCxnSpPr>
          <p:cNvPr id="48" name="رابط كسهم مستقيم 47"/>
          <p:cNvCxnSpPr>
            <a:stCxn id="23" idx="8"/>
            <a:endCxn id="39" idx="0"/>
          </p:cNvCxnSpPr>
          <p:nvPr/>
        </p:nvCxnSpPr>
        <p:spPr>
          <a:xfrm rot="16200000" flipH="1">
            <a:off x="6052838" y="3396754"/>
            <a:ext cx="671931" cy="633154"/>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50" name="رابط كسهم مستقيم 49"/>
          <p:cNvCxnSpPr>
            <a:stCxn id="23" idx="8"/>
            <a:endCxn id="40" idx="0"/>
          </p:cNvCxnSpPr>
          <p:nvPr/>
        </p:nvCxnSpPr>
        <p:spPr>
          <a:xfrm rot="16200000" flipH="1">
            <a:off x="6883305" y="2566286"/>
            <a:ext cx="671931" cy="2294089"/>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
        <p:nvSpPr>
          <p:cNvPr id="116" name="مستطيل 115"/>
          <p:cNvSpPr/>
          <p:nvPr/>
        </p:nvSpPr>
        <p:spPr>
          <a:xfrm rot="20674457">
            <a:off x="4071936" y="214290"/>
            <a:ext cx="1440000" cy="2700000"/>
          </a:xfrm>
          <a:prstGeom prst="rect">
            <a:avLst/>
          </a:prstGeom>
          <a:scene3d>
            <a:camera prst="orthographicFront"/>
            <a:lightRig rig="threePt" dir="t"/>
          </a:scene3d>
          <a:sp3d>
            <a:bevelT w="152400" h="50800" prst="softRound"/>
          </a:sp3d>
        </p:spPr>
        <p:style>
          <a:lnRef idx="1">
            <a:schemeClr val="accent5"/>
          </a:lnRef>
          <a:fillRef idx="2">
            <a:schemeClr val="accent5"/>
          </a:fillRef>
          <a:effectRef idx="1">
            <a:schemeClr val="accent5"/>
          </a:effectRef>
          <a:fontRef idx="minor">
            <a:schemeClr val="dk1"/>
          </a:fontRef>
        </p:style>
        <p:txBody>
          <a:bodyPr rtlCol="1" anchor="t"/>
          <a:lstStyle/>
          <a:p>
            <a:pPr algn="ctr">
              <a:lnSpc>
                <a:spcPct val="150000"/>
              </a:lnSpc>
            </a:pPr>
            <a:r>
              <a:rPr lang="ar-SA" sz="2800" b="1" dirty="0" smtClean="0">
                <a:latin typeface="Traditional Arabic" pitchFamily="18" charset="-78"/>
                <a:cs typeface="Traditional Arabic" pitchFamily="18" charset="-78"/>
              </a:rPr>
              <a:t>1- الأفضل أن لا تَطُولَ المدة بين العقد والعرس</a:t>
            </a:r>
            <a:endParaRPr lang="ar-SY" sz="2800" b="1" dirty="0" smtClean="0">
              <a:solidFill>
                <a:schemeClr val="accent5">
                  <a:lumMod val="50000"/>
                </a:schemeClr>
              </a:solidFill>
              <a:latin typeface="Traditional Arabic" pitchFamily="18" charset="-78"/>
              <a:cs typeface="Traditional Arabic" pitchFamily="18" charset="-78"/>
            </a:endParaRPr>
          </a:p>
        </p:txBody>
      </p:sp>
    </p:spTree>
    <p:extLst>
      <p:ext uri="{BB962C8B-B14F-4D97-AF65-F5344CB8AC3E}">
        <p14:creationId xmlns="" xmlns:p14="http://schemas.microsoft.com/office/powerpoint/2010/main" val="1835215436"/>
      </p:ext>
    </p:extLst>
  </p:cSld>
  <p:clrMapOvr>
    <a:masterClrMapping/>
  </p:clrMapOvr>
  <p:transition>
    <p:strip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3" cstate="print">
            <a:duotone>
              <a:schemeClr val="accent5">
                <a:shade val="45000"/>
                <a:satMod val="135000"/>
              </a:schemeClr>
              <a:prstClr val="white"/>
            </a:duotone>
            <a:extLst>
              <a:ext uri="{BEBA8EAE-BF5A-486C-A8C5-ECC9F3942E4B}">
                <a14:imgProps xmlns:a14="http://schemas.microsoft.com/office/drawing/2010/main" xmlns="">
                  <a14:imgLayer r:embed="rId4">
                    <a14:imgEffect>
                      <a14:brightnessContrast bright="32000" contrast="-11000"/>
                    </a14:imgEffect>
                  </a14:imgLayer>
                </a14:imgProps>
              </a:ext>
              <a:ext uri="{28A0092B-C50C-407E-A947-70E740481C1C}">
                <a14:useLocalDpi xmlns:a14="http://schemas.microsoft.com/office/drawing/2010/main" xmlns="" val="0"/>
              </a:ext>
            </a:extLst>
          </a:blip>
          <a:stretch>
            <a:fillRect/>
          </a:stretch>
        </p:blipFill>
        <p:spPr>
          <a:xfrm>
            <a:off x="-11999" y="1"/>
            <a:ext cx="9143998" cy="6857999"/>
          </a:xfrm>
          <a:prstGeom prst="rect">
            <a:avLst/>
          </a:prstGeom>
        </p:spPr>
      </p:pic>
      <p:sp>
        <p:nvSpPr>
          <p:cNvPr id="2" name="عنوان 1"/>
          <p:cNvSpPr>
            <a:spLocks noGrp="1"/>
          </p:cNvSpPr>
          <p:nvPr>
            <p:ph type="ctrTitle"/>
          </p:nvPr>
        </p:nvSpPr>
        <p:spPr>
          <a:xfrm>
            <a:off x="571472" y="1357298"/>
            <a:ext cx="7851648" cy="1828800"/>
          </a:xfrm>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ar-SY" sz="7200" b="1" dirty="0" smtClean="0">
                <a:ln/>
                <a:solidFill>
                  <a:schemeClr val="accent5">
                    <a:lumMod val="75000"/>
                  </a:schemeClr>
                </a:solidFill>
              </a:rPr>
              <a:t>شكراً </a:t>
            </a:r>
            <a:endParaRPr lang="ar-SY" sz="7200" b="1" dirty="0">
              <a:ln/>
              <a:solidFill>
                <a:schemeClr val="accent5">
                  <a:lumMod val="75000"/>
                </a:schemeClr>
              </a:solidFill>
            </a:endParaRPr>
          </a:p>
        </p:txBody>
      </p:sp>
      <p:sp>
        <p:nvSpPr>
          <p:cNvPr id="3" name="عنوان فرعي 2"/>
          <p:cNvSpPr>
            <a:spLocks noGrp="1"/>
          </p:cNvSpPr>
          <p:nvPr>
            <p:ph type="subTitle" idx="1"/>
          </p:nvPr>
        </p:nvSpPr>
        <p:spPr>
          <a:xfrm>
            <a:off x="1357290" y="2924944"/>
            <a:ext cx="6400800" cy="2880320"/>
          </a:xfrm>
        </p:spPr>
        <p:txBody>
          <a:bodyPr>
            <a:noAutofit/>
          </a:bodyPr>
          <a:lstStyle/>
          <a:p>
            <a:pPr algn="ctr">
              <a:lnSpc>
                <a:spcPct val="150000"/>
              </a:lnSpc>
            </a:pPr>
            <a:r>
              <a:rPr lang="ar-SY" sz="4400" dirty="0">
                <a:ln w="11430">
                  <a:noFill/>
                </a:ln>
                <a:solidFill>
                  <a:schemeClr val="accent5">
                    <a:lumMod val="50000"/>
                  </a:schemeClr>
                </a:solidFill>
                <a:latin typeface="Traditional Arabic" pitchFamily="18" charset="-78"/>
                <a:ea typeface="+mj-ea"/>
                <a:cs typeface="Traditional Arabic" pitchFamily="18" charset="-78"/>
              </a:rPr>
              <a:t>الشيخ الطبيب:  </a:t>
            </a:r>
            <a:endParaRPr lang="ar-SY" sz="4400" dirty="0" smtClean="0">
              <a:ln w="11430">
                <a:noFill/>
              </a:ln>
              <a:solidFill>
                <a:schemeClr val="accent5">
                  <a:lumMod val="50000"/>
                </a:schemeClr>
              </a:solidFill>
              <a:latin typeface="Traditional Arabic" pitchFamily="18" charset="-78"/>
              <a:ea typeface="+mj-ea"/>
              <a:cs typeface="Traditional Arabic" pitchFamily="18" charset="-78"/>
            </a:endParaRPr>
          </a:p>
          <a:p>
            <a:pPr algn="ctr">
              <a:lnSpc>
                <a:spcPct val="150000"/>
              </a:lnSpc>
            </a:pPr>
            <a:r>
              <a:rPr lang="ar-SY" sz="4400" b="0" dirty="0" smtClean="0">
                <a:ln w="11430">
                  <a:noFill/>
                </a:ln>
                <a:solidFill>
                  <a:schemeClr val="accent5">
                    <a:lumMod val="50000"/>
                  </a:schemeClr>
                </a:solidFill>
                <a:latin typeface="Traditional Arabic" pitchFamily="18" charset="-78"/>
                <a:ea typeface="+mj-ea"/>
                <a:cs typeface="PT Bold Heading" pitchFamily="2" charset="-78"/>
              </a:rPr>
              <a:t>محمد </a:t>
            </a:r>
            <a:r>
              <a:rPr lang="ar-SY" sz="4400" b="0" dirty="0">
                <a:ln w="11430">
                  <a:noFill/>
                </a:ln>
                <a:solidFill>
                  <a:schemeClr val="accent5">
                    <a:lumMod val="50000"/>
                  </a:schemeClr>
                </a:solidFill>
                <a:latin typeface="Traditional Arabic" pitchFamily="18" charset="-78"/>
                <a:ea typeface="+mj-ea"/>
                <a:cs typeface="PT Bold Heading" pitchFamily="2" charset="-78"/>
              </a:rPr>
              <a:t>خير </a:t>
            </a:r>
            <a:r>
              <a:rPr lang="ar-SY" sz="4400" b="0" dirty="0" err="1">
                <a:ln w="11430">
                  <a:noFill/>
                </a:ln>
                <a:solidFill>
                  <a:schemeClr val="accent5">
                    <a:lumMod val="50000"/>
                  </a:schemeClr>
                </a:solidFill>
                <a:latin typeface="Traditional Arabic" pitchFamily="18" charset="-78"/>
                <a:ea typeface="+mj-ea"/>
                <a:cs typeface="PT Bold Heading" pitchFamily="2" charset="-78"/>
              </a:rPr>
              <a:t>الشَّعَّال</a:t>
            </a:r>
            <a:endParaRPr lang="ar-SY" sz="4400" b="0" dirty="0">
              <a:ln w="11430">
                <a:noFill/>
              </a:ln>
              <a:solidFill>
                <a:schemeClr val="accent5">
                  <a:lumMod val="50000"/>
                </a:schemeClr>
              </a:solidFill>
              <a:latin typeface="Traditional Arabic" pitchFamily="18" charset="-78"/>
              <a:ea typeface="+mj-ea"/>
              <a:cs typeface="PT Bold Heading" pitchFamily="2" charset="-78"/>
            </a:endParaRPr>
          </a:p>
          <a:p>
            <a:pPr algn="ctr">
              <a:lnSpc>
                <a:spcPct val="150000"/>
              </a:lnSpc>
            </a:pPr>
            <a:r>
              <a:rPr lang="en-US" sz="4400" dirty="0">
                <a:ln w="11430">
                  <a:solidFill>
                    <a:schemeClr val="accent2">
                      <a:lumMod val="50000"/>
                    </a:schemeClr>
                  </a:solidFill>
                </a:ln>
                <a:solidFill>
                  <a:schemeClr val="bg1"/>
                </a:solidFill>
                <a:latin typeface="Traditional Arabic" pitchFamily="18" charset="-78"/>
                <a:ea typeface="+mj-ea"/>
                <a:cs typeface="Traditional Arabic" pitchFamily="18" charset="-78"/>
              </a:rPr>
              <a:t>Dr-shaal.com</a:t>
            </a:r>
            <a:endParaRPr lang="ar-SY" sz="4400" dirty="0">
              <a:ln w="11430">
                <a:solidFill>
                  <a:schemeClr val="accent2">
                    <a:lumMod val="50000"/>
                  </a:schemeClr>
                </a:solidFill>
              </a:ln>
              <a:solidFill>
                <a:schemeClr val="bg1"/>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2582756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par>
                          <p:cTn id="11" fill="hold">
                            <p:stCondLst>
                              <p:cond delay="1400"/>
                            </p:stCondLst>
                            <p:childTnLst>
                              <p:par>
                                <p:cTn id="12" presetID="2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16" fill="hold">
                            <p:stCondLst>
                              <p:cond delay="1900"/>
                            </p:stCondLst>
                            <p:childTnLst>
                              <p:par>
                                <p:cTn id="17" presetID="23" presetClass="entr" presetSubtype="16"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par>
                          <p:cTn id="21" fill="hold">
                            <p:stCondLst>
                              <p:cond delay="2400"/>
                            </p:stCondLst>
                            <p:childTnLst>
                              <p:par>
                                <p:cTn id="22" presetID="15" presetClass="entr" presetSubtype="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3400"/>
                            </p:stCondLst>
                            <p:childTnLst>
                              <p:par>
                                <p:cTn id="29" presetID="18" presetClass="entr" presetSubtype="12" fill="hold" nodeType="after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strips(downLeft)">
                                      <p:cBhvr>
                                        <p:cTn id="31" dur="500"/>
                                        <p:tgtEl>
                                          <p:spTgt spid="3">
                                            <p:txEl>
                                              <p:pRg st="0" end="0"/>
                                            </p:txEl>
                                          </p:spTgt>
                                        </p:tgtEl>
                                      </p:cBhvr>
                                    </p:animEffect>
                                  </p:childTnLst>
                                </p:cTn>
                              </p:par>
                            </p:childTnLst>
                          </p:cTn>
                        </p:par>
                        <p:par>
                          <p:cTn id="32" fill="hold">
                            <p:stCondLst>
                              <p:cond delay="3900"/>
                            </p:stCondLst>
                            <p:childTnLst>
                              <p:par>
                                <p:cTn id="33" presetID="18" presetClass="entr" presetSubtype="12" fill="hold" nodeType="after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strips(downLeft)">
                                      <p:cBhvr>
                                        <p:cTn id="35" dur="500"/>
                                        <p:tgtEl>
                                          <p:spTgt spid="3">
                                            <p:txEl>
                                              <p:pRg st="1" end="1"/>
                                            </p:txEl>
                                          </p:spTgt>
                                        </p:tgtEl>
                                      </p:cBhvr>
                                    </p:animEffect>
                                  </p:childTnLst>
                                </p:cTn>
                              </p:par>
                            </p:childTnLst>
                          </p:cTn>
                        </p:par>
                        <p:par>
                          <p:cTn id="36" fill="hold">
                            <p:stCondLst>
                              <p:cond delay="4400"/>
                            </p:stCondLst>
                            <p:childTnLst>
                              <p:par>
                                <p:cTn id="37" presetID="5" presetClass="entr" presetSubtype="10" fill="hold" grpId="1" nodeType="afterEffect">
                                  <p:stCondLst>
                                    <p:cond delay="0"/>
                                  </p:stCondLst>
                                  <p:iterate type="lt">
                                    <p:tmPct val="0"/>
                                  </p:iterate>
                                  <p:childTnLst>
                                    <p:set>
                                      <p:cBhvr>
                                        <p:cTn id="38" dur="1" fill="hold">
                                          <p:stCondLst>
                                            <p:cond delay="0"/>
                                          </p:stCondLst>
                                        </p:cTn>
                                        <p:tgtEl>
                                          <p:spTgt spid="2"/>
                                        </p:tgtEl>
                                        <p:attrNameLst>
                                          <p:attrName>style.visibility</p:attrName>
                                        </p:attrNameLst>
                                      </p:cBhvr>
                                      <p:to>
                                        <p:strVal val="visible"/>
                                      </p:to>
                                    </p:set>
                                    <p:animEffect transition="in" filter="checkerboard(across)">
                                      <p:cBhvr>
                                        <p:cTn id="39" dur="500"/>
                                        <p:tgtEl>
                                          <p:spTgt spid="2"/>
                                        </p:tgtEl>
                                      </p:cBhvr>
                                    </p:animEffect>
                                  </p:childTnLst>
                                </p:cTn>
                              </p:par>
                            </p:childTnLst>
                          </p:cTn>
                        </p:par>
                        <p:par>
                          <p:cTn id="40" fill="hold">
                            <p:stCondLst>
                              <p:cond delay="4900"/>
                            </p:stCondLst>
                            <p:childTnLst>
                              <p:par>
                                <p:cTn id="41" presetID="3" presetClass="entr" presetSubtype="10" fill="hold" nodeType="after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blinds(horizontal)">
                                      <p:cBhvr>
                                        <p:cTn id="43" dur="500"/>
                                        <p:tgtEl>
                                          <p:spTgt spid="3">
                                            <p:txEl>
                                              <p:pRg st="2" end="2"/>
                                            </p:txEl>
                                          </p:spTgt>
                                        </p:tgtEl>
                                      </p:cBhvr>
                                    </p:animEffect>
                                  </p:childTnLst>
                                </p:cTn>
                              </p:par>
                            </p:childTnLst>
                          </p:cTn>
                        </p:par>
                        <p:par>
                          <p:cTn id="44" fill="hold">
                            <p:stCondLst>
                              <p:cond delay="5400"/>
                            </p:stCondLst>
                            <p:childTnLst>
                              <p:par>
                                <p:cTn id="45" presetID="7" presetClass="entr" presetSubtype="4" fill="hold" grpId="2" nodeType="afterEffect">
                                  <p:stCondLst>
                                    <p:cond delay="0"/>
                                  </p:stCondLst>
                                  <p:iterate type="lt">
                                    <p:tmPct val="0"/>
                                  </p:iterate>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0" fill="hold"/>
                                        <p:tgtEl>
                                          <p:spTgt spid="2"/>
                                        </p:tgtEl>
                                        <p:attrNameLst>
                                          <p:attrName>ppt_x</p:attrName>
                                        </p:attrNameLst>
                                      </p:cBhvr>
                                      <p:tavLst>
                                        <p:tav tm="0">
                                          <p:val>
                                            <p:strVal val="#ppt_x"/>
                                          </p:val>
                                        </p:tav>
                                        <p:tav tm="100000">
                                          <p:val>
                                            <p:strVal val="#ppt_x"/>
                                          </p:val>
                                        </p:tav>
                                      </p:tavLst>
                                    </p:anim>
                                    <p:anim calcmode="lin" valueType="num">
                                      <p:cBhvr additive="base">
                                        <p:cTn id="48" dur="5000" fill="hold"/>
                                        <p:tgtEl>
                                          <p:spTgt spid="2"/>
                                        </p:tgtEl>
                                        <p:attrNameLst>
                                          <p:attrName>ppt_y</p:attrName>
                                        </p:attrNameLst>
                                      </p:cBhvr>
                                      <p:tavLst>
                                        <p:tav tm="0">
                                          <p:val>
                                            <p:strVal val="1+#ppt_h/2"/>
                                          </p:val>
                                        </p:tav>
                                        <p:tav tm="100000">
                                          <p:val>
                                            <p:strVal val="#ppt_y"/>
                                          </p:val>
                                        </p:tav>
                                      </p:tavLst>
                                    </p:anim>
                                  </p:childTnLst>
                                </p:cTn>
                              </p:par>
                            </p:childTnLst>
                          </p:cTn>
                        </p:par>
                        <p:par>
                          <p:cTn id="49" fill="hold">
                            <p:stCondLst>
                              <p:cond delay="10400"/>
                            </p:stCondLst>
                            <p:childTnLst>
                              <p:par>
                                <p:cTn id="50" presetID="7" presetClass="entr" presetSubtype="4" fill="hold" grpId="0" nodeType="afterEffect">
                                  <p:stCondLst>
                                    <p:cond delay="0"/>
                                  </p:stCondLst>
                                  <p:childTnLst>
                                    <p:set>
                                      <p:cBhvr>
                                        <p:cTn id="51" dur="1" fill="hold">
                                          <p:stCondLst>
                                            <p:cond delay="0"/>
                                          </p:stCondLst>
                                        </p:cTn>
                                        <p:tgtEl>
                                          <p:spTgt spid="3">
                                            <p:txEl>
                                              <p:pRg st="0" end="0"/>
                                            </p:txEl>
                                          </p:spTgt>
                                        </p:tgtEl>
                                        <p:attrNameLst>
                                          <p:attrName>style.visibility</p:attrName>
                                        </p:attrNameLst>
                                      </p:cBhvr>
                                      <p:to>
                                        <p:strVal val="visible"/>
                                      </p:to>
                                    </p:set>
                                    <p:anim calcmode="lin" valueType="num">
                                      <p:cBhvr additive="base">
                                        <p:cTn id="52"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3"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54" fill="hold">
                            <p:stCondLst>
                              <p:cond delay="15400"/>
                            </p:stCondLst>
                            <p:childTnLst>
                              <p:par>
                                <p:cTn id="55" presetID="7" presetClass="entr" presetSubtype="4" fill="hold" grpId="0" nodeType="afterEffect">
                                  <p:stCondLst>
                                    <p:cond delay="0"/>
                                  </p:stCondLst>
                                  <p:childTnLst>
                                    <p:set>
                                      <p:cBhvr>
                                        <p:cTn id="56" dur="1" fill="hold">
                                          <p:stCondLst>
                                            <p:cond delay="0"/>
                                          </p:stCondLst>
                                        </p:cTn>
                                        <p:tgtEl>
                                          <p:spTgt spid="3">
                                            <p:txEl>
                                              <p:pRg st="1" end="1"/>
                                            </p:txEl>
                                          </p:spTgt>
                                        </p:tgtEl>
                                        <p:attrNameLst>
                                          <p:attrName>style.visibility</p:attrName>
                                        </p:attrNameLst>
                                      </p:cBhvr>
                                      <p:to>
                                        <p:strVal val="visible"/>
                                      </p:to>
                                    </p:set>
                                    <p:anim calcmode="lin" valueType="num">
                                      <p:cBhvr additive="base">
                                        <p:cTn id="57"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8"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59" fill="hold">
                            <p:stCondLst>
                              <p:cond delay="20400"/>
                            </p:stCondLst>
                            <p:childTnLst>
                              <p:par>
                                <p:cTn id="60" presetID="7" presetClass="entr" presetSubtype="4" fill="hold" grpId="0" nodeType="afterEffect">
                                  <p:stCondLst>
                                    <p:cond delay="0"/>
                                  </p:stCondLst>
                                  <p:childTnLst>
                                    <p:set>
                                      <p:cBhvr>
                                        <p:cTn id="61" dur="1" fill="hold">
                                          <p:stCondLst>
                                            <p:cond delay="0"/>
                                          </p:stCondLst>
                                        </p:cTn>
                                        <p:tgtEl>
                                          <p:spTgt spid="3">
                                            <p:txEl>
                                              <p:pRg st="2" end="2"/>
                                            </p:txEl>
                                          </p:spTgt>
                                        </p:tgtEl>
                                        <p:attrNameLst>
                                          <p:attrName>style.visibility</p:attrName>
                                        </p:attrNameLst>
                                      </p:cBhvr>
                                      <p:to>
                                        <p:strVal val="visible"/>
                                      </p:to>
                                    </p:set>
                                    <p:anim calcmode="lin" valueType="num">
                                      <p:cBhvr additive="base">
                                        <p:cTn id="62"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3" dur="5000" fill="hold"/>
                                        <p:tgtEl>
                                          <p:spTgt spid="3">
                                            <p:txEl>
                                              <p:pRg st="2" end="2"/>
                                            </p:txEl>
                                          </p:spTgt>
                                        </p:tgtEl>
                                        <p:attrNameLst>
                                          <p:attrName>ppt_y</p:attrName>
                                        </p:attrNameLst>
                                      </p:cBhvr>
                                      <p:tavLst>
                                        <p:tav tm="0">
                                          <p:val>
                                            <p:strVal val="1+#ppt_h/2"/>
                                          </p:val>
                                        </p:tav>
                                        <p:tav tm="100000">
                                          <p:val>
                                            <p:strVal val="#ppt_y"/>
                                          </p:val>
                                        </p:tav>
                                      </p:tavLst>
                                    </p:anim>
                                  </p:childTnLst>
                                </p:cTn>
                              </p:par>
                              <p:par>
                                <p:cTn id="64" presetID="38" presetClass="entr" presetSubtype="0" accel="50000" fill="hold" grpId="3" nodeType="withEffect">
                                  <p:stCondLst>
                                    <p:cond delay="0"/>
                                  </p:stCondLst>
                                  <p:iterate type="lt">
                                    <p:tmPct val="50000"/>
                                  </p:iterate>
                                  <p:childTnLst>
                                    <p:set>
                                      <p:cBhvr>
                                        <p:cTn id="65" dur="1" fill="hold">
                                          <p:stCondLst>
                                            <p:cond delay="0"/>
                                          </p:stCondLst>
                                        </p:cTn>
                                        <p:tgtEl>
                                          <p:spTgt spid="2"/>
                                        </p:tgtEl>
                                        <p:attrNameLst>
                                          <p:attrName>style.visibility</p:attrName>
                                        </p:attrNameLst>
                                      </p:cBhvr>
                                      <p:to>
                                        <p:strVal val="visible"/>
                                      </p:to>
                                    </p:set>
                                    <p:set>
                                      <p:cBhvr>
                                        <p:cTn id="66" dur="455" fill="hold">
                                          <p:stCondLst>
                                            <p:cond delay="0"/>
                                          </p:stCondLst>
                                        </p:cTn>
                                        <p:tgtEl>
                                          <p:spTgt spid="2"/>
                                        </p:tgtEl>
                                        <p:attrNameLst>
                                          <p:attrName>style.rotation</p:attrName>
                                        </p:attrNameLst>
                                      </p:cBhvr>
                                      <p:to>
                                        <p:strVal val="-45.0"/>
                                      </p:to>
                                    </p:set>
                                    <p:anim calcmode="lin" valueType="num">
                                      <p:cBhvr>
                                        <p:cTn id="67"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2" grpId="3"/>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أخضر">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2_مدير تنفيذ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3_مدير تنفيذ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Executive</Template>
  <TotalTime>833</TotalTime>
  <Words>781</Words>
  <Application>Microsoft Office PowerPoint</Application>
  <PresentationFormat>On-screen Show (4:3)</PresentationFormat>
  <Paragraphs>96</Paragraphs>
  <Slides>29</Slides>
  <Notes>6</Notes>
  <HiddenSlides>0</HiddenSlides>
  <MMClips>0</MMClips>
  <ScaleCrop>false</ScaleCrop>
  <HeadingPairs>
    <vt:vector size="4" baseType="variant">
      <vt:variant>
        <vt:lpstr>Theme</vt:lpstr>
      </vt:variant>
      <vt:variant>
        <vt:i4>3</vt:i4>
      </vt:variant>
      <vt:variant>
        <vt:lpstr>Slide Titles</vt:lpstr>
      </vt:variant>
      <vt:variant>
        <vt:i4>29</vt:i4>
      </vt:variant>
    </vt:vector>
  </HeadingPairs>
  <TitlesOfParts>
    <vt:vector size="32" baseType="lpstr">
      <vt:lpstr>أخضر</vt:lpstr>
      <vt:lpstr>2_مدير تنفيذي</vt:lpstr>
      <vt:lpstr>3_مدير تنفيذي</vt:lpstr>
      <vt:lpstr>Slide 1</vt:lpstr>
      <vt:lpstr>ثمان نصائح  بين العقد والعرس</vt:lpstr>
      <vt:lpstr>بين العقد والعرس</vt:lpstr>
      <vt:lpstr>Slide 4</vt:lpstr>
      <vt:lpstr>لا تُطِل الفترة بين العقد والعرس</vt:lpstr>
      <vt:lpstr>تقليل الزيارات</vt:lpstr>
      <vt:lpstr>تقليل الزيارات</vt:lpstr>
      <vt:lpstr>تقليل الزيارات</vt:lpstr>
      <vt:lpstr>لا تتأخر في الزيارات الليلية</vt:lpstr>
      <vt:lpstr>لا تتأخر بالزيارات</vt:lpstr>
      <vt:lpstr>تقليل خروج الزوجين  مع بعضهما قبل العرس</vt:lpstr>
      <vt:lpstr>تقليل الخروج مع الزوجة</vt:lpstr>
      <vt:lpstr>ماذا يتحدث الزوج مع زوجته؟</vt:lpstr>
      <vt:lpstr>ماذا يتحدثان؟</vt:lpstr>
      <vt:lpstr>ماذا يتحدثان؟</vt:lpstr>
      <vt:lpstr>ركّز معنا !!</vt:lpstr>
      <vt:lpstr>ركز معنا</vt:lpstr>
      <vt:lpstr>ركز معنا</vt:lpstr>
      <vt:lpstr>ركز معنا</vt:lpstr>
      <vt:lpstr>ركز معنا</vt:lpstr>
      <vt:lpstr>اعتدل  بالهدايا</vt:lpstr>
      <vt:lpstr>اعتدل بالهدايا</vt:lpstr>
      <vt:lpstr>راعِ الحالة العاطفية  لزوجتك</vt:lpstr>
      <vt:lpstr>راعِ حالة زوجتك العاطفية</vt:lpstr>
      <vt:lpstr>راعِ حالة زوجتك العاطفية</vt:lpstr>
      <vt:lpstr>لا تُحرج زوجتك</vt:lpstr>
      <vt:lpstr>لا تحرج زوجتك</vt:lpstr>
      <vt:lpstr>Slide 28</vt:lpstr>
      <vt:lpstr>شكراً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ختام الدورة</dc:title>
  <dc:creator>الأساسي</dc:creator>
  <cp:lastModifiedBy>fahd</cp:lastModifiedBy>
  <cp:revision>97</cp:revision>
  <dcterms:created xsi:type="dcterms:W3CDTF">2011-01-27T11:35:38Z</dcterms:created>
  <dcterms:modified xsi:type="dcterms:W3CDTF">2011-10-24T09:40:37Z</dcterms:modified>
</cp:coreProperties>
</file>