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 id="2147483677" r:id="rId2"/>
    <p:sldMasterId id="2147483686" r:id="rId3"/>
  </p:sldMasterIdLst>
  <p:notesMasterIdLst>
    <p:notesMasterId r:id="rId29"/>
  </p:notesMasterIdLst>
  <p:sldIdLst>
    <p:sldId id="281" r:id="rId4"/>
    <p:sldId id="267" r:id="rId5"/>
    <p:sldId id="286" r:id="rId6"/>
    <p:sldId id="269" r:id="rId7"/>
    <p:sldId id="268" r:id="rId8"/>
    <p:sldId id="270" r:id="rId9"/>
    <p:sldId id="271" r:id="rId10"/>
    <p:sldId id="287" r:id="rId11"/>
    <p:sldId id="273" r:id="rId12"/>
    <p:sldId id="282" r:id="rId13"/>
    <p:sldId id="272" r:id="rId14"/>
    <p:sldId id="289" r:id="rId15"/>
    <p:sldId id="274" r:id="rId16"/>
    <p:sldId id="288" r:id="rId17"/>
    <p:sldId id="275" r:id="rId18"/>
    <p:sldId id="276" r:id="rId19"/>
    <p:sldId id="290" r:id="rId20"/>
    <p:sldId id="277" r:id="rId21"/>
    <p:sldId id="278" r:id="rId22"/>
    <p:sldId id="291" r:id="rId23"/>
    <p:sldId id="285" r:id="rId24"/>
    <p:sldId id="283" r:id="rId25"/>
    <p:sldId id="284" r:id="rId26"/>
    <p:sldId id="292" r:id="rId27"/>
    <p:sldId id="280" r:id="rId28"/>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6" d="100"/>
          <a:sy n="76" d="100"/>
        </p:scale>
        <p:origin x="-346"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D378670C-A5AA-45DE-8D0F-3A371501FC3C}" type="datetimeFigureOut">
              <a:rPr lang="ar-SY" smtClean="0"/>
              <a:pPr/>
              <a:t>27/11/1432</a:t>
            </a:fld>
            <a:endParaRPr lang="ar-SY"/>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Y"/>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80A0671-A137-4473-A796-28208C18E9A4}" type="slidenum">
              <a:rPr lang="ar-SY" smtClean="0"/>
              <a:pPr/>
              <a:t>‹#›</a:t>
            </a:fld>
            <a:endParaRPr lang="ar-SY"/>
          </a:p>
        </p:txBody>
      </p:sp>
    </p:spTree>
    <p:extLst>
      <p:ext uri="{BB962C8B-B14F-4D97-AF65-F5344CB8AC3E}">
        <p14:creationId xmlns="" xmlns:p14="http://schemas.microsoft.com/office/powerpoint/2010/main" val="229809153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solidFill>
                  <a:prstClr val="black"/>
                </a:solidFill>
              </a:rPr>
              <a:pPr/>
              <a:t>1</a:t>
            </a:fld>
            <a:endParaRPr lang="ar-SA">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Y"/>
          </a:p>
        </p:txBody>
      </p:sp>
      <p:sp>
        <p:nvSpPr>
          <p:cNvPr id="4" name="عنصر نائب لرقم الشريحة 3"/>
          <p:cNvSpPr>
            <a:spLocks noGrp="1"/>
          </p:cNvSpPr>
          <p:nvPr>
            <p:ph type="sldNum" sz="quarter" idx="10"/>
          </p:nvPr>
        </p:nvSpPr>
        <p:spPr/>
        <p:txBody>
          <a:bodyPr/>
          <a:lstStyle/>
          <a:p>
            <a:fld id="{288DCD37-F614-44FA-90AD-072D2D8E4135}" type="slidenum">
              <a:rPr lang="ar-SY" smtClean="0"/>
              <a:pPr/>
              <a:t>25</a:t>
            </a:fld>
            <a:endParaRPr lang="ar-SY"/>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899592" y="2424208"/>
            <a:ext cx="7200800" cy="1862048"/>
          </a:xfrm>
          <a:prstGeom prst="rect">
            <a:avLst/>
          </a:prstGeom>
        </p:spPr>
        <p:txBody>
          <a:bodyPr wrap="none">
            <a:normAutofit/>
          </a:bodyPr>
          <a:lstStyle>
            <a:lvl1pPr>
              <a:defRPr lang="ar-SY" sz="11500" b="1">
                <a:ln w="19050">
                  <a:solidFill>
                    <a:schemeClr val="tx2">
                      <a:tint val="1000"/>
                    </a:schemeClr>
                  </a:solidFill>
                  <a:prstDash val="solid"/>
                </a:ln>
                <a:solidFill>
                  <a:schemeClr val="accent2">
                    <a:lumMod val="75000"/>
                  </a:schemeClr>
                </a:solidFill>
                <a:effectLst>
                  <a:outerShdw blurRad="50000" dist="50800" dir="7500000" algn="tl">
                    <a:srgbClr val="000000">
                      <a:shade val="5000"/>
                      <a:alpha val="35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15" name="موجة 17"/>
          <p:cNvSpPr/>
          <p:nvPr userDrawn="1"/>
        </p:nvSpPr>
        <p:spPr>
          <a:xfrm rot="5400000">
            <a:off x="4574978" y="1836504"/>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chemeClr val="accent2">
              <a:lumMod val="60000"/>
              <a:lumOff val="40000"/>
            </a:schemeClr>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
        <p:nvSpPr>
          <p:cNvPr id="16" name="موجة 17"/>
          <p:cNvSpPr/>
          <p:nvPr userDrawn="1"/>
        </p:nvSpPr>
        <p:spPr>
          <a:xfrm rot="5400000">
            <a:off x="4874413" y="2301773"/>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chemeClr val="accent2">
              <a:lumMod val="60000"/>
              <a:lumOff val="40000"/>
            </a:schemeClr>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
        <p:nvSpPr>
          <p:cNvPr id="17" name="موجة 17"/>
          <p:cNvSpPr/>
          <p:nvPr userDrawn="1"/>
        </p:nvSpPr>
        <p:spPr>
          <a:xfrm rot="5400000">
            <a:off x="5151042" y="2709220"/>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chemeClr val="accent2">
              <a:lumMod val="60000"/>
              <a:lumOff val="40000"/>
            </a:schemeClr>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Tree>
    <p:extLst>
      <p:ext uri="{BB962C8B-B14F-4D97-AF65-F5344CB8AC3E}">
        <p14:creationId xmlns="" xmlns:p14="http://schemas.microsoft.com/office/powerpoint/2010/main" val="15569450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a:ln w="19050">
                  <a:solidFill>
                    <a:schemeClr val="tx2">
                      <a:tint val="1000"/>
                    </a:schemeClr>
                  </a:solidFill>
                  <a:prstDash val="solid"/>
                </a:ln>
                <a:solidFill>
                  <a:schemeClr val="accent2">
                    <a:lumMod val="75000"/>
                  </a:schemeClr>
                </a:solidFill>
                <a:effectLst>
                  <a:outerShdw blurRad="50000" dist="50800" dir="7500000" algn="tl">
                    <a:srgbClr val="000000">
                      <a:shade val="5000"/>
                      <a:alpha val="35000"/>
                    </a:srgbClr>
                  </a:outerShdw>
                </a:effectLst>
                <a:latin typeface="+mn-lt"/>
                <a:ea typeface="+mn-ea"/>
              </a:defRPr>
            </a:lvl1pPr>
          </a:lstStyle>
          <a:p>
            <a:pPr marL="0" lvl="0"/>
            <a:r>
              <a:rPr lang="ar-SA" smtClean="0"/>
              <a:t>انقر لتحرير نمط العنوان الرئيسي</a:t>
            </a:r>
            <a:endParaRPr lang="ar-SY"/>
          </a:p>
        </p:txBody>
      </p:sp>
      <p:sp>
        <p:nvSpPr>
          <p:cNvPr id="3" name="عنصر نائب للمحتوى 2"/>
          <p:cNvSpPr>
            <a:spLocks noGrp="1"/>
          </p:cNvSpPr>
          <p:nvPr>
            <p:ph idx="1"/>
          </p:nvPr>
        </p:nvSpPr>
        <p:spPr>
          <a:xfrm>
            <a:off x="457200" y="1600200"/>
            <a:ext cx="8229600"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lnSpc>
                <a:spcPct val="134000"/>
              </a:lnSpc>
              <a:buFont typeface="Arial" pitchFamily="34" charset="0"/>
              <a:buNone/>
              <a:defRPr lang="ar-SA" sz="5400" baseline="0" smtClean="0">
                <a:ln w="11430">
                  <a:noFill/>
                </a:ln>
                <a:latin typeface="Traditional Arabic" pitchFamily="18" charset="-78"/>
                <a:ea typeface="+mj-ea"/>
                <a:cs typeface="Traditional Arabic" pitchFamily="18" charset="-78"/>
              </a:defRPr>
            </a:lvl1pPr>
            <a:lvl2pPr marL="457200" indent="0" algn="r" rtl="1">
              <a:lnSpc>
                <a:spcPct val="134000"/>
              </a:lnSpc>
              <a:buFontTx/>
              <a:buNone/>
              <a:defRPr lang="ar-SA" sz="7100" smtClean="0">
                <a:solidFill>
                  <a:schemeClr val="tx1"/>
                </a:solidFill>
                <a:latin typeface="Andalus" pitchFamily="18" charset="-78"/>
                <a:ea typeface="+mj-ea"/>
                <a:cs typeface="Andalus" pitchFamily="18" charset="-78"/>
              </a:defRPr>
            </a:lvl2pPr>
            <a:lvl3pPr marL="914400" indent="0" algn="justLow">
              <a:lnSpc>
                <a:spcPct val="134000"/>
              </a:lnSpc>
              <a:buNone/>
              <a:defRPr lang="ar-SA" sz="5200" b="1" kern="1200" dirty="0" smtClean="0">
                <a:solidFill>
                  <a:schemeClr val="tx1"/>
                </a:solidFill>
                <a:latin typeface="+mj-lt"/>
                <a:ea typeface="+mj-ea"/>
                <a:cs typeface="DecoType Naskh Variants" pitchFamily="2" charset="-78"/>
              </a:defRPr>
            </a:lvl3pPr>
            <a:lvl4pPr marL="1371600" indent="0" algn="justLow">
              <a:lnSpc>
                <a:spcPct val="134000"/>
              </a:lnSpc>
              <a:buNone/>
              <a:defRPr lang="ar-SA" sz="4300" smtClean="0">
                <a:solidFill>
                  <a:schemeClr val="tx1">
                    <a:lumMod val="50000"/>
                    <a:lumOff val="50000"/>
                  </a:schemeClr>
                </a:solidFill>
                <a:latin typeface="+mj-lt"/>
                <a:ea typeface="+mj-ea"/>
                <a:cs typeface="+mj-cs"/>
              </a:defRPr>
            </a:lvl4pPr>
            <a:lvl5pPr marL="1828800" indent="0" algn="justLow">
              <a:lnSpc>
                <a:spcPct val="134000"/>
              </a:lnSpc>
              <a:buNone/>
              <a:defRPr lang="ar-SY" sz="4300">
                <a:solidFill>
                  <a:schemeClr val="tx1">
                    <a:lumMod val="50000"/>
                    <a:lumOff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marL="0" lvl="2" indent="0" algn="ctr" defTabSz="914400" rtl="1" eaLnBrk="1" latinLnBrk="0" hangingPunct="1">
              <a:lnSpc>
                <a:spcPct val="100000"/>
              </a:lnSpc>
              <a:spcBef>
                <a:spcPct val="20000"/>
              </a:spcBef>
              <a:buFont typeface="Arial" pitchFamily="34" charset="0"/>
              <a:buNone/>
            </a:pPr>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
        <p:nvSpPr>
          <p:cNvPr id="7" name="مستطيل 6"/>
          <p:cNvSpPr/>
          <p:nvPr userDrawn="1"/>
        </p:nvSpPr>
        <p:spPr>
          <a:xfrm>
            <a:off x="7939340" y="-243408"/>
            <a:ext cx="1313180" cy="1446550"/>
          </a:xfrm>
          <a:prstGeom prst="rect">
            <a:avLst/>
          </a:prstGeom>
        </p:spPr>
        <p:txBody>
          <a:bodyPr wrap="none">
            <a:spAutoFit/>
          </a:bodyPr>
          <a:lstStyle/>
          <a:p>
            <a:r>
              <a:rPr lang="en-US" sz="8800" dirty="0">
                <a:ln>
                  <a:solidFill>
                    <a:schemeClr val="accent3">
                      <a:lumMod val="75000"/>
                    </a:schemeClr>
                  </a:solidFill>
                </a:ln>
                <a:solidFill>
                  <a:schemeClr val="accent2">
                    <a:lumMod val="75000"/>
                  </a:schemeClr>
                </a:solidFill>
                <a:latin typeface="AGA Arabesque Desktop" pitchFamily="2" charset="2"/>
              </a:rPr>
              <a:t>a</a:t>
            </a:r>
            <a:endParaRPr lang="ar-SY" sz="8800" dirty="0">
              <a:ln>
                <a:solidFill>
                  <a:schemeClr val="accent3">
                    <a:lumMod val="75000"/>
                  </a:schemeClr>
                </a:solidFill>
              </a:ln>
              <a:solidFill>
                <a:schemeClr val="accent2">
                  <a:lumMod val="75000"/>
                </a:schemeClr>
              </a:solidFill>
              <a:latin typeface="AGA Arabesque Desktop" pitchFamily="2" charset="2"/>
            </a:endParaRPr>
          </a:p>
        </p:txBody>
      </p:sp>
      <p:sp>
        <p:nvSpPr>
          <p:cNvPr id="8"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chemeClr val="accent2">
              <a:lumMod val="60000"/>
              <a:lumOff val="40000"/>
            </a:schemeClr>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Tree>
    <p:extLst>
      <p:ext uri="{BB962C8B-B14F-4D97-AF65-F5344CB8AC3E}">
        <p14:creationId xmlns="" xmlns:p14="http://schemas.microsoft.com/office/powerpoint/2010/main" val="23710676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iterate type="wd">
                                    <p:tmPct val="10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300"/>
                                        <p:tgtEl>
                                          <p:spTgt spid="3">
                                            <p:txEl>
                                              <p:pRg st="0" end="0"/>
                                            </p:txEl>
                                          </p:spTgt>
                                        </p:tgtEl>
                                      </p:cBhvr>
                                    </p:animEffect>
                                  </p:childTnLst>
                                </p:cTn>
                              </p:par>
                            </p:childTnLst>
                          </p:cTn>
                        </p:par>
                        <p:par>
                          <p:cTn id="8" fill="hold">
                            <p:stCondLst>
                              <p:cond delay="1500"/>
                            </p:stCondLst>
                            <p:childTnLst>
                              <p:par>
                                <p:cTn id="9" presetID="22" presetClass="entr" presetSubtype="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right)">
                                      <p:cBhvr>
                                        <p:cTn id="11" dur="500"/>
                                        <p:tgtEl>
                                          <p:spTgt spid="3">
                                            <p:txEl>
                                              <p:pRg st="1" end="1"/>
                                            </p:txEl>
                                          </p:spTgt>
                                        </p:tgtEl>
                                      </p:cBhvr>
                                    </p:animEffect>
                                  </p:childTnLst>
                                </p:cTn>
                              </p:par>
                            </p:childTnLst>
                          </p:cTn>
                        </p:par>
                        <p:par>
                          <p:cTn id="12" fill="hold">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500"/>
                                        <p:tgtEl>
                                          <p:spTgt spid="3">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22" presetClass="entr" presetSubtype="2" fill="hold" nodeType="afterEffect">
                  <p:stCondLst>
                    <p:cond delay="0"/>
                  </p:stCondLst>
                  <p:iterate type="wd">
                    <p:tmPct val="100000"/>
                  </p:iterate>
                  <p:childTnLst>
                    <p:set>
                      <p:cBhvr>
                        <p:cTn dur="1" fill="hold">
                          <p:stCondLst>
                            <p:cond delay="0"/>
                          </p:stCondLst>
                        </p:cTn>
                        <p:tgtEl>
                          <p:spTgt spid="3"/>
                        </p:tgtEl>
                        <p:attrNameLst>
                          <p:attrName>style.visibility</p:attrName>
                        </p:attrNameLst>
                      </p:cBhvr>
                      <p:to>
                        <p:strVal val="visible"/>
                      </p:to>
                    </p:set>
                    <p:animEffect transition="in" filter="wipe(right)">
                      <p:cBhvr>
                        <p:cTn dur="300"/>
                        <p:tgtEl>
                          <p:spTgt spid="3"/>
                        </p:tgtEl>
                      </p:cBhvr>
                    </p:animEffect>
                  </p:childTnLst>
                </p:cTn>
              </p:par>
            </p:tnLst>
          </p:tmpl>
          <p:tmpl lvl="2">
            <p:tnLst>
              <p:par>
                <p:cTn presetID="22" presetClass="entr" presetSubtype="2"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right)">
                      <p:cBhvr>
                        <p:cTn dur="500"/>
                        <p:tgtEl>
                          <p:spTgt spid="3"/>
                        </p:tgtEl>
                      </p:cBhvr>
                    </p:animEffect>
                  </p:childTnLst>
                </p:cTn>
              </p:par>
            </p:tnLst>
          </p:tmpl>
          <p:tmpl lvl="3">
            <p:tnLst>
              <p:par>
                <p:cTn presetID="22" presetClass="entr" presetSubtype="1"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up)">
                      <p:cBhvr>
                        <p:cTn dur="500"/>
                        <p:tgtEl>
                          <p:spTgt spid="3"/>
                        </p:tgtEl>
                      </p:cBhvr>
                    </p:animEffect>
                  </p:childTnLst>
                </p:cTn>
              </p:par>
            </p:tnLst>
          </p:tmpl>
          <p:tmpl lvl="4">
            <p:tnLst>
              <p:par>
                <p:cTn presetID="22" presetClass="entr" presetSubtype="4"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down)">
                      <p:cBhvr>
                        <p:cTn dur="500"/>
                        <p:tgtEl>
                          <p:spTgt spid="3"/>
                        </p:tgtEl>
                      </p:cBhvr>
                    </p:animEffect>
                  </p:childTnLst>
                </p:cTn>
              </p:par>
            </p:tnLst>
          </p:tmpl>
          <p:tmpl lvl="5">
            <p:tnLst>
              <p:par>
                <p:cTn presetID="22" presetClass="entr" presetSubtype="4"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down)">
                      <p:cBhvr>
                        <p:cTn dur="500"/>
                        <p:tgtEl>
                          <p:spTgt spid="3"/>
                        </p:tgtEl>
                      </p:cBhvr>
                    </p:animEffec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عنوان ومحتوى وصورة">
    <p:bg>
      <p:bgPr>
        <a:gradFill flip="none" rotWithShape="1">
          <a:gsLst>
            <a:gs pos="0">
              <a:srgbClr val="FF0000">
                <a:lumMod val="17000"/>
                <a:lumOff val="83000"/>
              </a:srgbClr>
            </a:gs>
            <a:gs pos="55000">
              <a:srgbClr val="FFEBFA">
                <a:lumMod val="48000"/>
                <a:lumOff val="52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a:ln w="19050">
                  <a:solidFill>
                    <a:schemeClr val="tx2">
                      <a:tint val="1000"/>
                    </a:schemeClr>
                  </a:solidFill>
                  <a:prstDash val="solid"/>
                </a:ln>
                <a:solidFill>
                  <a:schemeClr val="accent2">
                    <a:lumMod val="75000"/>
                  </a:schemeClr>
                </a:solidFill>
                <a:effectLst>
                  <a:outerShdw blurRad="50000" dist="50800" dir="7500000" algn="tl">
                    <a:srgbClr val="000000">
                      <a:shade val="5000"/>
                      <a:alpha val="35000"/>
                    </a:srgbClr>
                  </a:outerShdw>
                </a:effectLst>
                <a:latin typeface="+mn-lt"/>
                <a:ea typeface="+mn-ea"/>
              </a:defRPr>
            </a:lvl1pPr>
          </a:lstStyle>
          <a:p>
            <a:pPr marL="0" lvl="0"/>
            <a:r>
              <a:rPr lang="ar-SA" smtClean="0"/>
              <a:t>انقر لتحرير نمط العنوان الرئيسي</a:t>
            </a:r>
            <a:endParaRPr lang="ar-SY"/>
          </a:p>
        </p:txBody>
      </p:sp>
      <p:sp>
        <p:nvSpPr>
          <p:cNvPr id="7" name="مستطيل 6"/>
          <p:cNvSpPr/>
          <p:nvPr userDrawn="1"/>
        </p:nvSpPr>
        <p:spPr>
          <a:xfrm>
            <a:off x="7939340" y="-243408"/>
            <a:ext cx="1313180" cy="1446550"/>
          </a:xfrm>
          <a:prstGeom prst="rect">
            <a:avLst/>
          </a:prstGeom>
        </p:spPr>
        <p:txBody>
          <a:bodyPr wrap="none">
            <a:spAutoFit/>
          </a:bodyPr>
          <a:lstStyle/>
          <a:p>
            <a:r>
              <a:rPr lang="en-US" sz="8800" dirty="0">
                <a:ln>
                  <a:solidFill>
                    <a:schemeClr val="accent3">
                      <a:lumMod val="75000"/>
                    </a:schemeClr>
                  </a:solidFill>
                </a:ln>
                <a:solidFill>
                  <a:schemeClr val="accent2">
                    <a:lumMod val="75000"/>
                  </a:schemeClr>
                </a:solidFill>
                <a:latin typeface="AGA Arabesque Desktop" pitchFamily="2" charset="2"/>
              </a:rPr>
              <a:t>a</a:t>
            </a:r>
            <a:endParaRPr lang="ar-SY" sz="8800" dirty="0">
              <a:ln>
                <a:solidFill>
                  <a:schemeClr val="accent3">
                    <a:lumMod val="75000"/>
                  </a:schemeClr>
                </a:solidFill>
              </a:ln>
              <a:solidFill>
                <a:schemeClr val="accent2">
                  <a:lumMod val="75000"/>
                </a:schemeClr>
              </a:solidFill>
              <a:latin typeface="AGA Arabesque Desktop" pitchFamily="2" charset="2"/>
            </a:endParaRPr>
          </a:p>
        </p:txBody>
      </p:sp>
      <p:sp>
        <p:nvSpPr>
          <p:cNvPr id="8"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chemeClr val="accent2">
              <a:lumMod val="60000"/>
              <a:lumOff val="40000"/>
            </a:schemeClr>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
        <p:nvSpPr>
          <p:cNvPr id="5" name="عنصر نائب للصورة 4"/>
          <p:cNvSpPr>
            <a:spLocks noGrp="1" noChangeAspect="1"/>
          </p:cNvSpPr>
          <p:nvPr>
            <p:ph type="pic" sz="quarter" idx="10"/>
          </p:nvPr>
        </p:nvSpPr>
        <p:spPr>
          <a:xfrm>
            <a:off x="755576" y="1844824"/>
            <a:ext cx="4176464" cy="2952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txBody>
          <a:bodyPr/>
          <a:lstStyle/>
          <a:p>
            <a:endParaRPr lang="ar-SY"/>
          </a:p>
        </p:txBody>
      </p:sp>
      <p:sp>
        <p:nvSpPr>
          <p:cNvPr id="9" name="عنصر نائب للمحتوى 2"/>
          <p:cNvSpPr>
            <a:spLocks noGrp="1"/>
          </p:cNvSpPr>
          <p:nvPr>
            <p:ph idx="1"/>
          </p:nvPr>
        </p:nvSpPr>
        <p:spPr>
          <a:xfrm>
            <a:off x="5004048" y="1600200"/>
            <a:ext cx="3682752"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buFont typeface="Arial" pitchFamily="34" charset="0"/>
              <a:buNone/>
              <a:defRPr lang="ar-SA" sz="5400" baseline="0" smtClean="0">
                <a:ln w="11430">
                  <a:noFill/>
                </a:ln>
                <a:latin typeface="Traditional Arabic" pitchFamily="18" charset="-78"/>
                <a:ea typeface="+mj-ea"/>
                <a:cs typeface="Traditional Arabic" pitchFamily="18" charset="-78"/>
              </a:defRPr>
            </a:lvl1pPr>
            <a:lvl2pPr marL="457200" indent="0" algn="r" rtl="1">
              <a:buFontTx/>
              <a:buNone/>
              <a:defRPr lang="ar-SA" sz="7100" smtClean="0">
                <a:solidFill>
                  <a:schemeClr val="tx1"/>
                </a:solidFill>
                <a:latin typeface="Andalus" pitchFamily="18" charset="-78"/>
                <a:ea typeface="+mj-ea"/>
                <a:cs typeface="Andalus" pitchFamily="18" charset="-78"/>
              </a:defRPr>
            </a:lvl2pPr>
            <a:lvl3pPr marL="914400" indent="0" algn="justLow">
              <a:buNone/>
              <a:defRPr lang="ar-SA" sz="4300" smtClean="0">
                <a:solidFill>
                  <a:schemeClr val="tx1">
                    <a:lumMod val="50000"/>
                    <a:lumOff val="50000"/>
                  </a:schemeClr>
                </a:solidFill>
                <a:latin typeface="+mj-lt"/>
                <a:ea typeface="+mj-ea"/>
                <a:cs typeface="+mj-cs"/>
              </a:defRPr>
            </a:lvl3pPr>
            <a:lvl4pPr marL="1371600" indent="0" algn="justLow">
              <a:buNone/>
              <a:defRPr lang="ar-SA" sz="4300" smtClean="0">
                <a:solidFill>
                  <a:schemeClr val="tx1">
                    <a:lumMod val="50000"/>
                    <a:lumOff val="50000"/>
                  </a:schemeClr>
                </a:solidFill>
                <a:latin typeface="+mj-lt"/>
                <a:ea typeface="+mj-ea"/>
                <a:cs typeface="+mj-cs"/>
              </a:defRPr>
            </a:lvl4pPr>
            <a:lvl5pPr marL="1828800" indent="0" algn="justLow">
              <a:buNone/>
              <a:defRPr lang="ar-SY" sz="4300">
                <a:solidFill>
                  <a:schemeClr val="tx1">
                    <a:lumMod val="50000"/>
                    <a:lumOff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lvl="2"/>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Tree>
    <p:extLst>
      <p:ext uri="{BB962C8B-B14F-4D97-AF65-F5344CB8AC3E}">
        <p14:creationId xmlns="" xmlns:p14="http://schemas.microsoft.com/office/powerpoint/2010/main" val="2800085903"/>
      </p:ext>
    </p:extLst>
  </p:cSld>
  <p:clrMapOvr>
    <a:overrideClrMapping bg1="lt1" tx1="dk1" bg2="lt2" tx2="dk2" accent1="accent1" accent2="accent2" accent3="accent3" accent4="accent4" accent5="accent5" accent6="accent6" hlink="hlink" folHlink="folHlink"/>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right)">
                                      <p:cBhvr>
                                        <p:cTn id="7" dur="500"/>
                                        <p:tgtEl>
                                          <p:spTgt spid="9">
                                            <p:txEl>
                                              <p:pRg st="0" end="0"/>
                                            </p:txEl>
                                          </p:spTgt>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right)">
                                      <p:cBhvr>
                                        <p:cTn id="11" dur="500"/>
                                        <p:tgtEl>
                                          <p:spTgt spid="9">
                                            <p:txEl>
                                              <p:pRg st="1" end="1"/>
                                            </p:txEl>
                                          </p:spTgt>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wipe(down)">
                                      <p:cBhvr>
                                        <p:cTn id="14" dur="500"/>
                                        <p:tgtEl>
                                          <p:spTgt spid="9">
                                            <p:txEl>
                                              <p:pRg st="2" end="2"/>
                                            </p:txEl>
                                          </p:spTgt>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down)">
                                      <p:cBhvr>
                                        <p:cTn id="17" dur="500"/>
                                        <p:tgtEl>
                                          <p:spTgt spid="9">
                                            <p:txEl>
                                              <p:pRg st="3" end="3"/>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9">
                                            <p:txEl>
                                              <p:pRg st="4" end="4"/>
                                            </p:txEl>
                                          </p:spTgt>
                                        </p:tgtEl>
                                        <p:attrNameLst>
                                          <p:attrName>style.visibility</p:attrName>
                                        </p:attrNameLst>
                                      </p:cBhvr>
                                      <p:to>
                                        <p:strVal val="visible"/>
                                      </p:to>
                                    </p:set>
                                    <p:animEffect transition="in" filter="wipe(down)">
                                      <p:cBhvr>
                                        <p:cTn id="20" dur="500"/>
                                        <p:tgtEl>
                                          <p:spTgt spid="9">
                                            <p:txEl>
                                              <p:pRg st="4" end="4"/>
                                            </p:txEl>
                                          </p:spTgt>
                                        </p:tgtEl>
                                      </p:cBhvr>
                                    </p:animEffect>
                                  </p:childTnLst>
                                </p:cTn>
                              </p:par>
                            </p:childTnLst>
                          </p:cTn>
                        </p:par>
                        <p:par>
                          <p:cTn id="21" fill="hold">
                            <p:stCondLst>
                              <p:cond delay="1000"/>
                            </p:stCondLst>
                            <p:childTnLst>
                              <p:par>
                                <p:cTn id="22" presetID="14" presetClass="entr" presetSubtype="10" fill="hold" grpId="0" nodeType="afterEffect" nodePh="1">
                                  <p:stCondLst>
                                    <p:cond delay="0"/>
                                  </p:stCondLst>
                                  <p:endCondLst>
                                    <p:cond evt="begin" delay="0">
                                      <p:tn val="22"/>
                                    </p:cond>
                                  </p:endCondLst>
                                  <p:childTnLst>
                                    <p:set>
                                      <p:cBhvr>
                                        <p:cTn id="23" dur="1" fill="hold">
                                          <p:stCondLst>
                                            <p:cond delay="0"/>
                                          </p:stCondLst>
                                        </p:cTn>
                                        <p:tgtEl>
                                          <p:spTgt spid="5"/>
                                        </p:tgtEl>
                                        <p:attrNameLst>
                                          <p:attrName>style.visibility</p:attrName>
                                        </p:attrNameLst>
                                      </p:cBhvr>
                                      <p:to>
                                        <p:strVal val="visible"/>
                                      </p:to>
                                    </p:set>
                                    <p:animEffect transition="in" filter="randombar(horizontal)">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build="p">
        <p:tmplLst>
          <p:tmpl lvl="1">
            <p:tnLst>
              <p:par>
                <p:cTn presetID="22" presetClass="entr" presetSubtype="2"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right)">
                      <p:cBhvr>
                        <p:cTn dur="500"/>
                        <p:tgtEl>
                          <p:spTgt spid="9"/>
                        </p:tgtEl>
                      </p:cBhvr>
                    </p:animEffect>
                  </p:childTnLst>
                </p:cTn>
              </p:par>
            </p:tnLst>
          </p:tmpl>
          <p:tmpl lvl="2">
            <p:tnLst>
              <p:par>
                <p:cTn presetID="22" presetClass="entr" presetSubtype="2"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right)">
                      <p:cBhvr>
                        <p:cTn dur="500"/>
                        <p:tgtEl>
                          <p:spTgt spid="9"/>
                        </p:tgtEl>
                      </p:cBhvr>
                    </p:animEffect>
                  </p:childTnLst>
                </p:cTn>
              </p:par>
            </p:tnLst>
          </p:tmpl>
          <p:tmpl lvl="3">
            <p:tnLst>
              <p:par>
                <p:cTn presetID="22" presetClass="entr" presetSubtype="4"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down)">
                      <p:cBhvr>
                        <p:cTn dur="500"/>
                        <p:tgtEl>
                          <p:spTgt spid="9"/>
                        </p:tgtEl>
                      </p:cBhvr>
                    </p:animEffect>
                  </p:childTnLst>
                </p:cTn>
              </p:par>
            </p:tnLst>
          </p:tmpl>
          <p:tmpl lvl="4">
            <p:tnLst>
              <p:par>
                <p:cTn presetID="22" presetClass="entr" presetSubtype="4"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down)">
                      <p:cBhvr>
                        <p:cTn dur="500"/>
                        <p:tgtEl>
                          <p:spTgt spid="9"/>
                        </p:tgtEl>
                      </p:cBhvr>
                    </p:animEffect>
                  </p:childTnLst>
                </p:cTn>
              </p:par>
            </p:tnLst>
          </p:tmpl>
          <p:tmpl lvl="5">
            <p:tnLst>
              <p:par>
                <p:cTn presetID="22" presetClass="entr" presetSubtype="4"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down)">
                      <p:cBhvr>
                        <p:cTn dur="500"/>
                        <p:tgtEl>
                          <p:spTgt spid="9"/>
                        </p:tgtEl>
                      </p:cBhvr>
                    </p:animEffect>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4_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a:prstGeom prst="rect">
            <a:avLst/>
          </a:prstGeom>
        </p:spPr>
        <p:txBody>
          <a:bodyPr/>
          <a:lstStyle/>
          <a:p>
            <a:r>
              <a:rPr lang="ar-SA" smtClean="0"/>
              <a:t>انقر لتحرير نمط العنوان الرئيسي</a:t>
            </a:r>
            <a:endParaRPr lang="ar-SY"/>
          </a:p>
        </p:txBody>
      </p:sp>
      <p:sp>
        <p:nvSpPr>
          <p:cNvPr id="3" name="عنوان فرعي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Y"/>
          </a:p>
        </p:txBody>
      </p:sp>
      <p:sp>
        <p:nvSpPr>
          <p:cNvPr id="4" name="عنصر نائب للتاريخ 3"/>
          <p:cNvSpPr>
            <a:spLocks noGrp="1"/>
          </p:cNvSpPr>
          <p:nvPr>
            <p:ph type="dt" sz="half" idx="10"/>
          </p:nvPr>
        </p:nvSpPr>
        <p:spPr>
          <a:xfrm>
            <a:off x="6553200" y="6356350"/>
            <a:ext cx="2133600" cy="365125"/>
          </a:xfrm>
          <a:prstGeom prst="rect">
            <a:avLst/>
          </a:prstGeom>
        </p:spPr>
        <p:txBody>
          <a:bodyPr/>
          <a:lstStyle/>
          <a:p>
            <a:fld id="{9F2DA275-62E1-43CF-BCFF-FAAFAB7B6F0F}" type="datetimeFigureOut">
              <a:rPr lang="ar-SY" smtClean="0">
                <a:solidFill>
                  <a:prstClr val="black">
                    <a:tint val="75000"/>
                  </a:prstClr>
                </a:solidFill>
              </a:rPr>
              <a:pPr/>
              <a:t>27/11/1432</a:t>
            </a:fld>
            <a:endParaRPr lang="ar-SY">
              <a:solidFill>
                <a:prstClr val="black">
                  <a:tint val="75000"/>
                </a:prstClr>
              </a:solidFill>
            </a:endParaRPr>
          </a:p>
        </p:txBody>
      </p:sp>
      <p:sp>
        <p:nvSpPr>
          <p:cNvPr id="5" name="عنصر نائب للتذييل 4"/>
          <p:cNvSpPr>
            <a:spLocks noGrp="1"/>
          </p:cNvSpPr>
          <p:nvPr>
            <p:ph type="ftr" sz="quarter" idx="11"/>
          </p:nvPr>
        </p:nvSpPr>
        <p:spPr>
          <a:xfrm>
            <a:off x="3124200" y="6356350"/>
            <a:ext cx="2895600" cy="365125"/>
          </a:xfrm>
          <a:prstGeom prst="rect">
            <a:avLst/>
          </a:prstGeom>
        </p:spPr>
        <p:txBody>
          <a:bodyPr/>
          <a:lstStyle/>
          <a:p>
            <a:endParaRPr lang="ar-SY">
              <a:solidFill>
                <a:prstClr val="black">
                  <a:tint val="75000"/>
                </a:prstClr>
              </a:solidFill>
            </a:endParaRPr>
          </a:p>
        </p:txBody>
      </p:sp>
      <p:sp>
        <p:nvSpPr>
          <p:cNvPr id="6" name="عنصر نائب لرقم الشريحة 5"/>
          <p:cNvSpPr>
            <a:spLocks noGrp="1"/>
          </p:cNvSpPr>
          <p:nvPr>
            <p:ph type="sldNum" sz="quarter" idx="12"/>
          </p:nvPr>
        </p:nvSpPr>
        <p:spPr>
          <a:xfrm>
            <a:off x="457200" y="6356350"/>
            <a:ext cx="2133600" cy="365125"/>
          </a:xfrm>
          <a:prstGeom prst="rect">
            <a:avLst/>
          </a:prstGeom>
        </p:spPr>
        <p:txBody>
          <a:bodyPr/>
          <a:lstStyle/>
          <a:p>
            <a:fld id="{750501D3-4DEE-43EB-8458-1F4C4DF95ADF}" type="slidenum">
              <a:rPr lang="ar-SY" smtClean="0">
                <a:solidFill>
                  <a:prstClr val="black">
                    <a:tint val="75000"/>
                  </a:prstClr>
                </a:solidFill>
              </a:rPr>
              <a:pPr/>
              <a:t>‹#›</a:t>
            </a:fld>
            <a:endParaRPr lang="ar-SY">
              <a:solidFill>
                <a:prstClr val="black">
                  <a:tint val="75000"/>
                </a:prstClr>
              </a:solidFill>
            </a:endParaRPr>
          </a:p>
        </p:txBody>
      </p:sp>
    </p:spTree>
    <p:extLst>
      <p:ext uri="{BB962C8B-B14F-4D97-AF65-F5344CB8AC3E}">
        <p14:creationId xmlns="" xmlns:p14="http://schemas.microsoft.com/office/powerpoint/2010/main" val="3240563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شريحة عنوان">
    <p:bg>
      <p:bgPr>
        <a:gradFill flip="none" rotWithShape="1">
          <a:gsLst>
            <a:gs pos="0">
              <a:srgbClr val="0070C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 xmlns:p14="http://schemas.microsoft.com/office/powerpoint/2010/main" val="304467641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شريحة عنوان">
    <p:bg>
      <p:bgPr>
        <a:gradFill flip="none" rotWithShape="1">
          <a:gsLst>
            <a:gs pos="0">
              <a:srgbClr val="00B05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 xmlns:p14="http://schemas.microsoft.com/office/powerpoint/2010/main" val="194635394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شريحة عنوان">
    <p:bg>
      <p:bgPr>
        <a:gradFill flip="none" rotWithShape="1">
          <a:gsLst>
            <a:gs pos="0">
              <a:srgbClr val="FFFF00">
                <a:lumMod val="61000"/>
                <a:lumOff val="39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 xmlns:p14="http://schemas.microsoft.com/office/powerpoint/2010/main" val="117068451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شريحة عنوان">
    <p:bg>
      <p:bgPr>
        <a:gradFill flip="none" rotWithShape="1">
          <a:gsLst>
            <a:gs pos="0">
              <a:srgbClr val="FF0000">
                <a:lumMod val="59000"/>
                <a:lumOff val="41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 xmlns:p14="http://schemas.microsoft.com/office/powerpoint/2010/main" val="129174840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تخطيط مخصص">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31590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92100"/>
            <a:ext cx="8229600" cy="1384300"/>
          </a:xfrm>
          <a:prstGeom prst="rect">
            <a:avLst/>
          </a:prstGeom>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solidFill>
                <a:prstClr val="black"/>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solidFill>
                <a:prstClr val="black"/>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B035B63-D8B5-4957-93DA-52C1A707057B}" type="slidenum">
              <a:rPr lang="ar-SA">
                <a:solidFill>
                  <a:prstClr val="black"/>
                </a:solidFill>
              </a:rPr>
              <a:pPr>
                <a:defRPr/>
              </a:pPr>
              <a:t>‹#›</a:t>
            </a:fld>
            <a:endParaRPr lang="en-US">
              <a:solidFill>
                <a:prstClr val="black"/>
              </a:solidFill>
            </a:endParaRPr>
          </a:p>
        </p:txBody>
      </p:sp>
    </p:spTree>
    <p:extLst>
      <p:ext uri="{BB962C8B-B14F-4D97-AF65-F5344CB8AC3E}">
        <p14:creationId xmlns="" xmlns:p14="http://schemas.microsoft.com/office/powerpoint/2010/main" val="3359243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a:xfrm>
            <a:off x="457200" y="6356350"/>
            <a:ext cx="2133600" cy="365125"/>
          </a:xfrm>
          <a:prstGeom prst="rect">
            <a:avLst/>
          </a:prstGeom>
        </p:spPr>
        <p:txBody>
          <a:bodyPr/>
          <a:lstStyle/>
          <a:p>
            <a:pPr>
              <a:defRPr/>
            </a:pPr>
            <a:endParaRPr lang="en-US">
              <a:solidFill>
                <a:prstClr val="black"/>
              </a:solidFill>
            </a:endParaRPr>
          </a:p>
        </p:txBody>
      </p:sp>
      <p:sp>
        <p:nvSpPr>
          <p:cNvPr id="3" name="عنصر نائب للتذييل 2"/>
          <p:cNvSpPr>
            <a:spLocks noGrp="1"/>
          </p:cNvSpPr>
          <p:nvPr>
            <p:ph type="ftr" sz="quarter" idx="11"/>
          </p:nvPr>
        </p:nvSpPr>
        <p:spPr>
          <a:xfrm>
            <a:off x="2667000" y="6356350"/>
            <a:ext cx="3352800" cy="365125"/>
          </a:xfrm>
          <a:prstGeom prst="rect">
            <a:avLst/>
          </a:prstGeom>
        </p:spPr>
        <p:txBody>
          <a:bodyPr/>
          <a:lstStyle/>
          <a:p>
            <a:pPr>
              <a:defRPr/>
            </a:pPr>
            <a:endParaRPr lang="en-US">
              <a:solidFill>
                <a:prstClr val="black"/>
              </a:solidFill>
            </a:endParaRPr>
          </a:p>
        </p:txBody>
      </p:sp>
      <p:sp>
        <p:nvSpPr>
          <p:cNvPr id="4" name="عنصر نائب لرقم الشريحة 3"/>
          <p:cNvSpPr>
            <a:spLocks noGrp="1"/>
          </p:cNvSpPr>
          <p:nvPr>
            <p:ph type="sldNum" sz="quarter" idx="12"/>
          </p:nvPr>
        </p:nvSpPr>
        <p:spPr>
          <a:xfrm>
            <a:off x="7924800" y="6356350"/>
            <a:ext cx="762000" cy="365125"/>
          </a:xfrm>
          <a:prstGeom prst="rect">
            <a:avLst/>
          </a:prstGeom>
        </p:spPr>
        <p:txBody>
          <a:bodyPr/>
          <a:lstStyle/>
          <a:p>
            <a:pPr>
              <a:defRPr/>
            </a:pPr>
            <a:fld id="{EAF80271-79D5-4160-9521-B9DBFDBD78A7}" type="slidenum">
              <a:rPr lang="ar-SA" smtClean="0">
                <a:solidFill>
                  <a:prstClr val="black"/>
                </a:solidFill>
              </a:rPr>
              <a:pPr>
                <a:defRPr/>
              </a:pPr>
              <a:t>‹#›</a:t>
            </a:fld>
            <a:endParaRPr lang="en-US">
              <a:solidFill>
                <a:prstClr val="black"/>
              </a:solidFill>
            </a:endParaRPr>
          </a:p>
        </p:txBody>
      </p:sp>
    </p:spTree>
    <p:extLst>
      <p:ext uri="{BB962C8B-B14F-4D97-AF65-F5344CB8AC3E}">
        <p14:creationId xmlns="" xmlns:p14="http://schemas.microsoft.com/office/powerpoint/2010/main" val="22570316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4_شريحة عنوان">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prstGeom prst="rect">
            <a:avLst/>
          </a:prstGeo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عنوان فرعي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عنصر نائب للتاريخ 29"/>
          <p:cNvSpPr>
            <a:spLocks noGrp="1"/>
          </p:cNvSpPr>
          <p:nvPr>
            <p:ph type="dt" sz="half" idx="10"/>
          </p:nvPr>
        </p:nvSpPr>
        <p:spPr>
          <a:xfrm>
            <a:off x="457200" y="6356350"/>
            <a:ext cx="2133600" cy="365125"/>
          </a:xfrm>
          <a:prstGeom prst="rect">
            <a:avLst/>
          </a:prstGeom>
        </p:spPr>
        <p:txBody>
          <a:bodyPr/>
          <a:lstStyle/>
          <a:p>
            <a:pPr>
              <a:defRPr/>
            </a:pPr>
            <a:endParaRPr lang="en-US">
              <a:solidFill>
                <a:prstClr val="white"/>
              </a:solidFill>
            </a:endParaRPr>
          </a:p>
        </p:txBody>
      </p:sp>
      <p:sp>
        <p:nvSpPr>
          <p:cNvPr id="19" name="عنصر نائب للتذييل 18"/>
          <p:cNvSpPr>
            <a:spLocks noGrp="1"/>
          </p:cNvSpPr>
          <p:nvPr>
            <p:ph type="ftr" sz="quarter" idx="11"/>
          </p:nvPr>
        </p:nvSpPr>
        <p:spPr>
          <a:xfrm>
            <a:off x="2667000" y="6356350"/>
            <a:ext cx="3352800" cy="365125"/>
          </a:xfrm>
          <a:prstGeom prst="rect">
            <a:avLst/>
          </a:prstGeom>
        </p:spPr>
        <p:txBody>
          <a:bodyPr/>
          <a:lstStyle/>
          <a:p>
            <a:pPr>
              <a:defRPr/>
            </a:pPr>
            <a:endParaRPr lang="en-US">
              <a:solidFill>
                <a:prstClr val="white"/>
              </a:solidFill>
            </a:endParaRPr>
          </a:p>
        </p:txBody>
      </p:sp>
      <p:sp>
        <p:nvSpPr>
          <p:cNvPr id="27" name="عنصر نائب لرقم الشريحة 26"/>
          <p:cNvSpPr>
            <a:spLocks noGrp="1"/>
          </p:cNvSpPr>
          <p:nvPr>
            <p:ph type="sldNum" sz="quarter" idx="12"/>
          </p:nvPr>
        </p:nvSpPr>
        <p:spPr>
          <a:xfrm>
            <a:off x="7924800" y="6356350"/>
            <a:ext cx="762000" cy="365125"/>
          </a:xfrm>
          <a:prstGeom prst="rect">
            <a:avLst/>
          </a:prstGeom>
        </p:spPr>
        <p:txBody>
          <a:bodyPr/>
          <a:lstStyle/>
          <a:p>
            <a:pPr>
              <a:defRPr/>
            </a:pPr>
            <a:fld id="{64F45ADA-0AC7-4F70-BB9E-65E85583B60B}" type="slidenum">
              <a:rPr lang="ar-SA" smtClean="0">
                <a:solidFill>
                  <a:prstClr val="white"/>
                </a:solidFill>
              </a:rPr>
              <a:pPr>
                <a:defRPr/>
              </a:pPr>
              <a:t>‹#›</a:t>
            </a:fld>
            <a:endParaRPr lang="en-US">
              <a:solidFill>
                <a:prstClr val="white"/>
              </a:solidFill>
            </a:endParaRPr>
          </a:p>
        </p:txBody>
      </p:sp>
    </p:spTree>
    <p:extLst>
      <p:ext uri="{BB962C8B-B14F-4D97-AF65-F5344CB8AC3E}">
        <p14:creationId xmlns="" xmlns:p14="http://schemas.microsoft.com/office/powerpoint/2010/main" val="208533553"/>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251520" y="188641"/>
            <a:ext cx="8712968" cy="5112568"/>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251520" y="5445224"/>
            <a:ext cx="8712968" cy="1224136"/>
          </a:xfrm>
        </p:spPr>
        <p:txBody>
          <a:bodyPr>
            <a:normAutofit/>
          </a:bodyPr>
          <a:lstStyle>
            <a:lvl1pPr marL="0" indent="0" algn="ctr">
              <a:buNone/>
              <a:defRPr sz="2000">
                <a:solidFill>
                  <a:schemeClr val="tx1"/>
                </a:solidFill>
                <a:latin typeface="Traditional Arabic" pitchFamily="18" charset="-78"/>
                <a:cs typeface="Traditional Arabic" pitchFamily="18" charset="-78"/>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dirty="0" smtClean="0"/>
              <a:t>انقر لتحرير نمط العنوان الثانوي الرئيسي</a:t>
            </a:r>
            <a:endParaRPr lang="ar-SA"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FF0000">
                <a:lumMod val="17000"/>
                <a:lumOff val="83000"/>
              </a:srgbClr>
            </a:gs>
            <a:gs pos="55000">
              <a:srgbClr val="FFEBFA">
                <a:lumMod val="48000"/>
                <a:lumOff val="52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5" name="موجة 17"/>
          <p:cNvSpPr/>
          <p:nvPr userDrawn="1"/>
        </p:nvSpPr>
        <p:spPr>
          <a:xfrm>
            <a:off x="1547664" y="-27384"/>
            <a:ext cx="7632848" cy="101900"/>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
        <p:nvSpPr>
          <p:cNvPr id="16" name="مخطط انسيابي: مهلة 15"/>
          <p:cNvSpPr/>
          <p:nvPr userDrawn="1"/>
        </p:nvSpPr>
        <p:spPr>
          <a:xfrm>
            <a:off x="-1243944" y="-2426308"/>
            <a:ext cx="7040080" cy="3551052"/>
          </a:xfrm>
          <a:prstGeom prst="flowChartDelay">
            <a:avLst/>
          </a:prstGeom>
        </p:spPr>
        <p:style>
          <a:lnRef idx="1">
            <a:schemeClr val="accent2"/>
          </a:lnRef>
          <a:fillRef idx="2">
            <a:schemeClr val="accent2"/>
          </a:fillRef>
          <a:effectRef idx="1">
            <a:schemeClr val="accent2"/>
          </a:effectRef>
          <a:fontRef idx="minor">
            <a:schemeClr val="dk1"/>
          </a:fontRef>
        </p:style>
        <p:txBody>
          <a:bodyPr rtlCol="1" anchor="ctr"/>
          <a:lstStyle/>
          <a:p>
            <a:pPr algn="ctr"/>
            <a:endParaRPr lang="ar-SY"/>
          </a:p>
        </p:txBody>
      </p:sp>
      <p:sp>
        <p:nvSpPr>
          <p:cNvPr id="19" name="مستطيل 18"/>
          <p:cNvSpPr/>
          <p:nvPr userDrawn="1"/>
        </p:nvSpPr>
        <p:spPr>
          <a:xfrm>
            <a:off x="-36512" y="190381"/>
            <a:ext cx="4588115" cy="646331"/>
          </a:xfrm>
          <a:prstGeom prst="rect">
            <a:avLst/>
          </a:prstGeom>
        </p:spPr>
        <p:txBody>
          <a:bodyPr wrap="none">
            <a:spAutoFit/>
            <a:scene3d>
              <a:camera prst="orthographicFront"/>
              <a:lightRig rig="soft" dir="tl">
                <a:rot lat="0" lon="0" rev="0"/>
              </a:lightRig>
            </a:scene3d>
            <a:sp3d contourW="25400" prstMaterial="matte">
              <a:contourClr>
                <a:schemeClr val="accent2">
                  <a:tint val="20000"/>
                </a:schemeClr>
              </a:contourClr>
            </a:sp3d>
          </a:bodyPr>
          <a:lstStyle/>
          <a:p>
            <a:pPr algn="ctr"/>
            <a:r>
              <a:rPr lang="ar-SY" sz="3600" b="1" spc="50" dirty="0" smtClean="0">
                <a:ln w="11430">
                  <a:solidFill>
                    <a:schemeClr val="bg1">
                      <a:lumMod val="95000"/>
                    </a:schemeClr>
                  </a:solidFill>
                </a:ln>
                <a:gradFill>
                  <a:gsLst>
                    <a:gs pos="25000">
                      <a:schemeClr val="accent2">
                        <a:satMod val="155000"/>
                      </a:schemeClr>
                    </a:gs>
                    <a:gs pos="100000">
                      <a:schemeClr val="accent2">
                        <a:shade val="45000"/>
                        <a:satMod val="165000"/>
                      </a:schemeClr>
                    </a:gs>
                  </a:gsLst>
                  <a:lin ang="5400000"/>
                </a:gradFill>
                <a:cs typeface="PT Bold Heading" pitchFamily="2" charset="-78"/>
              </a:rPr>
              <a:t>واجبات الزوجة نحو زوجها</a:t>
            </a:r>
            <a:endParaRPr lang="ar-SY" sz="3600" b="1" spc="50" dirty="0">
              <a:ln w="11430">
                <a:solidFill>
                  <a:schemeClr val="bg1">
                    <a:lumMod val="95000"/>
                  </a:schemeClr>
                </a:solidFill>
              </a:ln>
              <a:gradFill>
                <a:gsLst>
                  <a:gs pos="25000">
                    <a:schemeClr val="accent2">
                      <a:satMod val="155000"/>
                    </a:schemeClr>
                  </a:gs>
                  <a:gs pos="100000">
                    <a:schemeClr val="accent2">
                      <a:shade val="45000"/>
                      <a:satMod val="165000"/>
                    </a:schemeClr>
                  </a:gs>
                </a:gsLst>
                <a:lin ang="5400000"/>
              </a:gradFill>
              <a:cs typeface="PT Bold Heading" pitchFamily="2" charset="-78"/>
            </a:endParaRPr>
          </a:p>
        </p:txBody>
      </p:sp>
      <p:sp>
        <p:nvSpPr>
          <p:cNvPr id="20" name="مستطيل مستدير الزوايا 19"/>
          <p:cNvSpPr/>
          <p:nvPr userDrawn="1"/>
        </p:nvSpPr>
        <p:spPr>
          <a:xfrm>
            <a:off x="107504" y="6453336"/>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accent2">
                    <a:lumMod val="75000"/>
                  </a:schemeClr>
                </a:solidFill>
                <a:effectLst/>
                <a:uLnTx/>
                <a:uFillTx/>
                <a:latin typeface="+mn-lt"/>
                <a:ea typeface="+mn-ea"/>
                <a:cs typeface="+mn-cs"/>
              </a:rPr>
              <a:t>Dr.shaal.com</a:t>
            </a:r>
            <a:endParaRPr kumimoji="0" lang="ar-SA" sz="12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p:txBody>
      </p:sp>
    </p:spTree>
    <p:extLst>
      <p:ext uri="{BB962C8B-B14F-4D97-AF65-F5344CB8AC3E}">
        <p14:creationId xmlns="" xmlns:p14="http://schemas.microsoft.com/office/powerpoint/2010/main" val="7158168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PT Bold Heading" pitchFamily="2" charset="-78"/>
        </a:defRPr>
      </a:lvl1pPr>
    </p:titleStyle>
    <p:bodyStyle>
      <a:lvl1pPr marL="0" indent="0" algn="r" defTabSz="914400" rtl="1" eaLnBrk="1" latinLnBrk="0" hangingPunct="1">
        <a:spcBef>
          <a:spcPct val="20000"/>
        </a:spcBef>
        <a:buFont typeface="Arial" pitchFamily="34" charset="0"/>
        <a:buNone/>
        <a:defRPr lang="ar-SA" sz="3600" b="1" kern="1200" dirty="0" smtClean="0">
          <a:solidFill>
            <a:schemeClr val="tx1"/>
          </a:solidFill>
          <a:latin typeface="Arabic Typesetting" pitchFamily="66" charset="-78"/>
          <a:ea typeface="+mn-ea"/>
          <a:cs typeface="Arabic Typesetting" pitchFamily="66" charset="-78"/>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FF0000">
                <a:lumMod val="27000"/>
                <a:lumOff val="73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Text Placeholder 2"/>
          <p:cNvSpPr>
            <a:spLocks noGrp="1"/>
          </p:cNvSpPr>
          <p:nvPr userDrawn="1">
            <p:ph type="body" idx="1"/>
          </p:nvPr>
        </p:nvSpPr>
        <p:spPr>
          <a:xfrm>
            <a:off x="72009" y="1052736"/>
            <a:ext cx="8622734" cy="5400600"/>
          </a:xfrm>
          <a:prstGeom prst="rect">
            <a:avLst/>
          </a:prstGeom>
          <a:noFill/>
          <a:effectLst>
            <a:softEdge rad="31750"/>
          </a:effectLst>
        </p:spPr>
        <p:style>
          <a:lnRef idx="0">
            <a:scrgbClr r="0" g="0" b="0"/>
          </a:lnRef>
          <a:fillRef idx="1002">
            <a:schemeClr val="lt1"/>
          </a:fillRef>
          <a:effectRef idx="0">
            <a:scrgbClr r="0" g="0" b="0"/>
          </a:effectRef>
          <a:fontRef idx="major"/>
        </p:style>
        <p:txBody>
          <a:bodyPr vert="horz" lIns="91440" tIns="45720" rIns="91440" bIns="45720" rtlCol="0">
            <a:normAutofit/>
          </a:bodyPr>
          <a:lstStyle/>
          <a:p>
            <a:pPr lvl="0"/>
            <a:endParaRPr lang="en-US" dirty="0" smtClean="0"/>
          </a:p>
        </p:txBody>
      </p:sp>
      <p:sp>
        <p:nvSpPr>
          <p:cNvPr id="9" name="مستطيل مستدير الزوايا 8"/>
          <p:cNvSpPr/>
          <p:nvPr userDrawn="1"/>
        </p:nvSpPr>
        <p:spPr>
          <a:xfrm>
            <a:off x="107504" y="6453336"/>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algn="ctr">
              <a:defRPr/>
            </a:pPr>
            <a:r>
              <a:rPr lang="en-US" sz="1200" dirty="0" smtClean="0">
                <a:solidFill>
                  <a:srgbClr val="9C5252">
                    <a:lumMod val="75000"/>
                  </a:srgbClr>
                </a:solidFill>
              </a:rPr>
              <a:t>Dr.shaal.com</a:t>
            </a:r>
            <a:endParaRPr lang="ar-SA" sz="1200" dirty="0" smtClean="0">
              <a:solidFill>
                <a:srgbClr val="9C5252">
                  <a:lumMod val="75000"/>
                </a:srgbClr>
              </a:solidFill>
            </a:endParaRPr>
          </a:p>
        </p:txBody>
      </p:sp>
    </p:spTree>
    <p:extLst>
      <p:ext uri="{BB962C8B-B14F-4D97-AF65-F5344CB8AC3E}">
        <p14:creationId xmlns="" xmlns:p14="http://schemas.microsoft.com/office/powerpoint/2010/main" val="20872790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Lst>
  <p:timing>
    <p:tnLst>
      <p:par>
        <p:cTn id="1" dur="indefinite" restart="never" nodeType="tmRoot"/>
      </p:par>
    </p:tnLst>
  </p:timing>
  <p:txStyles>
    <p:titleStyle>
      <a:lvl1pPr algn="ctr" defTabSz="914400" rtl="1" eaLnBrk="1" latinLnBrk="0" hangingPunct="1">
        <a:lnSpc>
          <a:spcPts val="5800"/>
        </a:lnSpc>
        <a:spcBef>
          <a:spcPct val="0"/>
        </a:spcBef>
        <a:buNone/>
        <a:defRPr sz="2000" kern="1200" baseline="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0" indent="0" algn="ctr" defTabSz="914400" rtl="1" eaLnBrk="1" latinLnBrk="0" hangingPunct="1">
        <a:spcBef>
          <a:spcPct val="20000"/>
        </a:spcBef>
        <a:buFont typeface="Arial" pitchFamily="34" charset="0"/>
        <a:buNone/>
        <a:defRPr sz="2400" b="1" kern="1200" baseline="0">
          <a:solidFill>
            <a:schemeClr val="tx2">
              <a:lumMod val="75000"/>
            </a:schemeClr>
          </a:solidFill>
          <a:latin typeface="+mj-lt"/>
          <a:ea typeface="+mn-ea"/>
          <a:cs typeface="+mn-cs"/>
        </a:defRPr>
      </a:lvl1pPr>
      <a:lvl2pPr marL="742950" indent="-28575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179512" y="5517232"/>
            <a:ext cx="8712968" cy="1143000"/>
          </a:xfrm>
          <a:prstGeom prst="rect">
            <a:avLst/>
          </a:prstGeom>
        </p:spPr>
        <p:txBody>
          <a:bodyPr vert="horz" lIns="91440" tIns="45720" rIns="91440" bIns="45720" rtlCol="1" anchor="ctr">
            <a:normAutofit/>
          </a:bodyPr>
          <a:lstStyle/>
          <a:p>
            <a:r>
              <a:rPr lang="ar-SA" dirty="0" smtClean="0"/>
              <a:t>انقر لتحرير نمط العنوان الرئيسي</a:t>
            </a:r>
            <a:endParaRPr lang="ar-SA" dirty="0"/>
          </a:p>
        </p:txBody>
      </p:sp>
      <p:sp>
        <p:nvSpPr>
          <p:cNvPr id="3" name="عنصر نائب للنص 2"/>
          <p:cNvSpPr>
            <a:spLocks noGrp="1"/>
          </p:cNvSpPr>
          <p:nvPr>
            <p:ph type="body" idx="1"/>
          </p:nvPr>
        </p:nvSpPr>
        <p:spPr>
          <a:xfrm>
            <a:off x="179512" y="116632"/>
            <a:ext cx="8712968" cy="5328592"/>
          </a:xfrm>
          <a:prstGeom prst="rect">
            <a:avLst/>
          </a:prstGeom>
        </p:spPr>
        <p:txBody>
          <a:bodyPr vert="horz" lIns="91440" tIns="45720" rIns="91440" bIns="45720" rtlCol="1">
            <a:normAutofit/>
          </a:bodyPr>
          <a:lstStyle/>
          <a:p>
            <a:pPr lvl="0"/>
            <a:endParaRPr lang="ar-SA" dirty="0"/>
          </a:p>
        </p:txBody>
      </p:sp>
    </p:spTree>
  </p:cSld>
  <p:clrMap bg1="lt1" tx1="dk1" bg2="lt2" tx2="dk2" accent1="accent1" accent2="accent2" accent3="accent3" accent4="accent4" accent5="accent5" accent6="accent6" hlink="hlink" folHlink="folHlink"/>
  <p:sldLayoutIdLst>
    <p:sldLayoutId id="2147483687" r:id="rId1"/>
  </p:sldLayoutIdLst>
  <p:txStyles>
    <p:titleStyle>
      <a:lvl1pPr algn="ctr" defTabSz="914400" rtl="1" eaLnBrk="1" latinLnBrk="0" hangingPunct="1">
        <a:spcBef>
          <a:spcPct val="0"/>
        </a:spcBef>
        <a:buNone/>
        <a:defRPr sz="2000" kern="1200">
          <a:solidFill>
            <a:schemeClr val="tx1"/>
          </a:solidFill>
          <a:latin typeface="Traditional Arabic" pitchFamily="18" charset="-78"/>
          <a:ea typeface="+mj-ea"/>
          <a:cs typeface="Traditional Arabic" pitchFamily="18" charset="-78"/>
        </a:defRPr>
      </a:lvl1pPr>
    </p:titleStyle>
    <p:bodyStyle>
      <a:lvl1pPr marL="0" indent="0" algn="r" defTabSz="914400" rtl="1"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r" defTabSz="914400" rtl="1"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r" defTabSz="914400" rtl="1"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r" defTabSz="914400" rtl="1"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r" defTabSz="914400" rtl="1"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lumMod val="27000"/>
                <a:lumOff val="73000"/>
                <a:alpha val="67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395536" y="1071546"/>
            <a:ext cx="8229600" cy="4389438"/>
          </a:xfrm>
        </p:spPr>
        <p:txBody>
          <a:bodyPr>
            <a:normAutofit fontScale="85000" lnSpcReduction="20000"/>
          </a:bodyPr>
          <a:lstStyle/>
          <a:p>
            <a:pPr algn="ctr" eaLnBrk="1" hangingPunct="1">
              <a:buFont typeface="Wingdings 2" pitchFamily="18" charset="2"/>
              <a:buNone/>
            </a:pPr>
            <a:r>
              <a:rPr lang="en-US" sz="41300" b="0" dirty="0" smtClean="0">
                <a:solidFill>
                  <a:schemeClr val="tx2">
                    <a:lumMod val="50000"/>
                  </a:schemeClr>
                </a:solidFill>
                <a:cs typeface="Times New Roman" pitchFamily="18" charset="0"/>
                <a:sym typeface="AGA Arabesque" pitchFamily="2" charset="2"/>
              </a:rPr>
              <a:t></a:t>
            </a:r>
            <a:endParaRPr lang="ar-SA" sz="6000" b="0" dirty="0" smtClean="0">
              <a:solidFill>
                <a:schemeClr val="tx2">
                  <a:lumMod val="50000"/>
                </a:schemeClr>
              </a:solidFill>
            </a:endParaRPr>
          </a:p>
        </p:txBody>
      </p:sp>
    </p:spTree>
    <p:extLst>
      <p:ext uri="{BB962C8B-B14F-4D97-AF65-F5344CB8AC3E}">
        <p14:creationId xmlns="" xmlns:p14="http://schemas.microsoft.com/office/powerpoint/2010/main" val="3138349419"/>
      </p:ext>
    </p:extLst>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1125314"/>
            <a:ext cx="7200800" cy="5161206"/>
          </a:xfrm>
        </p:spPr>
        <p:txBody>
          <a:bodyPr>
            <a:noAutofit/>
          </a:bodyPr>
          <a:lstStyle/>
          <a:p>
            <a:pPr>
              <a:lnSpc>
                <a:spcPct val="150000"/>
              </a:lnSpc>
            </a:pPr>
            <a:r>
              <a:rPr lang="ar-SA" sz="8800" dirty="0" smtClean="0"/>
              <a:t>واجبات</a:t>
            </a:r>
            <a:r>
              <a:rPr lang="ar-SA" sz="4400" dirty="0" smtClean="0"/>
              <a:t> </a:t>
            </a:r>
            <a:r>
              <a:rPr lang="ar-SA" sz="8800" dirty="0" smtClean="0"/>
              <a:t>الزوجة </a:t>
            </a:r>
            <a:br>
              <a:rPr lang="ar-SA" sz="8800" dirty="0" smtClean="0"/>
            </a:br>
            <a:r>
              <a:rPr lang="ar-SA" sz="8800" dirty="0" smtClean="0"/>
              <a:t>نحو زوجها</a:t>
            </a:r>
            <a:br>
              <a:rPr lang="ar-SA" sz="8800" dirty="0" smtClean="0"/>
            </a:br>
            <a:r>
              <a:rPr lang="ar-SA" sz="4400" dirty="0" smtClean="0"/>
              <a:t>-</a:t>
            </a:r>
            <a:r>
              <a:rPr lang="ar-SA" sz="4000" dirty="0" smtClean="0"/>
              <a:t>الزوجة كما يريدها رسول الله </a:t>
            </a:r>
            <a:r>
              <a:rPr lang="ar-SA" sz="4000" dirty="0" smtClean="0">
                <a:sym typeface="AGA Arabesque"/>
              </a:rPr>
              <a:t>-</a:t>
            </a:r>
            <a:endParaRPr lang="ar-SY" sz="4000" dirty="0"/>
          </a:p>
        </p:txBody>
      </p:sp>
      <p:sp>
        <p:nvSpPr>
          <p:cNvPr id="3" name="مستطيل 2"/>
          <p:cNvSpPr/>
          <p:nvPr/>
        </p:nvSpPr>
        <p:spPr>
          <a:xfrm>
            <a:off x="4572000" y="642918"/>
            <a:ext cx="3643338" cy="830997"/>
          </a:xfrm>
          <a:prstGeom prst="rect">
            <a:avLst/>
          </a:prstGeom>
        </p:spPr>
        <p:txBody>
          <a:bodyPr wrap="square">
            <a:spAutoFit/>
          </a:bodyPr>
          <a:lstStyle/>
          <a:p>
            <a:r>
              <a:rPr lang="ar-SA" sz="4800" b="1" dirty="0" smtClean="0">
                <a:ln w="11430">
                  <a:noFill/>
                </a:ln>
                <a:solidFill>
                  <a:schemeClr val="accent2">
                    <a:lumMod val="50000"/>
                  </a:schemeClr>
                </a:solidFill>
                <a:latin typeface="Traditional Arabic" pitchFamily="18" charset="-78"/>
                <a:ea typeface="+mj-ea"/>
                <a:cs typeface="Traditional Arabic" pitchFamily="18" charset="-78"/>
              </a:rPr>
              <a:t>عنوان المحاضرة</a:t>
            </a:r>
            <a:r>
              <a:rPr lang="ar-SY" sz="4800" b="1" dirty="0" smtClean="0">
                <a:ln w="11430">
                  <a:noFill/>
                </a:ln>
                <a:solidFill>
                  <a:schemeClr val="accent2">
                    <a:lumMod val="50000"/>
                  </a:schemeClr>
                </a:solidFill>
                <a:latin typeface="Traditional Arabic" pitchFamily="18" charset="-78"/>
                <a:ea typeface="+mj-ea"/>
                <a:cs typeface="Traditional Arabic" pitchFamily="18" charset="-78"/>
              </a:rPr>
              <a:t>:</a:t>
            </a:r>
            <a:endParaRPr lang="ar-SY" sz="4800" b="1" dirty="0">
              <a:ln w="11430">
                <a:noFill/>
              </a:ln>
              <a:solidFill>
                <a:schemeClr val="accent2">
                  <a:lumMod val="50000"/>
                </a:schemeClr>
              </a:solidFill>
              <a:latin typeface="Traditional Arabic" pitchFamily="18" charset="-78"/>
              <a:ea typeface="+mj-ea"/>
              <a:cs typeface="Traditional Arabic" pitchFamily="18" charset="-78"/>
            </a:endParaRPr>
          </a:p>
        </p:txBody>
      </p:sp>
    </p:spTree>
    <p:extLst>
      <p:ext uri="{BB962C8B-B14F-4D97-AF65-F5344CB8AC3E}">
        <p14:creationId xmlns="" xmlns:p14="http://schemas.microsoft.com/office/powerpoint/2010/main" val="3770316813"/>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71414"/>
            <a:ext cx="2952328" cy="1000132"/>
          </a:xfrm>
        </p:spPr>
        <p:txBody>
          <a:bodyPr>
            <a:noAutofit/>
          </a:bodyPr>
          <a:lstStyle/>
          <a:p>
            <a:r>
              <a:rPr lang="ar-SA" sz="3200" dirty="0" smtClean="0"/>
              <a:t>الزوجة كما يريدها رسول الله  </a:t>
            </a:r>
            <a:r>
              <a:rPr lang="ar-SA" sz="3200" b="0" dirty="0" smtClean="0">
                <a:sym typeface="AGA Arabesque"/>
              </a:rPr>
              <a:t></a:t>
            </a:r>
            <a:endParaRPr lang="ar-SA" sz="3200" b="0" dirty="0"/>
          </a:p>
        </p:txBody>
      </p:sp>
      <p:sp>
        <p:nvSpPr>
          <p:cNvPr id="7" name="مستطيل ذو زوايا قطرية مستديرة 6"/>
          <p:cNvSpPr/>
          <p:nvPr/>
        </p:nvSpPr>
        <p:spPr>
          <a:xfrm>
            <a:off x="571472" y="1357298"/>
            <a:ext cx="4143404" cy="1143008"/>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justLow"/>
            <a:r>
              <a:rPr lang="ar-SA" sz="4400" b="1" dirty="0" smtClean="0">
                <a:ln w="11430">
                  <a:noFill/>
                </a:ln>
                <a:solidFill>
                  <a:schemeClr val="accent2">
                    <a:lumMod val="50000"/>
                  </a:schemeClr>
                </a:solidFill>
                <a:latin typeface="Traditional Arabic" pitchFamily="18" charset="-78"/>
                <a:ea typeface="+mj-ea"/>
                <a:cs typeface="Traditional Arabic" pitchFamily="18" charset="-78"/>
              </a:rPr>
              <a:t>1- الطاعة في المعروف</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sp>
        <p:nvSpPr>
          <p:cNvPr id="8" name="مستطيل ذو زوايا قطرية مستديرة 7"/>
          <p:cNvSpPr/>
          <p:nvPr/>
        </p:nvSpPr>
        <p:spPr>
          <a:xfrm>
            <a:off x="571472" y="2690807"/>
            <a:ext cx="4143404" cy="1143008"/>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justLow"/>
            <a:r>
              <a:rPr lang="ar-SA" sz="4400" b="1" dirty="0" smtClean="0">
                <a:ln w="11430">
                  <a:noFill/>
                </a:ln>
                <a:solidFill>
                  <a:schemeClr val="accent2">
                    <a:lumMod val="50000"/>
                  </a:schemeClr>
                </a:solidFill>
                <a:latin typeface="Traditional Arabic" pitchFamily="18" charset="-78"/>
                <a:ea typeface="+mj-ea"/>
                <a:cs typeface="Traditional Arabic" pitchFamily="18" charset="-78"/>
              </a:rPr>
              <a:t>2- الأمانة</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sp>
        <p:nvSpPr>
          <p:cNvPr id="9" name="مستطيل ذو زوايا قطرية مستديرة 8"/>
          <p:cNvSpPr/>
          <p:nvPr/>
        </p:nvSpPr>
        <p:spPr>
          <a:xfrm>
            <a:off x="571472" y="5357826"/>
            <a:ext cx="4143404" cy="1143008"/>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justLow"/>
            <a:r>
              <a:rPr lang="ar-SA" sz="4400" b="1" dirty="0" smtClean="0">
                <a:ln w="11430">
                  <a:noFill/>
                </a:ln>
                <a:solidFill>
                  <a:schemeClr val="accent2">
                    <a:lumMod val="50000"/>
                  </a:schemeClr>
                </a:solidFill>
                <a:latin typeface="Traditional Arabic" pitchFamily="18" charset="-78"/>
                <a:ea typeface="+mj-ea"/>
                <a:cs typeface="Traditional Arabic" pitchFamily="18" charset="-78"/>
              </a:rPr>
              <a:t>4- طلب إذنه</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sp>
        <p:nvSpPr>
          <p:cNvPr id="10" name="مستطيل ذو زوايا قطرية مستديرة 9"/>
          <p:cNvSpPr/>
          <p:nvPr/>
        </p:nvSpPr>
        <p:spPr>
          <a:xfrm>
            <a:off x="571472" y="4024316"/>
            <a:ext cx="4143404" cy="1143008"/>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justLow"/>
            <a:r>
              <a:rPr lang="ar-SA" sz="4400" b="1" dirty="0" smtClean="0">
                <a:ln w="11430">
                  <a:noFill/>
                </a:ln>
                <a:solidFill>
                  <a:schemeClr val="accent2">
                    <a:lumMod val="50000"/>
                  </a:schemeClr>
                </a:solidFill>
                <a:latin typeface="Traditional Arabic" pitchFamily="18" charset="-78"/>
                <a:ea typeface="+mj-ea"/>
                <a:cs typeface="Traditional Arabic" pitchFamily="18" charset="-78"/>
              </a:rPr>
              <a:t>3- طلب رضاه</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sp>
        <p:nvSpPr>
          <p:cNvPr id="12" name="مستطيل ذو زوايا قطرية مستديرة 11"/>
          <p:cNvSpPr/>
          <p:nvPr/>
        </p:nvSpPr>
        <p:spPr>
          <a:xfrm>
            <a:off x="6143636" y="2857496"/>
            <a:ext cx="2286016" cy="2143140"/>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ar-SA" sz="4400" b="1" dirty="0" smtClean="0">
                <a:ln w="11430">
                  <a:noFill/>
                </a:ln>
                <a:solidFill>
                  <a:schemeClr val="accent2">
                    <a:lumMod val="50000"/>
                  </a:schemeClr>
                </a:solidFill>
                <a:latin typeface="Traditional Arabic" pitchFamily="18" charset="-78"/>
                <a:ea typeface="+mj-ea"/>
                <a:cs typeface="Traditional Arabic" pitchFamily="18" charset="-78"/>
              </a:rPr>
              <a:t>واجبات الزوجة نحو زوجها </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cxnSp>
        <p:nvCxnSpPr>
          <p:cNvPr id="13" name="رابط منحني 12"/>
          <p:cNvCxnSpPr>
            <a:stCxn id="12" idx="2"/>
            <a:endCxn id="7" idx="0"/>
          </p:cNvCxnSpPr>
          <p:nvPr/>
        </p:nvCxnSpPr>
        <p:spPr>
          <a:xfrm rot="10800000">
            <a:off x="4714876" y="1928802"/>
            <a:ext cx="1428760" cy="2000264"/>
          </a:xfrm>
          <a:prstGeom prst="curvedConnector3">
            <a:avLst>
              <a:gd name="adj1" fmla="val 50000"/>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4" name="رابط منحني 13"/>
          <p:cNvCxnSpPr>
            <a:stCxn id="12" idx="2"/>
            <a:endCxn id="8" idx="0"/>
          </p:cNvCxnSpPr>
          <p:nvPr/>
        </p:nvCxnSpPr>
        <p:spPr>
          <a:xfrm rot="10800000">
            <a:off x="4714876" y="3262312"/>
            <a:ext cx="1428760" cy="666755"/>
          </a:xfrm>
          <a:prstGeom prst="curvedConnector3">
            <a:avLst>
              <a:gd name="adj1" fmla="val 50000"/>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5" name="رابط منحني 14"/>
          <p:cNvCxnSpPr>
            <a:stCxn id="12" idx="2"/>
            <a:endCxn id="10" idx="0"/>
          </p:cNvCxnSpPr>
          <p:nvPr/>
        </p:nvCxnSpPr>
        <p:spPr>
          <a:xfrm rot="10800000" flipV="1">
            <a:off x="4714876" y="3929066"/>
            <a:ext cx="1428760" cy="666754"/>
          </a:xfrm>
          <a:prstGeom prst="curvedConnector3">
            <a:avLst>
              <a:gd name="adj1" fmla="val 50000"/>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6" name="رابط منحني 15"/>
          <p:cNvCxnSpPr>
            <a:stCxn id="12" idx="2"/>
            <a:endCxn id="9" idx="0"/>
          </p:cNvCxnSpPr>
          <p:nvPr/>
        </p:nvCxnSpPr>
        <p:spPr>
          <a:xfrm rot="10800000" flipV="1">
            <a:off x="4714876" y="3929066"/>
            <a:ext cx="1428760" cy="2000264"/>
          </a:xfrm>
          <a:prstGeom prst="curvedConnector3">
            <a:avLst>
              <a:gd name="adj1" fmla="val 50000"/>
            </a:avLst>
          </a:prstGeom>
          <a:ln>
            <a:tailEnd type="arrow"/>
          </a:ln>
        </p:spPr>
        <p:style>
          <a:lnRef idx="2">
            <a:schemeClr val="accent2"/>
          </a:lnRef>
          <a:fillRef idx="0">
            <a:schemeClr val="accent2"/>
          </a:fillRef>
          <a:effectRef idx="1">
            <a:schemeClr val="accent2"/>
          </a:effectRef>
          <a:fontRef idx="minor">
            <a:schemeClr val="tx1"/>
          </a:fontRef>
        </p:style>
      </p:cxnSp>
    </p:spTree>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14348" y="2571744"/>
            <a:ext cx="7200800" cy="1862048"/>
          </a:xfrm>
        </p:spPr>
        <p:txBody>
          <a:bodyPr>
            <a:normAutofit/>
          </a:bodyPr>
          <a:lstStyle/>
          <a:p>
            <a:r>
              <a:rPr lang="ar-SY" sz="9600" dirty="0" smtClean="0"/>
              <a:t>الطاعة في المعروف</a:t>
            </a:r>
            <a:endParaRPr lang="ar-SY" sz="9600" dirty="0"/>
          </a:p>
        </p:txBody>
      </p:sp>
      <p:sp>
        <p:nvSpPr>
          <p:cNvPr id="3" name="مستطيل 2"/>
          <p:cNvSpPr/>
          <p:nvPr/>
        </p:nvSpPr>
        <p:spPr>
          <a:xfrm>
            <a:off x="6286512" y="1285860"/>
            <a:ext cx="1000100" cy="830997"/>
          </a:xfrm>
          <a:prstGeom prst="rect">
            <a:avLst/>
          </a:prstGeom>
        </p:spPr>
        <p:txBody>
          <a:bodyPr wrap="square">
            <a:spAutoFit/>
          </a:bodyPr>
          <a:lstStyle/>
          <a:p>
            <a:r>
              <a:rPr lang="ar-SY" sz="4800" b="1" dirty="0" smtClean="0">
                <a:ln w="11430">
                  <a:noFill/>
                </a:ln>
                <a:solidFill>
                  <a:schemeClr val="accent2">
                    <a:lumMod val="50000"/>
                  </a:schemeClr>
                </a:solidFill>
                <a:latin typeface="Traditional Arabic" pitchFamily="18" charset="-78"/>
                <a:ea typeface="+mj-ea"/>
                <a:cs typeface="Traditional Arabic" pitchFamily="18" charset="-78"/>
              </a:rPr>
              <a:t>أولاً:</a:t>
            </a:r>
            <a:endParaRPr lang="ar-SY" sz="4800" b="1" dirty="0">
              <a:ln w="11430">
                <a:noFill/>
              </a:ln>
              <a:solidFill>
                <a:schemeClr val="accent2">
                  <a:lumMod val="50000"/>
                </a:schemeClr>
              </a:solidFill>
              <a:latin typeface="Traditional Arabic" pitchFamily="18" charset="-78"/>
              <a:ea typeface="+mj-ea"/>
              <a:cs typeface="Traditional Arabic" pitchFamily="18" charset="-78"/>
            </a:endParaRPr>
          </a:p>
        </p:txBody>
      </p:sp>
    </p:spTree>
    <p:extLst>
      <p:ext uri="{BB962C8B-B14F-4D97-AF65-F5344CB8AC3E}">
        <p14:creationId xmlns="" xmlns:p14="http://schemas.microsoft.com/office/powerpoint/2010/main" val="3518310581"/>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r>
              <a:rPr lang="ar-SY" dirty="0">
                <a:solidFill>
                  <a:schemeClr val="accent2">
                    <a:lumMod val="50000"/>
                  </a:schemeClr>
                </a:solidFill>
              </a:rPr>
              <a:t>عن عائشة رضي الله عنها قالت</a:t>
            </a:r>
            <a:r>
              <a:rPr lang="ar-SA" dirty="0">
                <a:solidFill>
                  <a:schemeClr val="accent2">
                    <a:lumMod val="50000"/>
                  </a:schemeClr>
                </a:solidFill>
              </a:rPr>
              <a:t>: يا رسول </a:t>
            </a:r>
            <a:r>
              <a:rPr lang="ar-SA" dirty="0" smtClean="0">
                <a:solidFill>
                  <a:schemeClr val="accent2">
                    <a:lumMod val="50000"/>
                  </a:schemeClr>
                </a:solidFill>
              </a:rPr>
              <a:t>الله</a:t>
            </a:r>
            <a:r>
              <a:rPr lang="ar-SY" dirty="0" smtClean="0">
                <a:solidFill>
                  <a:schemeClr val="accent2">
                    <a:lumMod val="50000"/>
                  </a:schemeClr>
                </a:solidFill>
              </a:rPr>
              <a:t>،</a:t>
            </a:r>
            <a:r>
              <a:rPr lang="ar-SA" dirty="0" smtClean="0">
                <a:solidFill>
                  <a:schemeClr val="accent2">
                    <a:lumMod val="50000"/>
                  </a:schemeClr>
                </a:solidFill>
              </a:rPr>
              <a:t> أي</a:t>
            </a:r>
            <a:r>
              <a:rPr lang="ar-SY" dirty="0" smtClean="0">
                <a:solidFill>
                  <a:schemeClr val="accent2">
                    <a:lumMod val="50000"/>
                  </a:schemeClr>
                </a:solidFill>
              </a:rPr>
              <a:t>ُّ</a:t>
            </a:r>
            <a:r>
              <a:rPr lang="ar-SA" dirty="0" smtClean="0">
                <a:solidFill>
                  <a:schemeClr val="accent2">
                    <a:lumMod val="50000"/>
                  </a:schemeClr>
                </a:solidFill>
              </a:rPr>
              <a:t> </a:t>
            </a:r>
            <a:r>
              <a:rPr lang="ar-SA" dirty="0">
                <a:solidFill>
                  <a:schemeClr val="accent2">
                    <a:lumMod val="50000"/>
                  </a:schemeClr>
                </a:solidFill>
              </a:rPr>
              <a:t>الناس أعظم حقاً على المرأة</a:t>
            </a:r>
            <a:r>
              <a:rPr lang="ar-SA" dirty="0" smtClean="0">
                <a:solidFill>
                  <a:schemeClr val="accent2">
                    <a:lumMod val="50000"/>
                  </a:schemeClr>
                </a:solidFill>
              </a:rPr>
              <a:t>؟ </a:t>
            </a:r>
            <a:r>
              <a:rPr lang="ar-SA" dirty="0">
                <a:solidFill>
                  <a:schemeClr val="accent2">
                    <a:lumMod val="50000"/>
                  </a:schemeClr>
                </a:solidFill>
              </a:rPr>
              <a:t>قال: </a:t>
            </a:r>
            <a:r>
              <a:rPr dirty="0" smtClean="0">
                <a:solidFill>
                  <a:schemeClr val="accent2">
                    <a:lumMod val="50000"/>
                  </a:schemeClr>
                </a:solidFill>
              </a:rPr>
              <a:t>«</a:t>
            </a:r>
            <a:r>
              <a:rPr dirty="0" err="1" smtClean="0">
                <a:solidFill>
                  <a:schemeClr val="accent2">
                    <a:lumMod val="50000"/>
                  </a:schemeClr>
                </a:solidFill>
              </a:rPr>
              <a:t>زوجها</a:t>
            </a:r>
            <a:r>
              <a:rPr dirty="0" smtClean="0">
                <a:solidFill>
                  <a:schemeClr val="accent2">
                    <a:lumMod val="50000"/>
                  </a:schemeClr>
                </a:solidFill>
              </a:rPr>
              <a:t>» </a:t>
            </a:r>
            <a:r>
              <a:rPr lang="ar-SA" dirty="0">
                <a:solidFill>
                  <a:schemeClr val="accent2">
                    <a:lumMod val="50000"/>
                  </a:schemeClr>
                </a:solidFill>
              </a:rPr>
              <a:t>قلت: فأي الناس أعظم حقاً على الرجل؟ قال: </a:t>
            </a:r>
            <a:r>
              <a:rPr lang="ar-SA" dirty="0" smtClean="0">
                <a:solidFill>
                  <a:schemeClr val="accent2">
                    <a:lumMod val="50000"/>
                  </a:schemeClr>
                </a:solidFill>
              </a:rPr>
              <a:t>«أمه»</a:t>
            </a:r>
            <a:r>
              <a:rPr lang="ar-SY" dirty="0" smtClean="0">
                <a:solidFill>
                  <a:schemeClr val="accent2">
                    <a:lumMod val="50000"/>
                  </a:schemeClr>
                </a:solidFill>
              </a:rPr>
              <a:t> </a:t>
            </a:r>
            <a:r>
              <a:rPr lang="ar-SA" sz="4300" b="0" dirty="0" smtClean="0">
                <a:solidFill>
                  <a:schemeClr val="accent2">
                    <a:lumMod val="50000"/>
                  </a:schemeClr>
                </a:solidFill>
              </a:rPr>
              <a:t>[</a:t>
            </a:r>
            <a:r>
              <a:rPr lang="ar-SA" sz="4300" b="0" dirty="0">
                <a:solidFill>
                  <a:schemeClr val="accent2">
                    <a:lumMod val="50000"/>
                  </a:schemeClr>
                </a:solidFill>
              </a:rPr>
              <a:t>البزار والحاكم</a:t>
            </a:r>
            <a:r>
              <a:rPr lang="ar-SA" sz="4300" b="0" dirty="0" smtClean="0">
                <a:solidFill>
                  <a:schemeClr val="accent2">
                    <a:lumMod val="50000"/>
                  </a:schemeClr>
                </a:solidFill>
              </a:rPr>
              <a:t>]</a:t>
            </a:r>
            <a:endParaRPr lang="ar-SY" sz="5200" b="0" dirty="0">
              <a:solidFill>
                <a:schemeClr val="accent2">
                  <a:lumMod val="50000"/>
                </a:schemeClr>
              </a:solidFill>
            </a:endParaRPr>
          </a:p>
        </p:txBody>
      </p:sp>
      <p:sp>
        <p:nvSpPr>
          <p:cNvPr id="5" name="عنوان 1"/>
          <p:cNvSpPr>
            <a:spLocks noGrp="1"/>
          </p:cNvSpPr>
          <p:nvPr>
            <p:ph type="title"/>
          </p:nvPr>
        </p:nvSpPr>
        <p:spPr>
          <a:xfrm>
            <a:off x="5148065" y="71414"/>
            <a:ext cx="2952328" cy="861436"/>
          </a:xfrm>
        </p:spPr>
        <p:txBody>
          <a:bodyPr>
            <a:noAutofit/>
          </a:bodyPr>
          <a:lstStyle/>
          <a:p>
            <a:r>
              <a:rPr lang="ar-SA" sz="3200" dirty="0" smtClean="0"/>
              <a:t>الزوجة كما يريدها رسول الله  </a:t>
            </a:r>
            <a:r>
              <a:rPr lang="ar-SA" sz="3200" b="0" dirty="0" smtClean="0">
                <a:sym typeface="AGA Arabesque"/>
              </a:rPr>
              <a:t></a:t>
            </a:r>
            <a:endParaRPr lang="ar-SA" sz="3200" b="0" dirty="0"/>
          </a:p>
        </p:txBody>
      </p:sp>
    </p:spTree>
    <p:extLst>
      <p:ext uri="{BB962C8B-B14F-4D97-AF65-F5344CB8AC3E}">
        <p14:creationId xmlns="" xmlns:p14="http://schemas.microsoft.com/office/powerpoint/2010/main" val="214104919"/>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788024" y="260648"/>
            <a:ext cx="3572317" cy="861436"/>
          </a:xfrm>
        </p:spPr>
        <p:txBody>
          <a:bodyPr>
            <a:noAutofit/>
          </a:bodyPr>
          <a:lstStyle/>
          <a:p>
            <a:r>
              <a:rPr lang="ar-SY" sz="3600" dirty="0" smtClean="0"/>
              <a:t>الطاعة في المعروف</a:t>
            </a:r>
            <a:endParaRPr lang="ar-SY" sz="3600" dirty="0"/>
          </a:p>
        </p:txBody>
      </p:sp>
      <p:sp>
        <p:nvSpPr>
          <p:cNvPr id="5" name="Content Placeholder 4"/>
          <p:cNvSpPr>
            <a:spLocks noGrp="1"/>
          </p:cNvSpPr>
          <p:nvPr>
            <p:ph idx="1"/>
          </p:nvPr>
        </p:nvSpPr>
        <p:spPr>
          <a:noFill/>
          <a:effectLst>
            <a:softEdge rad="31750"/>
          </a:effectLst>
        </p:spPr>
        <p:txBody>
          <a:bodyPr vert="horz" lIns="91440" tIns="45720" rIns="91440" bIns="45720" rtlCol="0">
            <a:normAutofit lnSpcReduction="10000"/>
            <a:scene3d>
              <a:camera prst="orthographicFront"/>
              <a:lightRig rig="flat" dir="tl">
                <a:rot lat="0" lon="0" rev="6600000"/>
              </a:lightRig>
            </a:scene3d>
            <a:sp3d extrusionH="25400" contourW="8890">
              <a:contourClr>
                <a:schemeClr val="accent2">
                  <a:shade val="75000"/>
                </a:schemeClr>
              </a:contourClr>
            </a:sp3d>
          </a:bodyPr>
          <a:lstStyle/>
          <a:p>
            <a:r>
              <a:rPr lang="ar-SA" dirty="0">
                <a:solidFill>
                  <a:schemeClr val="accent2">
                    <a:lumMod val="50000"/>
                  </a:schemeClr>
                </a:solidFill>
              </a:rPr>
              <a:t>عن أبي هريرة </a:t>
            </a:r>
            <a:r>
              <a:rPr smtClean="0">
                <a:solidFill>
                  <a:schemeClr val="accent2">
                    <a:lumMod val="50000"/>
                  </a:schemeClr>
                </a:solidFill>
                <a:sym typeface="AGA Arabesque"/>
              </a:rPr>
              <a:t></a:t>
            </a:r>
            <a:r>
              <a:rPr lang="ar-SY" dirty="0" smtClean="0">
                <a:solidFill>
                  <a:schemeClr val="accent2">
                    <a:lumMod val="50000"/>
                  </a:schemeClr>
                </a:solidFill>
                <a:sym typeface="AGA Arabesque"/>
              </a:rPr>
              <a:t> </a:t>
            </a:r>
            <a:r>
              <a:rPr lang="ar-SA" dirty="0" smtClean="0">
                <a:solidFill>
                  <a:schemeClr val="accent2">
                    <a:lumMod val="50000"/>
                  </a:schemeClr>
                </a:solidFill>
              </a:rPr>
              <a:t>قال: </a:t>
            </a:r>
            <a:r>
              <a:rPr lang="ar-SA" dirty="0">
                <a:solidFill>
                  <a:schemeClr val="accent2">
                    <a:lumMod val="50000"/>
                  </a:schemeClr>
                </a:solidFill>
              </a:rPr>
              <a:t>قال رسول الله </a:t>
            </a:r>
            <a:r>
              <a:rPr lang="ar-SA" dirty="0" smtClean="0">
                <a:solidFill>
                  <a:schemeClr val="accent2">
                    <a:lumMod val="50000"/>
                  </a:schemeClr>
                </a:solidFill>
                <a:sym typeface="AGA Arabesque"/>
              </a:rPr>
              <a:t></a:t>
            </a:r>
            <a:r>
              <a:rPr lang="ar-SY" dirty="0" smtClean="0">
                <a:solidFill>
                  <a:schemeClr val="accent2">
                    <a:lumMod val="50000"/>
                  </a:schemeClr>
                </a:solidFill>
              </a:rPr>
              <a:t>: </a:t>
            </a:r>
          </a:p>
          <a:p>
            <a:r>
              <a:rPr lang="ar-SA" dirty="0" smtClean="0">
                <a:solidFill>
                  <a:schemeClr val="accent2">
                    <a:lumMod val="50000"/>
                  </a:schemeClr>
                </a:solidFill>
              </a:rPr>
              <a:t>«إذا </a:t>
            </a:r>
            <a:r>
              <a:rPr lang="ar-SA" dirty="0">
                <a:solidFill>
                  <a:schemeClr val="accent2">
                    <a:lumMod val="50000"/>
                  </a:schemeClr>
                </a:solidFill>
              </a:rPr>
              <a:t>صلت المرأة خمسها وحصنت فرجها وأطاعت زوجها دخلت من أي أبواب الجنة </a:t>
            </a:r>
            <a:r>
              <a:rPr lang="ar-SA" dirty="0" smtClean="0">
                <a:solidFill>
                  <a:schemeClr val="accent2">
                    <a:lumMod val="50000"/>
                  </a:schemeClr>
                </a:solidFill>
              </a:rPr>
              <a:t>شاءت» </a:t>
            </a:r>
            <a:r>
              <a:rPr lang="ar-SA" sz="4300" b="0" dirty="0" smtClean="0">
                <a:solidFill>
                  <a:schemeClr val="accent2">
                    <a:lumMod val="50000"/>
                  </a:schemeClr>
                </a:solidFill>
              </a:rPr>
              <a:t>[</a:t>
            </a:r>
            <a:r>
              <a:rPr lang="ar-SA" sz="4300" b="0" dirty="0">
                <a:solidFill>
                  <a:schemeClr val="accent2">
                    <a:lumMod val="50000"/>
                  </a:schemeClr>
                </a:solidFill>
              </a:rPr>
              <a:t>الطبراني</a:t>
            </a:r>
            <a:r>
              <a:rPr lang="ar-SA" sz="4300" b="0" dirty="0" smtClean="0">
                <a:solidFill>
                  <a:schemeClr val="accent2">
                    <a:lumMod val="50000"/>
                  </a:schemeClr>
                </a:solidFill>
              </a:rPr>
              <a:t>]</a:t>
            </a:r>
            <a:endParaRPr lang="ar-SY" dirty="0">
              <a:solidFill>
                <a:schemeClr val="accent2">
                  <a:lumMod val="50000"/>
                </a:schemeClr>
              </a:solidFill>
            </a:endParaRPr>
          </a:p>
        </p:txBody>
      </p:sp>
    </p:spTree>
    <p:extLst>
      <p:ext uri="{BB962C8B-B14F-4D97-AF65-F5344CB8AC3E}">
        <p14:creationId xmlns="" xmlns:p14="http://schemas.microsoft.com/office/powerpoint/2010/main" val="3145266949"/>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788024" y="260648"/>
            <a:ext cx="3572317" cy="861436"/>
          </a:xfrm>
        </p:spPr>
        <p:txBody>
          <a:bodyPr>
            <a:noAutofit/>
          </a:bodyPr>
          <a:lstStyle/>
          <a:p>
            <a:r>
              <a:rPr lang="ar-SY" sz="3600" dirty="0" smtClean="0"/>
              <a:t>الطاعة في المعروف</a:t>
            </a:r>
            <a:endParaRPr lang="ar-SY" sz="3600" dirty="0"/>
          </a:p>
        </p:txBody>
      </p:sp>
      <p:sp>
        <p:nvSpPr>
          <p:cNvPr id="5" name="Content Placeholder 4"/>
          <p:cNvSpPr>
            <a:spLocks noGrp="1"/>
          </p:cNvSpPr>
          <p:nvPr>
            <p:ph idx="1"/>
          </p:nvPr>
        </p:nvSpPr>
        <p:spPr>
          <a:noFill/>
          <a:effectLst>
            <a:softEdge rad="31750"/>
          </a:effectLst>
        </p:spPr>
        <p:txBody>
          <a:bodyPr vert="horz" lIns="91440" tIns="45720" rIns="91440" bIns="45720" rtlCol="0">
            <a:noAutofit/>
            <a:scene3d>
              <a:camera prst="orthographicFront"/>
              <a:lightRig rig="flat" dir="tl">
                <a:rot lat="0" lon="0" rev="6600000"/>
              </a:lightRig>
            </a:scene3d>
            <a:sp3d extrusionH="25400" contourW="8890">
              <a:contourClr>
                <a:schemeClr val="accent2">
                  <a:shade val="75000"/>
                </a:schemeClr>
              </a:contourClr>
            </a:sp3d>
          </a:bodyPr>
          <a:lstStyle/>
          <a:p>
            <a:r>
              <a:rPr lang="ar-SA" dirty="0" smtClean="0">
                <a:solidFill>
                  <a:schemeClr val="accent2">
                    <a:lumMod val="50000"/>
                  </a:schemeClr>
                </a:solidFill>
              </a:rPr>
              <a:t>«انصرفي </a:t>
            </a:r>
            <a:r>
              <a:rPr lang="ar-SA" dirty="0">
                <a:solidFill>
                  <a:schemeClr val="accent2">
                    <a:lumMod val="50000"/>
                  </a:schemeClr>
                </a:solidFill>
              </a:rPr>
              <a:t>أيتها المرأة ، وأعلمي من خلفك من النساء أن حسن تبعل إحداكن لزوجها ، وطلبها مرضاته ، واتباعها موافقته تعدل ذلك </a:t>
            </a:r>
            <a:r>
              <a:rPr lang="ar-SA" dirty="0" smtClean="0">
                <a:solidFill>
                  <a:schemeClr val="accent2">
                    <a:lumMod val="50000"/>
                  </a:schemeClr>
                </a:solidFill>
              </a:rPr>
              <a:t>كله» </a:t>
            </a:r>
            <a:r>
              <a:rPr lang="ar-SA" sz="4400" b="0" dirty="0" smtClean="0">
                <a:solidFill>
                  <a:schemeClr val="accent2">
                    <a:lumMod val="50000"/>
                  </a:schemeClr>
                </a:solidFill>
              </a:rPr>
              <a:t>[</a:t>
            </a:r>
            <a:r>
              <a:rPr lang="ar-SA" sz="4400" b="0" dirty="0">
                <a:solidFill>
                  <a:schemeClr val="accent2">
                    <a:lumMod val="50000"/>
                  </a:schemeClr>
                </a:solidFill>
              </a:rPr>
              <a:t>البيهقي]</a:t>
            </a:r>
          </a:p>
        </p:txBody>
      </p:sp>
    </p:spTree>
    <p:extLst>
      <p:ext uri="{BB962C8B-B14F-4D97-AF65-F5344CB8AC3E}">
        <p14:creationId xmlns="" xmlns:p14="http://schemas.microsoft.com/office/powerpoint/2010/main" val="213378798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788024" y="260648"/>
            <a:ext cx="3572317" cy="861436"/>
          </a:xfrm>
        </p:spPr>
        <p:txBody>
          <a:bodyPr>
            <a:noAutofit/>
          </a:bodyPr>
          <a:lstStyle/>
          <a:p>
            <a:r>
              <a:rPr lang="ar-SY" sz="3600" dirty="0" smtClean="0"/>
              <a:t>الطاعة في المعروف</a:t>
            </a:r>
            <a:endParaRPr lang="ar-SY" sz="3600" dirty="0"/>
          </a:p>
        </p:txBody>
      </p:sp>
      <p:sp>
        <p:nvSpPr>
          <p:cNvPr id="5" name="Content Placeholder 4"/>
          <p:cNvSpPr>
            <a:spLocks noGrp="1"/>
          </p:cNvSpPr>
          <p:nvPr>
            <p:ph idx="1"/>
          </p:nvPr>
        </p:nvSpPr>
        <p:spPr>
          <a:noFill/>
          <a:effectLst>
            <a:softEdge rad="31750"/>
          </a:effectLst>
        </p:spPr>
        <p:txBody>
          <a:bodyPr vert="horz" lIns="91440" tIns="45720" rIns="91440" bIns="45720" rtlCol="0">
            <a:noAutofit/>
            <a:scene3d>
              <a:camera prst="orthographicFront"/>
              <a:lightRig rig="flat" dir="tl">
                <a:rot lat="0" lon="0" rev="6600000"/>
              </a:lightRig>
            </a:scene3d>
            <a:sp3d extrusionH="25400" contourW="8890">
              <a:contourClr>
                <a:schemeClr val="accent2">
                  <a:shade val="75000"/>
                </a:schemeClr>
              </a:contourClr>
            </a:sp3d>
          </a:bodyPr>
          <a:lstStyle/>
          <a:p>
            <a:r>
              <a:rPr sz="4000" smtClean="0">
                <a:solidFill>
                  <a:schemeClr val="accent2">
                    <a:lumMod val="50000"/>
                  </a:schemeClr>
                </a:solidFill>
              </a:rPr>
              <a:t>عن </a:t>
            </a:r>
            <a:r>
              <a:rPr sz="4000">
                <a:solidFill>
                  <a:schemeClr val="accent2">
                    <a:lumMod val="50000"/>
                  </a:schemeClr>
                </a:solidFill>
              </a:rPr>
              <a:t>عبد الله بن محصن عن عمة له : أنها دخلت على رسول الله  </a:t>
            </a:r>
            <a:r>
              <a:rPr lang="ar-SA" sz="4000" dirty="0" smtClean="0">
                <a:solidFill>
                  <a:schemeClr val="accent2">
                    <a:lumMod val="50000"/>
                  </a:schemeClr>
                </a:solidFill>
                <a:sym typeface="AGA Arabesque"/>
              </a:rPr>
              <a:t></a:t>
            </a:r>
            <a:r>
              <a:rPr sz="4000" smtClean="0">
                <a:solidFill>
                  <a:schemeClr val="accent2">
                    <a:lumMod val="50000"/>
                  </a:schemeClr>
                </a:solidFill>
              </a:rPr>
              <a:t>  لتقضي الحاجة، </a:t>
            </a:r>
            <a:r>
              <a:rPr sz="4000">
                <a:solidFill>
                  <a:schemeClr val="accent2">
                    <a:lumMod val="50000"/>
                  </a:schemeClr>
                </a:solidFill>
              </a:rPr>
              <a:t>فقضت </a:t>
            </a:r>
            <a:r>
              <a:rPr sz="4000" smtClean="0">
                <a:solidFill>
                  <a:schemeClr val="accent2">
                    <a:lumMod val="50000"/>
                  </a:schemeClr>
                </a:solidFill>
              </a:rPr>
              <a:t>حاجتها، </a:t>
            </a:r>
            <a:r>
              <a:rPr sz="4000">
                <a:solidFill>
                  <a:schemeClr val="accent2">
                    <a:lumMod val="50000"/>
                  </a:schemeClr>
                </a:solidFill>
              </a:rPr>
              <a:t>فقال لها رسول الله </a:t>
            </a:r>
            <a:r>
              <a:rPr sz="4000" smtClean="0">
                <a:solidFill>
                  <a:schemeClr val="accent2">
                    <a:lumMod val="50000"/>
                  </a:schemeClr>
                </a:solidFill>
                <a:sym typeface="AGA Arabesque"/>
              </a:rPr>
              <a:t>:</a:t>
            </a:r>
            <a:r>
              <a:rPr sz="4000" smtClean="0">
                <a:solidFill>
                  <a:schemeClr val="accent2">
                    <a:lumMod val="50000"/>
                  </a:schemeClr>
                </a:solidFill>
              </a:rPr>
              <a:t> </a:t>
            </a:r>
            <a:r>
              <a:rPr sz="4000">
                <a:solidFill>
                  <a:schemeClr val="accent2">
                    <a:lumMod val="50000"/>
                  </a:schemeClr>
                </a:solidFill>
              </a:rPr>
              <a:t>أذات زوج </a:t>
            </a:r>
            <a:r>
              <a:rPr sz="4000" smtClean="0">
                <a:solidFill>
                  <a:schemeClr val="accent2">
                    <a:lumMod val="50000"/>
                  </a:schemeClr>
                </a:solidFill>
              </a:rPr>
              <a:t>أنت؟ قالت: نعم، فقال: </a:t>
            </a:r>
            <a:r>
              <a:rPr sz="4000">
                <a:solidFill>
                  <a:schemeClr val="accent2">
                    <a:lumMod val="50000"/>
                  </a:schemeClr>
                </a:solidFill>
              </a:rPr>
              <a:t>كيف أنت </a:t>
            </a:r>
            <a:r>
              <a:rPr sz="4000" smtClean="0">
                <a:solidFill>
                  <a:schemeClr val="accent2">
                    <a:lumMod val="50000"/>
                  </a:schemeClr>
                </a:solidFill>
              </a:rPr>
              <a:t>له؟ فقالت: </a:t>
            </a:r>
            <a:r>
              <a:rPr sz="4000">
                <a:solidFill>
                  <a:schemeClr val="accent2">
                    <a:lumMod val="50000"/>
                  </a:schemeClr>
                </a:solidFill>
              </a:rPr>
              <a:t>ما آلوه إلا ما عجزت </a:t>
            </a:r>
            <a:r>
              <a:rPr sz="4000" smtClean="0">
                <a:solidFill>
                  <a:schemeClr val="accent2">
                    <a:lumMod val="50000"/>
                  </a:schemeClr>
                </a:solidFill>
              </a:rPr>
              <a:t>عنه. </a:t>
            </a:r>
            <a:r>
              <a:rPr sz="4000">
                <a:solidFill>
                  <a:schemeClr val="accent2">
                    <a:lumMod val="50000"/>
                  </a:schemeClr>
                </a:solidFill>
              </a:rPr>
              <a:t>فقال رسول الله </a:t>
            </a:r>
            <a:r>
              <a:rPr sz="4000" smtClean="0">
                <a:solidFill>
                  <a:schemeClr val="accent2">
                    <a:lumMod val="50000"/>
                  </a:schemeClr>
                </a:solidFill>
                <a:sym typeface="AGA Arabesque"/>
              </a:rPr>
              <a:t>:</a:t>
            </a:r>
            <a:r>
              <a:rPr sz="4000" smtClean="0">
                <a:solidFill>
                  <a:schemeClr val="accent2">
                    <a:lumMod val="50000"/>
                  </a:schemeClr>
                </a:solidFill>
              </a:rPr>
              <a:t> </a:t>
            </a:r>
            <a:r>
              <a:rPr sz="4000">
                <a:solidFill>
                  <a:schemeClr val="accent2">
                    <a:lumMod val="50000"/>
                  </a:schemeClr>
                </a:solidFill>
              </a:rPr>
              <a:t>أبصرى أين أنت فإنه جنتك </a:t>
            </a:r>
            <a:r>
              <a:rPr sz="4000" smtClean="0">
                <a:solidFill>
                  <a:schemeClr val="accent2">
                    <a:lumMod val="50000"/>
                  </a:schemeClr>
                </a:solidFill>
              </a:rPr>
              <a:t>ونارك. </a:t>
            </a:r>
            <a:r>
              <a:rPr sz="4000" b="0" smtClean="0">
                <a:solidFill>
                  <a:schemeClr val="accent2">
                    <a:lumMod val="50000"/>
                  </a:schemeClr>
                </a:solidFill>
              </a:rPr>
              <a:t>[أحمد]</a:t>
            </a:r>
            <a:endParaRPr lang="ar-SA" sz="3200" b="0" dirty="0">
              <a:solidFill>
                <a:schemeClr val="accent2">
                  <a:lumMod val="50000"/>
                </a:schemeClr>
              </a:solidFill>
            </a:endParaRPr>
          </a:p>
        </p:txBody>
      </p:sp>
    </p:spTree>
    <p:extLst>
      <p:ext uri="{BB962C8B-B14F-4D97-AF65-F5344CB8AC3E}">
        <p14:creationId xmlns="" xmlns:p14="http://schemas.microsoft.com/office/powerpoint/2010/main" val="2133787983"/>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dirty="0" smtClean="0"/>
              <a:t>الطاعة</a:t>
            </a:r>
            <a:endParaRPr lang="ar-SY" dirty="0"/>
          </a:p>
        </p:txBody>
      </p:sp>
      <p:sp>
        <p:nvSpPr>
          <p:cNvPr id="3" name="Content Placeholder 2"/>
          <p:cNvSpPr>
            <a:spLocks noGrp="1"/>
          </p:cNvSpPr>
          <p:nvPr>
            <p:ph idx="1"/>
          </p:nvPr>
        </p:nvSpPr>
        <p:spPr/>
        <p:txBody>
          <a:bodyPr>
            <a:normAutofit/>
          </a:bodyPr>
          <a:lstStyle/>
          <a:p>
            <a:r>
              <a:rPr lang="ar-SY" dirty="0" smtClean="0">
                <a:solidFill>
                  <a:schemeClr val="accent2">
                    <a:lumMod val="50000"/>
                  </a:schemeClr>
                </a:solidFill>
              </a:rPr>
              <a:t>قال الله تعالى:</a:t>
            </a:r>
          </a:p>
          <a:p>
            <a:pPr marL="0" lvl="2" indent="92075" algn="ctr"/>
            <a:r>
              <a:rPr lang="ar-SY" sz="6600" b="0" dirty="0">
                <a:solidFill>
                  <a:schemeClr val="accent2">
                    <a:lumMod val="50000"/>
                  </a:schemeClr>
                </a:solidFill>
              </a:rPr>
              <a:t>{وَلِلرِّجَالِ عَلَيْهِنَّ </a:t>
            </a:r>
            <a:r>
              <a:rPr lang="ar-SY" sz="6600" b="0" dirty="0" smtClean="0">
                <a:solidFill>
                  <a:schemeClr val="accent2">
                    <a:lumMod val="50000"/>
                  </a:schemeClr>
                </a:solidFill>
              </a:rPr>
              <a:t>دَرَجَةٌ}</a:t>
            </a:r>
            <a:endParaRPr lang="ar-SA" sz="6600" b="0" dirty="0" smtClean="0">
              <a:solidFill>
                <a:schemeClr val="accent2">
                  <a:lumMod val="50000"/>
                </a:schemeClr>
              </a:solidFill>
            </a:endParaRPr>
          </a:p>
          <a:p>
            <a:pPr algn="l"/>
            <a:r>
              <a:rPr lang="ar-SA" sz="4400" b="0" dirty="0" smtClean="0">
                <a:solidFill>
                  <a:schemeClr val="accent2">
                    <a:lumMod val="50000"/>
                  </a:schemeClr>
                </a:solidFill>
              </a:rPr>
              <a:t>[</a:t>
            </a:r>
            <a:r>
              <a:rPr lang="ar-SY" sz="4400" b="0" dirty="0" smtClean="0">
                <a:solidFill>
                  <a:schemeClr val="accent2">
                    <a:lumMod val="50000"/>
                  </a:schemeClr>
                </a:solidFill>
              </a:rPr>
              <a:t>البقرة:228</a:t>
            </a:r>
            <a:r>
              <a:rPr lang="ar-SA" sz="4400" b="0" dirty="0" smtClean="0">
                <a:solidFill>
                  <a:schemeClr val="accent2">
                    <a:lumMod val="50000"/>
                  </a:schemeClr>
                </a:solidFill>
              </a:rPr>
              <a:t>]</a:t>
            </a:r>
            <a:endParaRPr lang="en-US" sz="4400" b="0" dirty="0" smtClean="0">
              <a:solidFill>
                <a:schemeClr val="accent2">
                  <a:lumMod val="50000"/>
                </a:schemeClr>
              </a:solidFill>
            </a:endParaRPr>
          </a:p>
        </p:txBody>
      </p:sp>
    </p:spTree>
    <p:extLst>
      <p:ext uri="{BB962C8B-B14F-4D97-AF65-F5344CB8AC3E}">
        <p14:creationId xmlns="" xmlns:p14="http://schemas.microsoft.com/office/powerpoint/2010/main" val="3669267650"/>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4"/>
          <p:cNvSpPr>
            <a:spLocks noGrp="1"/>
          </p:cNvSpPr>
          <p:nvPr>
            <p:ph type="title"/>
          </p:nvPr>
        </p:nvSpPr>
        <p:spPr/>
        <p:txBody>
          <a:bodyPr anchor="ctr">
            <a:noAutofit/>
          </a:bodyPr>
          <a:lstStyle/>
          <a:p>
            <a:r>
              <a:rPr sz="3600" smtClean="0"/>
              <a:t>الطاعة بالمعروف</a:t>
            </a:r>
            <a:endParaRPr lang="ar-SY" sz="3600" dirty="0"/>
          </a:p>
        </p:txBody>
      </p:sp>
      <p:sp>
        <p:nvSpPr>
          <p:cNvPr id="7" name="عنصر نائب للصورة 6"/>
          <p:cNvSpPr>
            <a:spLocks noGrp="1"/>
          </p:cNvSpPr>
          <p:nvPr>
            <p:ph type="pic" sz="quarter" idx="10"/>
          </p:nvPr>
        </p:nvSpPr>
        <p:spPr/>
      </p:sp>
      <p:sp>
        <p:nvSpPr>
          <p:cNvPr id="6" name="عنصر نائب للمحتوى 5"/>
          <p:cNvSpPr>
            <a:spLocks noGrp="1"/>
          </p:cNvSpPr>
          <p:nvPr>
            <p:ph idx="1"/>
          </p:nvPr>
        </p:nvSpPr>
        <p:spPr/>
        <p:txBody>
          <a:bodyPr>
            <a:normAutofit/>
          </a:bodyPr>
          <a:lstStyle/>
          <a:p>
            <a:endParaRPr lang="ar-SY" dirty="0"/>
          </a:p>
        </p:txBody>
      </p:sp>
      <p:pic>
        <p:nvPicPr>
          <p:cNvPr id="2" name="Picture 2" descr="C:\Users\الأساسي\Desktop\صورة1.png"/>
          <p:cNvPicPr>
            <a:picLocks noChangeAspect="1" noChangeArrowheads="1"/>
          </p:cNvPicPr>
          <p:nvPr/>
        </p:nvPicPr>
        <p:blipFill>
          <a:blip r:embed="rId2" cstate="print"/>
          <a:srcRect/>
          <a:stretch>
            <a:fillRect/>
          </a:stretch>
        </p:blipFill>
        <p:spPr bwMode="auto">
          <a:xfrm>
            <a:off x="-4763" y="-1"/>
            <a:ext cx="9155113" cy="6858001"/>
          </a:xfrm>
          <a:prstGeom prst="rect">
            <a:avLst/>
          </a:prstGeom>
          <a:noFill/>
        </p:spPr>
      </p:pic>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01062" y="2852836"/>
            <a:ext cx="4957152" cy="1862048"/>
          </a:xfrm>
        </p:spPr>
        <p:txBody>
          <a:bodyPr>
            <a:normAutofit/>
          </a:bodyPr>
          <a:lstStyle/>
          <a:p>
            <a:r>
              <a:rPr lang="ar-SY" dirty="0" smtClean="0"/>
              <a:t>الأمانة</a:t>
            </a:r>
            <a:endParaRPr lang="ar-SY" dirty="0"/>
          </a:p>
        </p:txBody>
      </p:sp>
      <p:sp>
        <p:nvSpPr>
          <p:cNvPr id="3" name="مستطيل 2"/>
          <p:cNvSpPr/>
          <p:nvPr/>
        </p:nvSpPr>
        <p:spPr>
          <a:xfrm>
            <a:off x="6286512" y="1285860"/>
            <a:ext cx="1000100" cy="830997"/>
          </a:xfrm>
          <a:prstGeom prst="rect">
            <a:avLst/>
          </a:prstGeom>
        </p:spPr>
        <p:txBody>
          <a:bodyPr wrap="square">
            <a:spAutoFit/>
          </a:bodyPr>
          <a:lstStyle/>
          <a:p>
            <a:r>
              <a:rPr lang="ar-SY" sz="4800" b="1" dirty="0" smtClean="0">
                <a:ln w="11430">
                  <a:noFill/>
                </a:ln>
                <a:solidFill>
                  <a:schemeClr val="accent2">
                    <a:lumMod val="50000"/>
                  </a:schemeClr>
                </a:solidFill>
                <a:latin typeface="Traditional Arabic" pitchFamily="18" charset="-78"/>
                <a:ea typeface="+mj-ea"/>
                <a:cs typeface="Traditional Arabic" pitchFamily="18" charset="-78"/>
              </a:rPr>
              <a:t>ثانياً:</a:t>
            </a:r>
            <a:endParaRPr lang="ar-SY" sz="4800" b="1" dirty="0">
              <a:ln w="11430">
                <a:noFill/>
              </a:ln>
              <a:solidFill>
                <a:schemeClr val="accent2">
                  <a:lumMod val="50000"/>
                </a:schemeClr>
              </a:solidFill>
              <a:latin typeface="Traditional Arabic" pitchFamily="18" charset="-78"/>
              <a:ea typeface="+mj-ea"/>
              <a:cs typeface="Traditional Arabic" pitchFamily="18" charset="-78"/>
            </a:endParaRPr>
          </a:p>
        </p:txBody>
      </p:sp>
      <p:pic>
        <p:nvPicPr>
          <p:cNvPr id="2050" name="Picture 2"/>
          <p:cNvPicPr>
            <a:picLocks noChangeAspect="1" noChangeArrowheads="1"/>
          </p:cNvPicPr>
          <p:nvPr/>
        </p:nvPicPr>
        <p:blipFill>
          <a:blip r:embed="rId2" cstate="print"/>
          <a:srcRect/>
          <a:stretch>
            <a:fillRect/>
          </a:stretch>
        </p:blipFill>
        <p:spPr bwMode="auto">
          <a:xfrm>
            <a:off x="214282" y="1643050"/>
            <a:ext cx="3640455" cy="45005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 xmlns:p14="http://schemas.microsoft.com/office/powerpoint/2010/main" val="46054819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ar-SA" dirty="0" smtClean="0"/>
              <a:t>الأمانة</a:t>
            </a:r>
            <a:endParaRPr lang="ar-SA" dirty="0"/>
          </a:p>
        </p:txBody>
      </p:sp>
      <p:sp>
        <p:nvSpPr>
          <p:cNvPr id="3" name="عنصر نائب للمحتوى 2"/>
          <p:cNvSpPr>
            <a:spLocks noGrp="1"/>
          </p:cNvSpPr>
          <p:nvPr>
            <p:ph idx="1"/>
          </p:nvPr>
        </p:nvSpPr>
        <p:spPr/>
        <p:txBody>
          <a:bodyPr>
            <a:normAutofit lnSpcReduction="10000"/>
          </a:bodyPr>
          <a:lstStyle/>
          <a:p>
            <a:r>
              <a:rPr smtClean="0"/>
              <a:t>المرأة مؤتمنة على مال الرجل، وعرضه، وأسراره، وأولاده... </a:t>
            </a:r>
          </a:p>
          <a:p>
            <a:r>
              <a:t>قال العلماء: (يحرُم على المرأة أن تتصدَّق من مال زوجها إلا بإذنه</a:t>
            </a:r>
            <a:r>
              <a:rPr/>
              <a:t>). </a:t>
            </a:r>
            <a:endParaRPr lang="en-US" dirty="0"/>
          </a:p>
        </p:txBody>
      </p:sp>
    </p:spTree>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smtClean="0"/>
              <a:t>الأمانة</a:t>
            </a:r>
            <a:endParaRPr lang="ar-SY" dirty="0"/>
          </a:p>
        </p:txBody>
      </p:sp>
      <p:sp>
        <p:nvSpPr>
          <p:cNvPr id="3" name="Content Placeholder 2"/>
          <p:cNvSpPr>
            <a:spLocks noGrp="1"/>
          </p:cNvSpPr>
          <p:nvPr>
            <p:ph idx="1"/>
          </p:nvPr>
        </p:nvSpPr>
        <p:spPr/>
        <p:txBody>
          <a:bodyPr>
            <a:noAutofit/>
          </a:bodyPr>
          <a:lstStyle/>
          <a:p>
            <a:r>
              <a:rPr lang="ar-SA" sz="4800" dirty="0" smtClean="0">
                <a:solidFill>
                  <a:schemeClr val="accent2">
                    <a:lumMod val="50000"/>
                  </a:schemeClr>
                </a:solidFill>
              </a:rPr>
              <a:t>قال رسول الله </a:t>
            </a:r>
            <a:r>
              <a:rPr lang="ar-SA" sz="4800" dirty="0" smtClean="0">
                <a:solidFill>
                  <a:schemeClr val="accent2">
                    <a:lumMod val="50000"/>
                  </a:schemeClr>
                </a:solidFill>
                <a:sym typeface="AGA Arabesque"/>
              </a:rPr>
              <a:t></a:t>
            </a:r>
            <a:r>
              <a:rPr lang="ar-SA" sz="4800" dirty="0" smtClean="0">
                <a:solidFill>
                  <a:schemeClr val="accent2">
                    <a:lumMod val="50000"/>
                  </a:schemeClr>
                </a:solidFill>
              </a:rPr>
              <a:t>: </a:t>
            </a:r>
            <a:endParaRPr lang="ar-SY" sz="4800" dirty="0" smtClean="0">
              <a:solidFill>
                <a:schemeClr val="accent2">
                  <a:lumMod val="50000"/>
                </a:schemeClr>
              </a:solidFill>
            </a:endParaRPr>
          </a:p>
          <a:p>
            <a:r>
              <a:rPr lang="ar-SA" sz="4800" dirty="0" smtClean="0">
                <a:solidFill>
                  <a:schemeClr val="accent2">
                    <a:lumMod val="50000"/>
                  </a:schemeClr>
                </a:solidFill>
              </a:rPr>
              <a:t>«كل</a:t>
            </a:r>
            <a:r>
              <a:rPr lang="ar-SY" sz="4800" dirty="0" smtClean="0">
                <a:solidFill>
                  <a:schemeClr val="accent2">
                    <a:lumMod val="50000"/>
                  </a:schemeClr>
                </a:solidFill>
              </a:rPr>
              <a:t>ُّ</a:t>
            </a:r>
            <a:r>
              <a:rPr lang="ar-SA" sz="4800" dirty="0" smtClean="0">
                <a:solidFill>
                  <a:schemeClr val="accent2">
                    <a:lumMod val="50000"/>
                  </a:schemeClr>
                </a:solidFill>
              </a:rPr>
              <a:t>كم راع</a:t>
            </a:r>
            <a:r>
              <a:rPr lang="ar-SY" sz="4800" dirty="0" smtClean="0">
                <a:solidFill>
                  <a:schemeClr val="accent2">
                    <a:lumMod val="50000"/>
                  </a:schemeClr>
                </a:solidFill>
              </a:rPr>
              <a:t>،</a:t>
            </a:r>
            <a:r>
              <a:rPr lang="ar-SA" sz="4800" dirty="0" smtClean="0">
                <a:solidFill>
                  <a:schemeClr val="accent2">
                    <a:lumMod val="50000"/>
                  </a:schemeClr>
                </a:solidFill>
              </a:rPr>
              <a:t> وكل</a:t>
            </a:r>
            <a:r>
              <a:rPr lang="ar-SY" sz="4800" dirty="0" smtClean="0">
                <a:solidFill>
                  <a:schemeClr val="accent2">
                    <a:lumMod val="50000"/>
                  </a:schemeClr>
                </a:solidFill>
              </a:rPr>
              <a:t>ُّ</a:t>
            </a:r>
            <a:r>
              <a:rPr lang="ar-SA" sz="4800" dirty="0" smtClean="0">
                <a:solidFill>
                  <a:schemeClr val="accent2">
                    <a:lumMod val="50000"/>
                  </a:schemeClr>
                </a:solidFill>
              </a:rPr>
              <a:t>كم مسؤول عن رعيته</a:t>
            </a:r>
            <a:r>
              <a:rPr lang="ar-SY" sz="4800" dirty="0" smtClean="0">
                <a:solidFill>
                  <a:schemeClr val="accent2">
                    <a:lumMod val="50000"/>
                  </a:schemeClr>
                </a:solidFill>
              </a:rPr>
              <a:t>.....</a:t>
            </a:r>
          </a:p>
          <a:p>
            <a:r>
              <a:rPr lang="ar-SA" sz="4800" dirty="0" smtClean="0">
                <a:solidFill>
                  <a:schemeClr val="accent2">
                    <a:lumMod val="50000"/>
                  </a:schemeClr>
                </a:solidFill>
              </a:rPr>
              <a:t>والمرأة راعية في بيت زوجها و مسؤولة عن </a:t>
            </a:r>
            <a:r>
              <a:rPr sz="4800">
                <a:solidFill>
                  <a:schemeClr val="accent2">
                    <a:lumMod val="50000"/>
                  </a:schemeClr>
                </a:solidFill>
              </a:rPr>
              <a:t>رعيتها</a:t>
            </a:r>
            <a:r>
              <a:rPr sz="4800" smtClean="0">
                <a:solidFill>
                  <a:schemeClr val="accent2">
                    <a:lumMod val="50000"/>
                  </a:schemeClr>
                </a:solidFill>
              </a:rPr>
              <a:t>» </a:t>
            </a:r>
            <a:r>
              <a:rPr lang="ar-SA" sz="4400" b="0" dirty="0" smtClean="0">
                <a:solidFill>
                  <a:schemeClr val="accent2">
                    <a:lumMod val="50000"/>
                  </a:schemeClr>
                </a:solidFill>
              </a:rPr>
              <a:t>[متفق عليه]</a:t>
            </a:r>
            <a:endParaRPr lang="ar-SY" sz="4400" b="0" dirty="0">
              <a:solidFill>
                <a:schemeClr val="accent2">
                  <a:lumMod val="50000"/>
                </a:schemeClr>
              </a:solidFill>
            </a:endParaRPr>
          </a:p>
        </p:txBody>
      </p:sp>
    </p:spTree>
    <p:extLst>
      <p:ext uri="{BB962C8B-B14F-4D97-AF65-F5344CB8AC3E}">
        <p14:creationId xmlns="" xmlns:p14="http://schemas.microsoft.com/office/powerpoint/2010/main" val="584603892"/>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smtClean="0"/>
              <a:t>الأمانة</a:t>
            </a:r>
            <a:endParaRPr lang="ar-SY" dirty="0"/>
          </a:p>
        </p:txBody>
      </p:sp>
      <p:sp>
        <p:nvSpPr>
          <p:cNvPr id="3" name="Content Placeholder 2"/>
          <p:cNvSpPr>
            <a:spLocks noGrp="1"/>
          </p:cNvSpPr>
          <p:nvPr>
            <p:ph idx="1"/>
          </p:nvPr>
        </p:nvSpPr>
        <p:spPr/>
        <p:txBody>
          <a:bodyPr>
            <a:noAutofit/>
          </a:bodyPr>
          <a:lstStyle/>
          <a:p>
            <a:r>
              <a:rPr sz="4800"/>
              <a:t>قال رسول الله </a:t>
            </a:r>
            <a:r>
              <a:rPr lang="en-US" sz="4800" dirty="0">
                <a:sym typeface="AGA Arabesque"/>
              </a:rPr>
              <a:t></a:t>
            </a:r>
            <a:r>
              <a:rPr sz="4800" smtClean="0"/>
              <a:t>: «</a:t>
            </a:r>
            <a:r>
              <a:rPr sz="4800"/>
              <a:t>عَسى رجلٌ يحدِّث بما يكون بينه وبين أهلِه, أو عسى امرأةٌ تحدِّث بما يكون بينها وبين زوجها, </a:t>
            </a:r>
            <a:r>
              <a:rPr sz="4800" smtClean="0"/>
              <a:t>فلا تفعلوا، فإن مَثَل ذلك </a:t>
            </a:r>
            <a:r>
              <a:rPr sz="4800"/>
              <a:t>مَثَل الشيطان لَقِي شيطانة في ظهر الطريق فغشيها، والناس </a:t>
            </a:r>
            <a:r>
              <a:rPr sz="4800" smtClean="0"/>
              <a:t>ينظرون» </a:t>
            </a:r>
            <a:r>
              <a:rPr sz="3200" b="0" smtClean="0"/>
              <a:t>[أخرجه </a:t>
            </a:r>
            <a:r>
              <a:rPr sz="3200" b="0"/>
              <a:t>أحمد </a:t>
            </a:r>
            <a:r>
              <a:rPr sz="3200" b="0" smtClean="0"/>
              <a:t>والطبراني].</a:t>
            </a:r>
            <a:endParaRPr lang="en-US" sz="4800" b="0" dirty="0"/>
          </a:p>
        </p:txBody>
      </p:sp>
    </p:spTree>
    <p:extLst>
      <p:ext uri="{BB962C8B-B14F-4D97-AF65-F5344CB8AC3E}">
        <p14:creationId xmlns="" xmlns:p14="http://schemas.microsoft.com/office/powerpoint/2010/main" val="584603892"/>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ar-SY" dirty="0" smtClean="0"/>
              <a:t>رضا الزوج</a:t>
            </a:r>
            <a:endParaRPr lang="ar-SY" dirty="0"/>
          </a:p>
        </p:txBody>
      </p:sp>
      <p:sp>
        <p:nvSpPr>
          <p:cNvPr id="3" name="مستطيل 2"/>
          <p:cNvSpPr/>
          <p:nvPr/>
        </p:nvSpPr>
        <p:spPr>
          <a:xfrm>
            <a:off x="6286512" y="1285860"/>
            <a:ext cx="1000100" cy="830997"/>
          </a:xfrm>
          <a:prstGeom prst="rect">
            <a:avLst/>
          </a:prstGeom>
        </p:spPr>
        <p:txBody>
          <a:bodyPr wrap="square">
            <a:spAutoFit/>
          </a:bodyPr>
          <a:lstStyle/>
          <a:p>
            <a:r>
              <a:rPr lang="ar-SY" sz="4800" b="1" dirty="0" smtClean="0">
                <a:ln w="11430">
                  <a:noFill/>
                </a:ln>
                <a:solidFill>
                  <a:schemeClr val="accent2">
                    <a:lumMod val="50000"/>
                  </a:schemeClr>
                </a:solidFill>
                <a:latin typeface="Traditional Arabic" pitchFamily="18" charset="-78"/>
                <a:ea typeface="+mj-ea"/>
                <a:cs typeface="Traditional Arabic" pitchFamily="18" charset="-78"/>
              </a:rPr>
              <a:t>ثالثاً:</a:t>
            </a:r>
            <a:endParaRPr lang="ar-SY" sz="4800" b="1" dirty="0">
              <a:ln w="11430">
                <a:noFill/>
              </a:ln>
              <a:solidFill>
                <a:schemeClr val="accent2">
                  <a:lumMod val="50000"/>
                </a:schemeClr>
              </a:solidFill>
              <a:latin typeface="Traditional Arabic" pitchFamily="18" charset="-78"/>
              <a:ea typeface="+mj-ea"/>
              <a:cs typeface="Traditional Arabic" pitchFamily="18" charset="-78"/>
            </a:endParaRPr>
          </a:p>
        </p:txBody>
      </p:sp>
    </p:spTree>
    <p:extLst>
      <p:ext uri="{BB962C8B-B14F-4D97-AF65-F5344CB8AC3E}">
        <p14:creationId xmlns="" xmlns:p14="http://schemas.microsoft.com/office/powerpoint/2010/main" val="1297274016"/>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smtClean="0"/>
              <a:t>رضا الزوج</a:t>
            </a:r>
            <a:endParaRPr lang="ar-SY" dirty="0"/>
          </a:p>
        </p:txBody>
      </p:sp>
      <p:sp>
        <p:nvSpPr>
          <p:cNvPr id="3" name="Content Placeholder 2"/>
          <p:cNvSpPr>
            <a:spLocks noGrp="1"/>
          </p:cNvSpPr>
          <p:nvPr>
            <p:ph idx="1"/>
          </p:nvPr>
        </p:nvSpPr>
        <p:spPr>
          <a:xfrm>
            <a:off x="457200" y="1171596"/>
            <a:ext cx="8229600" cy="5257800"/>
          </a:xfrm>
        </p:spPr>
        <p:txBody>
          <a:bodyPr>
            <a:normAutofit fontScale="92500" lnSpcReduction="10000"/>
          </a:bodyPr>
          <a:lstStyle/>
          <a:p>
            <a:r>
              <a:rPr lang="ar-SA" dirty="0" smtClean="0"/>
              <a:t>عن أم سلمة رضي الله عنها قالت:</a:t>
            </a:r>
            <a:r>
              <a:rPr smtClean="0"/>
              <a:t> </a:t>
            </a:r>
            <a:r>
              <a:rPr lang="ar-SA" dirty="0" smtClean="0"/>
              <a:t>قال رسول الله </a:t>
            </a:r>
            <a:r>
              <a:rPr lang="ar-SA" dirty="0" smtClean="0">
                <a:sym typeface="AGA Arabesque"/>
              </a:rPr>
              <a:t></a:t>
            </a:r>
            <a:r>
              <a:rPr lang="ar-SA" dirty="0" smtClean="0"/>
              <a:t>: </a:t>
            </a:r>
            <a:endParaRPr lang="ar-SY" dirty="0" smtClean="0"/>
          </a:p>
          <a:p>
            <a:pPr algn="ctr"/>
            <a:r>
              <a:rPr lang="ar-SA" sz="6400" dirty="0" smtClean="0"/>
              <a:t>«أيما امرأة ماتت وزجها عنها راض دخلت </a:t>
            </a:r>
            <a:r>
              <a:rPr sz="6400"/>
              <a:t>الجنة</a:t>
            </a:r>
            <a:r>
              <a:rPr sz="6400" smtClean="0"/>
              <a:t>»</a:t>
            </a:r>
            <a:endParaRPr lang="ar-SY" sz="6400" dirty="0" smtClean="0"/>
          </a:p>
          <a:p>
            <a:pPr algn="l"/>
            <a:r>
              <a:rPr lang="ar-SA" sz="4200" b="0" dirty="0" smtClean="0"/>
              <a:t>[الترمذي]</a:t>
            </a:r>
            <a:endParaRPr lang="ar-SY" sz="4200" b="0" dirty="0" smtClean="0"/>
          </a:p>
          <a:p>
            <a:endParaRPr lang="ar-SY" dirty="0"/>
          </a:p>
        </p:txBody>
      </p:sp>
    </p:spTree>
    <p:extLst>
      <p:ext uri="{BB962C8B-B14F-4D97-AF65-F5344CB8AC3E}">
        <p14:creationId xmlns="" xmlns:p14="http://schemas.microsoft.com/office/powerpoint/2010/main" val="64067540"/>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Y" smtClean="0"/>
              <a:t>رضا الزوج</a:t>
            </a:r>
            <a:endParaRPr lang="ar-SY" dirty="0"/>
          </a:p>
        </p:txBody>
      </p:sp>
      <p:sp>
        <p:nvSpPr>
          <p:cNvPr id="3" name="Content Placeholder 2"/>
          <p:cNvSpPr>
            <a:spLocks noGrp="1"/>
          </p:cNvSpPr>
          <p:nvPr>
            <p:ph idx="1"/>
          </p:nvPr>
        </p:nvSpPr>
        <p:spPr/>
        <p:txBody>
          <a:bodyPr>
            <a:normAutofit fontScale="92500" lnSpcReduction="20000"/>
          </a:bodyPr>
          <a:lstStyle/>
          <a:p>
            <a:r>
              <a:rPr/>
              <a:t>وقال </a:t>
            </a:r>
            <a:r>
              <a:rPr smtClean="0"/>
              <a:t>النبي </a:t>
            </a:r>
            <a:r>
              <a:rPr lang="en-US" dirty="0" smtClean="0">
                <a:sym typeface="AGA Arabesque"/>
              </a:rPr>
              <a:t></a:t>
            </a:r>
            <a:r>
              <a:t>: «ألا أخبركم بنسائكم في الجنة؟» قالوا: بلى يا رسول الله، قال: «كل </a:t>
            </a:r>
            <a:r>
              <a:rPr/>
              <a:t>ودود </a:t>
            </a:r>
            <a:r>
              <a:rPr smtClean="0"/>
              <a:t>ولود إذا غضبت أو </a:t>
            </a:r>
            <a:r>
              <a:t>أسيء إليها أو </a:t>
            </a:r>
            <a:r>
              <a:rPr/>
              <a:t>غضب </a:t>
            </a:r>
            <a:r>
              <a:rPr smtClean="0"/>
              <a:t>زوجها قالت</a:t>
            </a:r>
            <a:r>
              <a:t>: هذه يدي في يدك، لا أكتحل بغَمْضٍ حتى </a:t>
            </a:r>
            <a:r>
              <a:rPr/>
              <a:t>ترضى</a:t>
            </a:r>
            <a:r>
              <a:rPr smtClean="0"/>
              <a:t>»</a:t>
            </a:r>
            <a:r>
              <a:rPr baseline="30000" smtClean="0"/>
              <a:t> </a:t>
            </a:r>
            <a:r>
              <a:rPr sz="3500" b="0" smtClean="0"/>
              <a:t>[النسائي </a:t>
            </a:r>
            <a:r>
              <a:rPr sz="3500" b="0"/>
              <a:t>في "الكبرى"، </a:t>
            </a:r>
            <a:r>
              <a:rPr sz="3500" b="0" smtClean="0"/>
              <a:t>والطبراني].</a:t>
            </a:r>
            <a:endParaRPr lang="en-US" b="0" dirty="0"/>
          </a:p>
        </p:txBody>
      </p:sp>
    </p:spTree>
    <p:extLst>
      <p:ext uri="{BB962C8B-B14F-4D97-AF65-F5344CB8AC3E}">
        <p14:creationId xmlns="" xmlns:p14="http://schemas.microsoft.com/office/powerpoint/2010/main" val="64067540"/>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43372" y="2500306"/>
            <a:ext cx="4071966" cy="4005188"/>
          </a:xfrm>
        </p:spPr>
        <p:txBody>
          <a:bodyPr>
            <a:noAutofit/>
          </a:bodyPr>
          <a:lstStyle/>
          <a:p>
            <a:r>
              <a:rPr lang="ar-SY" sz="9600" dirty="0" smtClean="0"/>
              <a:t>استئذان </a:t>
            </a:r>
            <a:r>
              <a:rPr lang="ar-SA" sz="9600" dirty="0" smtClean="0"/>
              <a:t/>
            </a:r>
            <a:br>
              <a:rPr lang="ar-SA" sz="9600" dirty="0" smtClean="0"/>
            </a:br>
            <a:r>
              <a:rPr lang="ar-SY" sz="9600" dirty="0" smtClean="0"/>
              <a:t>الزوج</a:t>
            </a:r>
            <a:endParaRPr lang="ar-SY" sz="9600" dirty="0"/>
          </a:p>
        </p:txBody>
      </p:sp>
      <p:sp>
        <p:nvSpPr>
          <p:cNvPr id="3" name="مستطيل 2"/>
          <p:cNvSpPr/>
          <p:nvPr/>
        </p:nvSpPr>
        <p:spPr>
          <a:xfrm>
            <a:off x="6715172" y="1285860"/>
            <a:ext cx="1214414" cy="830997"/>
          </a:xfrm>
          <a:prstGeom prst="rect">
            <a:avLst/>
          </a:prstGeom>
        </p:spPr>
        <p:txBody>
          <a:bodyPr wrap="square">
            <a:spAutoFit/>
          </a:bodyPr>
          <a:lstStyle/>
          <a:p>
            <a:r>
              <a:rPr lang="ar-SY" sz="4800" b="1" dirty="0" smtClean="0">
                <a:ln w="11430">
                  <a:noFill/>
                </a:ln>
                <a:solidFill>
                  <a:schemeClr val="accent2">
                    <a:lumMod val="50000"/>
                  </a:schemeClr>
                </a:solidFill>
                <a:latin typeface="Traditional Arabic" pitchFamily="18" charset="-78"/>
                <a:ea typeface="+mj-ea"/>
                <a:cs typeface="Traditional Arabic" pitchFamily="18" charset="-78"/>
              </a:rPr>
              <a:t>رابعاً:</a:t>
            </a:r>
            <a:endParaRPr lang="ar-SY" sz="4800" b="1" dirty="0">
              <a:ln w="11430">
                <a:noFill/>
              </a:ln>
              <a:solidFill>
                <a:schemeClr val="accent2">
                  <a:lumMod val="50000"/>
                </a:schemeClr>
              </a:solidFill>
              <a:latin typeface="Traditional Arabic" pitchFamily="18" charset="-78"/>
              <a:ea typeface="+mj-ea"/>
              <a:cs typeface="Traditional Arabic" pitchFamily="18" charset="-78"/>
            </a:endParaRPr>
          </a:p>
        </p:txBody>
      </p:sp>
      <p:pic>
        <p:nvPicPr>
          <p:cNvPr id="1028" name="Picture 4" descr="C:\Documents and Settings\User\سطح المكتب\4.png"/>
          <p:cNvPicPr>
            <a:picLocks noChangeAspect="1" noChangeArrowheads="1"/>
          </p:cNvPicPr>
          <p:nvPr/>
        </p:nvPicPr>
        <p:blipFill>
          <a:blip r:embed="rId2" cstate="print"/>
          <a:srcRect/>
          <a:stretch>
            <a:fillRect/>
          </a:stretch>
        </p:blipFill>
        <p:spPr bwMode="auto">
          <a:xfrm>
            <a:off x="185733" y="1514495"/>
            <a:ext cx="3743325" cy="4772025"/>
          </a:xfrm>
          <a:prstGeom prst="rect">
            <a:avLst/>
          </a:prstGeom>
          <a:noFill/>
        </p:spPr>
      </p:pic>
    </p:spTree>
    <p:extLst>
      <p:ext uri="{BB962C8B-B14F-4D97-AF65-F5344CB8AC3E}">
        <p14:creationId xmlns="" xmlns:p14="http://schemas.microsoft.com/office/powerpoint/2010/main" val="578229875"/>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939489" y="217588"/>
            <a:ext cx="3247561" cy="861436"/>
          </a:xfrm>
        </p:spPr>
        <p:txBody>
          <a:bodyPr>
            <a:noAutofit/>
          </a:bodyPr>
          <a:lstStyle/>
          <a:p>
            <a:r>
              <a:rPr lang="ar-SY" sz="4400" dirty="0" smtClean="0"/>
              <a:t>استئذان الزوج</a:t>
            </a:r>
            <a:endParaRPr lang="ar-SY" sz="4400"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fontScale="77500" lnSpcReduction="20000"/>
            <a:scene3d>
              <a:camera prst="orthographicFront"/>
              <a:lightRig rig="flat" dir="tl">
                <a:rot lat="0" lon="0" rev="6600000"/>
              </a:lightRig>
            </a:scene3d>
            <a:sp3d extrusionH="25400" contourW="8890">
              <a:contourClr>
                <a:schemeClr val="accent2">
                  <a:shade val="75000"/>
                </a:schemeClr>
              </a:contourClr>
            </a:sp3d>
          </a:bodyPr>
          <a:lstStyle/>
          <a:p>
            <a:r>
              <a:rPr lang="ar-SA" dirty="0"/>
              <a:t>قال رسول الله </a:t>
            </a:r>
            <a:r>
              <a:rPr lang="ar-SA" dirty="0">
                <a:sym typeface="AGA Arabesque"/>
              </a:rPr>
              <a:t></a:t>
            </a:r>
            <a:r>
              <a:rPr lang="ar-SY" dirty="0">
                <a:sym typeface="AGA Arabesque"/>
              </a:rPr>
              <a:t> </a:t>
            </a:r>
            <a:r>
              <a:rPr lang="ar-SA" dirty="0"/>
              <a:t>: </a:t>
            </a:r>
            <a:endParaRPr lang="en-US" dirty="0"/>
          </a:p>
          <a:p>
            <a:r>
              <a:rPr smtClean="0"/>
              <a:t>«</a:t>
            </a:r>
            <a:r>
              <a:t>لا </a:t>
            </a:r>
            <a:r>
              <a:rPr lang="ar-SA" dirty="0"/>
              <a:t>تصوم المرأة وبعلها شاهد إلا </a:t>
            </a:r>
            <a:r>
              <a:t>بإذنه</a:t>
            </a:r>
            <a:r>
              <a:rPr/>
              <a:t>» </a:t>
            </a:r>
            <a:r>
              <a:rPr sz="4400" smtClean="0"/>
              <a:t>[ا</a:t>
            </a:r>
            <a:r>
              <a:rPr lang="ar-SA" sz="4400" dirty="0" smtClean="0"/>
              <a:t>لبخاري</a:t>
            </a:r>
            <a:r>
              <a:rPr lang="ar-SA" sz="4400" dirty="0"/>
              <a:t>]</a:t>
            </a:r>
            <a:endParaRPr lang="ar-SY" sz="4400" dirty="0"/>
          </a:p>
          <a:p>
            <a:r>
              <a:rPr lang="ar-SA" dirty="0"/>
              <a:t>قال رسول الله </a:t>
            </a:r>
            <a:r>
              <a:rPr lang="ar-SA" dirty="0">
                <a:sym typeface="AGA Arabesque"/>
              </a:rPr>
              <a:t></a:t>
            </a:r>
            <a:r>
              <a:rPr lang="ar-SY" dirty="0">
                <a:sym typeface="AGA Arabesque"/>
              </a:rPr>
              <a:t> </a:t>
            </a:r>
            <a:r>
              <a:rPr lang="ar-SA" dirty="0"/>
              <a:t>: </a:t>
            </a:r>
            <a:endParaRPr lang="en-US" dirty="0"/>
          </a:p>
          <a:p>
            <a:r>
              <a:rPr smtClean="0"/>
              <a:t>«</a:t>
            </a:r>
            <a:r>
              <a:t>قال </a:t>
            </a:r>
            <a:r>
              <a:rPr lang="ar-SA" dirty="0"/>
              <a:t>لا يحل لامرأة تؤمن بالله أن تأذن في بيت زوجها وهو كاره ولا تخرج وهو </a:t>
            </a:r>
            <a:r>
              <a:rPr lang="ar-SA" dirty="0" smtClean="0"/>
              <a:t>كاره» </a:t>
            </a:r>
            <a:r>
              <a:rPr lang="ar-SA" sz="4400" dirty="0" smtClean="0"/>
              <a:t>[</a:t>
            </a:r>
            <a:r>
              <a:rPr lang="ar-SA" sz="4400" dirty="0"/>
              <a:t>رواه الطبراني والحاكم]</a:t>
            </a:r>
            <a:endParaRPr lang="ar-SY" sz="4400" dirty="0"/>
          </a:p>
          <a:p>
            <a:endParaRPr lang="ar-SY" dirty="0"/>
          </a:p>
        </p:txBody>
      </p:sp>
    </p:spTree>
    <p:extLst>
      <p:ext uri="{BB962C8B-B14F-4D97-AF65-F5344CB8AC3E}">
        <p14:creationId xmlns="" xmlns:p14="http://schemas.microsoft.com/office/powerpoint/2010/main" val="28830102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iterate type="wd">
                                    <p:tmPct val="10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300"/>
                                        <p:tgtEl>
                                          <p:spTgt spid="3">
                                            <p:txEl>
                                              <p:pRg st="0" end="0"/>
                                            </p:txEl>
                                          </p:spTgt>
                                        </p:tgtEl>
                                      </p:cBhvr>
                                    </p:animEffect>
                                  </p:childTnLst>
                                </p:cTn>
                              </p:par>
                            </p:childTnLst>
                          </p:cTn>
                        </p:par>
                        <p:par>
                          <p:cTn id="8" fill="hold">
                            <p:stCondLst>
                              <p:cond delay="1500"/>
                            </p:stCondLst>
                            <p:childTnLst>
                              <p:par>
                                <p:cTn id="9" presetID="22" presetClass="entr" presetSubtype="2" fill="hold" grpId="0" nodeType="afterEffect">
                                  <p:stCondLst>
                                    <p:cond delay="0"/>
                                  </p:stCondLst>
                                  <p:iterate type="wd">
                                    <p:tmPct val="100000"/>
                                  </p:iterate>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right)">
                                      <p:cBhvr>
                                        <p:cTn id="11" dur="3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grpId="0" nodeType="clickEffect">
                                  <p:stCondLst>
                                    <p:cond delay="0"/>
                                  </p:stCondLst>
                                  <p:iterate type="wd">
                                    <p:tmPct val="100000"/>
                                  </p:iterate>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ipe(right)">
                                      <p:cBhvr>
                                        <p:cTn id="16" dur="300"/>
                                        <p:tgtEl>
                                          <p:spTgt spid="3">
                                            <p:txEl>
                                              <p:pRg st="2" end="2"/>
                                            </p:txEl>
                                          </p:spTgt>
                                        </p:tgtEl>
                                      </p:cBhvr>
                                    </p:animEffect>
                                  </p:childTnLst>
                                </p:cTn>
                              </p:par>
                            </p:childTnLst>
                          </p:cTn>
                        </p:par>
                        <p:par>
                          <p:cTn id="17" fill="hold">
                            <p:stCondLst>
                              <p:cond delay="1500"/>
                            </p:stCondLst>
                            <p:childTnLst>
                              <p:par>
                                <p:cTn id="18" presetID="22" presetClass="entr" presetSubtype="2" fill="hold" grpId="0" nodeType="afterEffect">
                                  <p:stCondLst>
                                    <p:cond delay="0"/>
                                  </p:stCondLst>
                                  <p:iterate type="wd">
                                    <p:tmPct val="100000"/>
                                  </p:iterate>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right)">
                                      <p:cBhvr>
                                        <p:cTn id="20" dur="3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939489" y="217588"/>
            <a:ext cx="3247561" cy="861436"/>
          </a:xfrm>
        </p:spPr>
        <p:txBody>
          <a:bodyPr>
            <a:noAutofit/>
          </a:bodyPr>
          <a:lstStyle/>
          <a:p>
            <a:r>
              <a:rPr lang="ar-SY" sz="4400" dirty="0" smtClean="0"/>
              <a:t>استئذان الزوج</a:t>
            </a:r>
            <a:endParaRPr lang="ar-SY" sz="4400" dirty="0"/>
          </a:p>
        </p:txBody>
      </p:sp>
      <p:sp>
        <p:nvSpPr>
          <p:cNvPr id="3" name="Content Placeholder 2"/>
          <p:cNvSpPr>
            <a:spLocks noGrp="1"/>
          </p:cNvSpPr>
          <p:nvPr>
            <p:ph idx="1"/>
          </p:nvPr>
        </p:nvSpPr>
        <p:spPr>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p>
            <a:r>
              <a:t>قال جمهور العلماء: يحرم صيام النافلة على المرأة من دون إذن زوجها، أما صيام الفرض فلا يحتاج إلى إذن؛ لأن الشارع أمَرَ به، في حين أنه نَدَبَ إلى السُّـنَّة، ولو صامت المرأة نافلة بغير إذن زوجها صحَّ الصيام مع الإثم.</a:t>
            </a:r>
            <a:endParaRPr lang="en-US" dirty="0"/>
          </a:p>
        </p:txBody>
      </p:sp>
    </p:spTree>
    <p:extLst>
      <p:ext uri="{BB962C8B-B14F-4D97-AF65-F5344CB8AC3E}">
        <p14:creationId xmlns="" xmlns:p14="http://schemas.microsoft.com/office/powerpoint/2010/main" val="28830102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iterate type="wd">
                                    <p:tmPct val="10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3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567084"/>
            <a:ext cx="7200800" cy="1862048"/>
          </a:xfrm>
        </p:spPr>
        <p:txBody>
          <a:bodyPr>
            <a:normAutofit/>
          </a:bodyPr>
          <a:lstStyle/>
          <a:p>
            <a:r>
              <a:rPr smtClean="0"/>
              <a:t>هدية:</a:t>
            </a:r>
            <a:endParaRPr lang="ar-SY" dirty="0"/>
          </a:p>
        </p:txBody>
      </p:sp>
    </p:spTree>
    <p:extLst>
      <p:ext uri="{BB962C8B-B14F-4D97-AF65-F5344CB8AC3E}">
        <p14:creationId xmlns="" xmlns:p14="http://schemas.microsoft.com/office/powerpoint/2010/main" val="578229875"/>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مجموعة 5"/>
          <p:cNvGrpSpPr/>
          <p:nvPr/>
        </p:nvGrpSpPr>
        <p:grpSpPr>
          <a:xfrm>
            <a:off x="-1" y="0"/>
            <a:ext cx="7190261" cy="6704603"/>
            <a:chOff x="-1" y="0"/>
            <a:chExt cx="7190261" cy="6704603"/>
          </a:xfrm>
        </p:grpSpPr>
        <p:pic>
          <p:nvPicPr>
            <p:cNvPr id="4" name="صورة 3" descr="نقرتين لعرض الصورة في صفحة مستقلة"/>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5972" y="1412776"/>
              <a:ext cx="7164288" cy="5291827"/>
            </a:xfrm>
            <a:prstGeom prst="rect">
              <a:avLst/>
            </a:prstGeom>
            <a:noFill/>
            <a:ln>
              <a:noFill/>
            </a:ln>
          </p:spPr>
        </p:pic>
        <p:pic>
          <p:nvPicPr>
            <p:cNvPr id="5" name="صورة 4" descr="نقرتين لعرض الصورة في صفحة مستقلة"/>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 y="0"/>
              <a:ext cx="2533985" cy="2420888"/>
            </a:xfrm>
            <a:prstGeom prst="rect">
              <a:avLst/>
            </a:prstGeom>
            <a:noFill/>
            <a:ln>
              <a:noFill/>
            </a:ln>
          </p:spPr>
        </p:pic>
      </p:grpSp>
      <p:sp>
        <p:nvSpPr>
          <p:cNvPr id="2" name="عنوان 1"/>
          <p:cNvSpPr>
            <a:spLocks noGrp="1"/>
          </p:cNvSpPr>
          <p:nvPr>
            <p:ph type="ctrTitle"/>
          </p:nvPr>
        </p:nvSpPr>
        <p:spPr>
          <a:xfrm>
            <a:off x="3096344" y="12670"/>
            <a:ext cx="3059832" cy="1656183"/>
          </a:xfrm>
        </p:spPr>
        <p:txBody>
          <a:bodyPr>
            <a:normAutofit/>
          </a:bodyPr>
          <a:lstStyle/>
          <a:p>
            <a:r>
              <a:rPr lang="ar-SA" sz="7200" b="1" dirty="0">
                <a:ln w="31550" cmpd="sng">
                  <a:solidFill>
                    <a:schemeClr val="accent3">
                      <a:lumMod val="50000"/>
                    </a:schemeClr>
                  </a:solidFill>
                  <a:prstDash val="solid"/>
                </a:ln>
                <a:solidFill>
                  <a:srgbClr val="FFFF00"/>
                </a:solidFill>
                <a:effectLst>
                  <a:outerShdw blurRad="50800" dist="40000" dir="5400000" algn="tl" rotWithShape="0">
                    <a:srgbClr val="000000">
                      <a:shade val="5000"/>
                      <a:satMod val="120000"/>
                      <a:alpha val="33000"/>
                    </a:srgbClr>
                  </a:outerShdw>
                </a:effectLst>
                <a:cs typeface="PT Bold Heading" pitchFamily="2" charset="-78"/>
              </a:rPr>
              <a:t>الزنبق</a:t>
            </a:r>
            <a:endParaRPr lang="ar-SY" sz="7200" b="1" dirty="0">
              <a:ln w="31550" cmpd="sng">
                <a:solidFill>
                  <a:schemeClr val="accent3">
                    <a:lumMod val="50000"/>
                  </a:schemeClr>
                </a:solidFill>
                <a:prstDash val="solid"/>
              </a:ln>
              <a:solidFill>
                <a:srgbClr val="FFFF00"/>
              </a:solidFill>
              <a:effectLst>
                <a:outerShdw blurRad="50800" dist="40000" dir="5400000" algn="tl" rotWithShape="0">
                  <a:srgbClr val="000000">
                    <a:shade val="5000"/>
                    <a:satMod val="120000"/>
                    <a:alpha val="33000"/>
                  </a:srgbClr>
                </a:outerShdw>
              </a:effectLst>
              <a:cs typeface="PT Bold Heading" pitchFamily="2" charset="-78"/>
            </a:endParaRPr>
          </a:p>
        </p:txBody>
      </p:sp>
      <p:sp>
        <p:nvSpPr>
          <p:cNvPr id="3" name="عنوان فرعي 2"/>
          <p:cNvSpPr>
            <a:spLocks noGrp="1"/>
          </p:cNvSpPr>
          <p:nvPr>
            <p:ph type="subTitle" idx="1"/>
          </p:nvPr>
        </p:nvSpPr>
        <p:spPr>
          <a:xfrm>
            <a:off x="6948264" y="0"/>
            <a:ext cx="2195736" cy="6858000"/>
          </a:xfrm>
        </p:spPr>
        <p:txBody>
          <a:bodyPr>
            <a:noAutofit/>
          </a:bodyPr>
          <a:lstStyle/>
          <a:p>
            <a:pPr algn="justLow"/>
            <a:r>
              <a:rPr lang="ar-SA" sz="2600" b="1" dirty="0" smtClean="0"/>
              <a:t>الزنبق: </a:t>
            </a:r>
            <a:r>
              <a:rPr lang="ar-SY" sz="2600" b="1" dirty="0"/>
              <a:t>ينتمي الزنبق البلدي </a:t>
            </a:r>
            <a:r>
              <a:rPr lang="ar-SY" sz="2600" b="1" dirty="0" smtClean="0"/>
              <a:t>لفصيلة</a:t>
            </a:r>
            <a:r>
              <a:rPr lang="ar-SY" sz="2500" b="1" dirty="0" smtClean="0"/>
              <a:t> </a:t>
            </a:r>
            <a:r>
              <a:rPr lang="en-US" b="1" dirty="0" err="1"/>
              <a:t>AmaryLLidaceae</a:t>
            </a:r>
            <a:r>
              <a:rPr lang="en-US" b="1" dirty="0"/>
              <a:t> </a:t>
            </a:r>
            <a:r>
              <a:rPr lang="ar-SY" sz="2600" b="1" dirty="0" smtClean="0"/>
              <a:t>وأصله </a:t>
            </a:r>
            <a:r>
              <a:rPr lang="ar-SY" sz="2600" b="1" dirty="0"/>
              <a:t>من المكسيك زهرته بيضاء شمعية ذات رائحة عطرية قوية جداً تحمل الأزهار على شمراخ زهري طويل ويستخرج منها الزيوت العطرية، نورته صالحة للقطف وتبقى فترة طويلة بحالة جيدة بعد قطفها وهو من الأبصال الزهرية الصيفية.</a:t>
            </a:r>
            <a:r>
              <a:rPr lang="ar-SA" sz="2600" b="1" dirty="0" smtClean="0"/>
              <a:t> </a:t>
            </a:r>
            <a:r>
              <a:rPr lang="ar-SY" sz="2600" b="1" dirty="0"/>
              <a:t>يشغل الزنبق موقع ممتاز في سوق </a:t>
            </a:r>
            <a:r>
              <a:rPr lang="ar-SY" sz="2600" b="1" dirty="0" smtClean="0"/>
              <a:t>الزهور</a:t>
            </a:r>
            <a:endParaRPr lang="ar-SY" sz="2600" b="1" dirty="0"/>
          </a:p>
        </p:txBody>
      </p:sp>
    </p:spTree>
    <p:extLst>
      <p:ext uri="{BB962C8B-B14F-4D97-AF65-F5344CB8AC3E}">
        <p14:creationId xmlns="" xmlns:p14="http://schemas.microsoft.com/office/powerpoint/2010/main" val="643541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par>
                                <p:cTn id="13" presetID="22" presetClass="entr" presetSubtype="2" fill="hold" grpId="0" nodeType="with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right)">
                                      <p:cBhvr>
                                        <p:cTn id="15" dur="3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مجموعة 6"/>
          <p:cNvGrpSpPr/>
          <p:nvPr/>
        </p:nvGrpSpPr>
        <p:grpSpPr>
          <a:xfrm>
            <a:off x="-1" y="-4370"/>
            <a:ext cx="9144001" cy="5305578"/>
            <a:chOff x="-1" y="-4370"/>
            <a:chExt cx="9144001" cy="6858000"/>
          </a:xfrm>
        </p:grpSpPr>
        <p:pic>
          <p:nvPicPr>
            <p:cNvPr id="4100" name="Picture 4" descr="D:\جميع الملفات\العمل\عمل أحمد\الدورة التأهيلية وملحقاتها\عن الورد\ورد\صور ورد ونبات\زنبق 1.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565928" y="-4370"/>
              <a:ext cx="4578072" cy="6858000"/>
            </a:xfrm>
            <a:prstGeom prst="rect">
              <a:avLst/>
            </a:prstGeom>
            <a:noFill/>
            <a:extLst>
              <a:ext uri="{909E8E84-426E-40DD-AFC4-6F175D3DCCD1}">
                <a14:hiddenFill xmlns="" xmlns:a14="http://schemas.microsoft.com/office/drawing/2010/main">
                  <a:solidFill>
                    <a:srgbClr val="FFFFFF"/>
                  </a:solidFill>
                </a14:hiddenFill>
              </a:ext>
            </a:extLst>
          </p:spPr>
        </p:pic>
        <p:pic>
          <p:nvPicPr>
            <p:cNvPr id="4101" name="Picture 5" descr="D:\جميع الملفات\العمل\عمل أحمد\الدورة التأهيلية وملحقاتها\عن الورد\ورد\صور ورد ونبات\زنبق.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 y="4370"/>
              <a:ext cx="4565929" cy="6849260"/>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2" name="عنوان 1"/>
          <p:cNvSpPr>
            <a:spLocks noGrp="1"/>
          </p:cNvSpPr>
          <p:nvPr>
            <p:ph type="ctrTitle"/>
          </p:nvPr>
        </p:nvSpPr>
        <p:spPr>
          <a:xfrm>
            <a:off x="3851920" y="2648419"/>
            <a:ext cx="2612526" cy="1480414"/>
          </a:xfrm>
        </p:spPr>
        <p:txBody>
          <a:bodyPr>
            <a:normAutofit/>
          </a:bodyPr>
          <a:lstStyle/>
          <a:p>
            <a:r>
              <a:rPr lang="ar-SA" sz="7200" b="1" dirty="0">
                <a:ln w="31550" cmpd="sng">
                  <a:solidFill>
                    <a:schemeClr val="accent3">
                      <a:lumMod val="50000"/>
                    </a:schemeClr>
                  </a:solidFill>
                  <a:prstDash val="solid"/>
                </a:ln>
                <a:solidFill>
                  <a:srgbClr val="FFFF00"/>
                </a:solidFill>
                <a:effectLst>
                  <a:outerShdw blurRad="50800" dist="40000" dir="5400000" algn="tl" rotWithShape="0">
                    <a:srgbClr val="000000">
                      <a:shade val="5000"/>
                      <a:satMod val="120000"/>
                      <a:alpha val="33000"/>
                    </a:srgbClr>
                  </a:outerShdw>
                </a:effectLst>
                <a:cs typeface="PT Bold Heading" pitchFamily="2" charset="-78"/>
              </a:rPr>
              <a:t>الزنبق</a:t>
            </a:r>
            <a:endParaRPr lang="ar-SY" sz="7200" b="1" dirty="0">
              <a:ln w="31550" cmpd="sng">
                <a:solidFill>
                  <a:schemeClr val="accent3">
                    <a:lumMod val="50000"/>
                  </a:schemeClr>
                </a:solidFill>
                <a:prstDash val="solid"/>
              </a:ln>
              <a:solidFill>
                <a:srgbClr val="FFFF00"/>
              </a:solidFill>
              <a:effectLst>
                <a:outerShdw blurRad="50800" dist="40000" dir="5400000" algn="tl" rotWithShape="0">
                  <a:srgbClr val="000000">
                    <a:shade val="5000"/>
                    <a:satMod val="120000"/>
                    <a:alpha val="33000"/>
                  </a:srgbClr>
                </a:outerShdw>
              </a:effectLst>
              <a:cs typeface="PT Bold Heading" pitchFamily="2" charset="-78"/>
            </a:endParaRPr>
          </a:p>
        </p:txBody>
      </p:sp>
      <p:sp>
        <p:nvSpPr>
          <p:cNvPr id="3" name="عنوان فرعي 2"/>
          <p:cNvSpPr>
            <a:spLocks noGrp="1"/>
          </p:cNvSpPr>
          <p:nvPr>
            <p:ph type="subTitle" idx="1"/>
          </p:nvPr>
        </p:nvSpPr>
        <p:spPr>
          <a:xfrm>
            <a:off x="0" y="5301208"/>
            <a:ext cx="9144000" cy="1552422"/>
          </a:xfrm>
        </p:spPr>
        <p:style>
          <a:lnRef idx="1">
            <a:schemeClr val="accent6"/>
          </a:lnRef>
          <a:fillRef idx="2">
            <a:schemeClr val="accent6"/>
          </a:fillRef>
          <a:effectRef idx="1">
            <a:schemeClr val="accent6"/>
          </a:effectRef>
          <a:fontRef idx="minor">
            <a:schemeClr val="dk1"/>
          </a:fontRef>
        </p:style>
        <p:txBody>
          <a:bodyPr>
            <a:noAutofit/>
          </a:bodyPr>
          <a:lstStyle/>
          <a:p>
            <a:pPr algn="justLow"/>
            <a:r>
              <a:rPr lang="ar-SY" sz="3000" b="1" dirty="0" smtClean="0"/>
              <a:t>من </a:t>
            </a:r>
            <a:r>
              <a:rPr lang="ar-SY" sz="3000" b="1" dirty="0"/>
              <a:t>الناحية </a:t>
            </a:r>
            <a:r>
              <a:rPr lang="ar-SY" sz="3000" b="1" dirty="0" smtClean="0"/>
              <a:t>الطبية: يستخدم الزنبق كمنبه </a:t>
            </a:r>
            <a:r>
              <a:rPr lang="ar-SY" sz="3000" b="1" dirty="0"/>
              <a:t>ومهدئ </a:t>
            </a:r>
            <a:r>
              <a:rPr lang="ar-SY" sz="3000" b="1" dirty="0" smtClean="0"/>
              <a:t>ومليّن، ويُعدّ </a:t>
            </a:r>
            <a:r>
              <a:rPr lang="ar-SY" sz="3000" b="1" dirty="0"/>
              <a:t>استعمال الأبصال </a:t>
            </a:r>
            <a:r>
              <a:rPr lang="ar-SY" sz="3000" b="1" dirty="0" smtClean="0"/>
              <a:t>مُدرّاَ </a:t>
            </a:r>
            <a:r>
              <a:rPr lang="ar-SY" sz="3000" b="1" dirty="0"/>
              <a:t>للبول </a:t>
            </a:r>
            <a:r>
              <a:rPr lang="ar-SY" sz="3000" b="1" dirty="0" err="1" smtClean="0"/>
              <a:t>ومقيّء</a:t>
            </a:r>
            <a:r>
              <a:rPr lang="ar-SY" sz="3000" b="1" dirty="0" smtClean="0"/>
              <a:t>، </a:t>
            </a:r>
            <a:r>
              <a:rPr lang="ar-SY" sz="3000" b="1" dirty="0"/>
              <a:t>وتمزج مع الكركم والزبدة وتصنع منها عجينة توضع على البثور الحمراء عند </a:t>
            </a:r>
            <a:r>
              <a:rPr lang="ar-SY" sz="3000" b="1" dirty="0" smtClean="0"/>
              <a:t>الأطفال، وأبصال </a:t>
            </a:r>
            <a:r>
              <a:rPr lang="ar-SY" sz="3000" b="1" dirty="0"/>
              <a:t>الزنبق الميتة تستعمل كمسحوق لعلاج مرض </a:t>
            </a:r>
            <a:r>
              <a:rPr lang="ar-SY" sz="3000" b="1" dirty="0" smtClean="0"/>
              <a:t>الاستسقاء</a:t>
            </a:r>
            <a:endParaRPr lang="ar-SY" sz="3000" b="1" dirty="0"/>
          </a:p>
        </p:txBody>
      </p:sp>
    </p:spTree>
    <p:extLst>
      <p:ext uri="{BB962C8B-B14F-4D97-AF65-F5344CB8AC3E}">
        <p14:creationId xmlns="" xmlns:p14="http://schemas.microsoft.com/office/powerpoint/2010/main" val="2697020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22" presetClass="entr" presetSubtype="2" fill="hold" grpId="0" nodeType="withEffect">
                                  <p:stCondLst>
                                    <p:cond delay="0"/>
                                  </p:stCondLst>
                                  <p:iterate type="lt">
                                    <p:tmPct val="10000"/>
                                  </p:iterate>
                                  <p:childTnLst>
                                    <p:set>
                                      <p:cBhvr>
                                        <p:cTn id="9" dur="1" fill="hold">
                                          <p:stCondLst>
                                            <p:cond delay="0"/>
                                          </p:stCondLst>
                                        </p:cTn>
                                        <p:tgtEl>
                                          <p:spTgt spid="3">
                                            <p:bg/>
                                          </p:spTgt>
                                        </p:tgtEl>
                                        <p:attrNameLst>
                                          <p:attrName>style.visibility</p:attrName>
                                        </p:attrNameLst>
                                      </p:cBhvr>
                                      <p:to>
                                        <p:strVal val="visible"/>
                                      </p:to>
                                    </p:set>
                                    <p:animEffect transition="in" filter="wipe(right)">
                                      <p:cBhvr>
                                        <p:cTn id="10" dur="300"/>
                                        <p:tgtEl>
                                          <p:spTgt spid="3">
                                            <p:bg/>
                                          </p:spTgt>
                                        </p:tgtEl>
                                      </p:cBhvr>
                                    </p:animEffect>
                                  </p:childTnLst>
                                </p:cTn>
                              </p:par>
                              <p:par>
                                <p:cTn id="11" presetID="22" presetClass="entr" presetSubtype="2" fill="hold" grpId="0" nodeType="withEffect">
                                  <p:stCondLst>
                                    <p:cond delay="0"/>
                                  </p:stCondLst>
                                  <p:iterate type="lt">
                                    <p:tmPct val="10000"/>
                                  </p:iterate>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right)">
                                      <p:cBhvr>
                                        <p:cTn id="13" dur="300"/>
                                        <p:tgtEl>
                                          <p:spTgt spid="3">
                                            <p:txEl>
                                              <p:pRg st="0" end="0"/>
                                            </p:txEl>
                                          </p:spTgt>
                                        </p:tgtEl>
                                      </p:cBhvr>
                                    </p:animEffect>
                                  </p:childTnLst>
                                </p:cTn>
                              </p:par>
                              <p:par>
                                <p:cTn id="14" presetID="5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71414"/>
            <a:ext cx="2952328" cy="861436"/>
          </a:xfrm>
        </p:spPr>
        <p:txBody>
          <a:bodyPr>
            <a:noAutofit/>
          </a:bodyPr>
          <a:lstStyle/>
          <a:p>
            <a:r>
              <a:rPr lang="ar-SA" sz="3200" dirty="0" smtClean="0"/>
              <a:t>الزوجة كما يريدها رسول الله  </a:t>
            </a:r>
            <a:r>
              <a:rPr lang="ar-SA" sz="3200" b="0" dirty="0" smtClean="0">
                <a:sym typeface="AGA Arabesque"/>
              </a:rPr>
              <a:t></a:t>
            </a:r>
            <a:endParaRPr lang="ar-SA" sz="3200" b="0" dirty="0"/>
          </a:p>
        </p:txBody>
      </p:sp>
      <p:sp>
        <p:nvSpPr>
          <p:cNvPr id="7" name="مستطيل ذو زوايا قطرية مستديرة 6"/>
          <p:cNvSpPr/>
          <p:nvPr/>
        </p:nvSpPr>
        <p:spPr>
          <a:xfrm>
            <a:off x="571472" y="1357298"/>
            <a:ext cx="4143404" cy="1143008"/>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justLow"/>
            <a:r>
              <a:rPr lang="ar-SA" sz="4400" b="1" dirty="0" smtClean="0">
                <a:ln w="11430">
                  <a:noFill/>
                </a:ln>
                <a:solidFill>
                  <a:schemeClr val="accent2">
                    <a:lumMod val="50000"/>
                  </a:schemeClr>
                </a:solidFill>
                <a:latin typeface="Traditional Arabic" pitchFamily="18" charset="-78"/>
                <a:ea typeface="+mj-ea"/>
                <a:cs typeface="Traditional Arabic" pitchFamily="18" charset="-78"/>
              </a:rPr>
              <a:t>1- الطاعة في المعروف</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sp>
        <p:nvSpPr>
          <p:cNvPr id="8" name="مستطيل ذو زوايا قطرية مستديرة 7"/>
          <p:cNvSpPr/>
          <p:nvPr/>
        </p:nvSpPr>
        <p:spPr>
          <a:xfrm>
            <a:off x="571472" y="2690807"/>
            <a:ext cx="4143404" cy="1143008"/>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justLow"/>
            <a:r>
              <a:rPr lang="ar-SA" sz="4400" b="1" dirty="0" smtClean="0">
                <a:ln w="11430">
                  <a:noFill/>
                </a:ln>
                <a:solidFill>
                  <a:schemeClr val="accent2">
                    <a:lumMod val="50000"/>
                  </a:schemeClr>
                </a:solidFill>
                <a:latin typeface="Traditional Arabic" pitchFamily="18" charset="-78"/>
                <a:ea typeface="+mj-ea"/>
                <a:cs typeface="Traditional Arabic" pitchFamily="18" charset="-78"/>
              </a:rPr>
              <a:t>2- الأمانة</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sp>
        <p:nvSpPr>
          <p:cNvPr id="9" name="مستطيل ذو زوايا قطرية مستديرة 8"/>
          <p:cNvSpPr/>
          <p:nvPr/>
        </p:nvSpPr>
        <p:spPr>
          <a:xfrm>
            <a:off x="571472" y="5357826"/>
            <a:ext cx="4143404" cy="1143008"/>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justLow"/>
            <a:r>
              <a:rPr lang="ar-SA" sz="4400" b="1" dirty="0" smtClean="0">
                <a:ln w="11430">
                  <a:noFill/>
                </a:ln>
                <a:solidFill>
                  <a:schemeClr val="accent2">
                    <a:lumMod val="50000"/>
                  </a:schemeClr>
                </a:solidFill>
                <a:latin typeface="Traditional Arabic" pitchFamily="18" charset="-78"/>
                <a:ea typeface="+mj-ea"/>
                <a:cs typeface="Traditional Arabic" pitchFamily="18" charset="-78"/>
              </a:rPr>
              <a:t>4- طلب إذنه</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sp>
        <p:nvSpPr>
          <p:cNvPr id="10" name="مستطيل ذو زوايا قطرية مستديرة 9"/>
          <p:cNvSpPr/>
          <p:nvPr/>
        </p:nvSpPr>
        <p:spPr>
          <a:xfrm>
            <a:off x="571472" y="4024316"/>
            <a:ext cx="4143404" cy="1143008"/>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justLow"/>
            <a:r>
              <a:rPr lang="ar-SA" sz="4400" b="1" dirty="0" smtClean="0">
                <a:ln w="11430">
                  <a:noFill/>
                </a:ln>
                <a:solidFill>
                  <a:schemeClr val="accent2">
                    <a:lumMod val="50000"/>
                  </a:schemeClr>
                </a:solidFill>
                <a:latin typeface="Traditional Arabic" pitchFamily="18" charset="-78"/>
                <a:ea typeface="+mj-ea"/>
                <a:cs typeface="Traditional Arabic" pitchFamily="18" charset="-78"/>
              </a:rPr>
              <a:t>3- طلب رضاه</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sp>
        <p:nvSpPr>
          <p:cNvPr id="12" name="مستطيل ذو زوايا قطرية مستديرة 11"/>
          <p:cNvSpPr/>
          <p:nvPr/>
        </p:nvSpPr>
        <p:spPr>
          <a:xfrm>
            <a:off x="6143636" y="2857496"/>
            <a:ext cx="2286016" cy="2143140"/>
          </a:xfrm>
          <a:prstGeom prst="round2Diag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ar-SA" sz="4400" b="1" dirty="0" smtClean="0">
                <a:ln w="11430">
                  <a:noFill/>
                </a:ln>
                <a:solidFill>
                  <a:schemeClr val="accent2">
                    <a:lumMod val="50000"/>
                  </a:schemeClr>
                </a:solidFill>
                <a:latin typeface="Traditional Arabic" pitchFamily="18" charset="-78"/>
                <a:ea typeface="+mj-ea"/>
                <a:cs typeface="Traditional Arabic" pitchFamily="18" charset="-78"/>
              </a:rPr>
              <a:t>واجبات الزوجة نحو زوجها </a:t>
            </a:r>
            <a:endParaRPr lang="ar-SY" sz="4400" b="1" dirty="0" smtClean="0">
              <a:ln w="11430">
                <a:noFill/>
              </a:ln>
              <a:solidFill>
                <a:schemeClr val="accent2">
                  <a:lumMod val="50000"/>
                </a:schemeClr>
              </a:solidFill>
              <a:latin typeface="Traditional Arabic" pitchFamily="18" charset="-78"/>
              <a:ea typeface="+mj-ea"/>
              <a:cs typeface="Traditional Arabic" pitchFamily="18" charset="-78"/>
            </a:endParaRPr>
          </a:p>
        </p:txBody>
      </p:sp>
      <p:cxnSp>
        <p:nvCxnSpPr>
          <p:cNvPr id="13" name="رابط منحني 12"/>
          <p:cNvCxnSpPr>
            <a:stCxn id="12" idx="2"/>
            <a:endCxn id="7" idx="0"/>
          </p:cNvCxnSpPr>
          <p:nvPr/>
        </p:nvCxnSpPr>
        <p:spPr>
          <a:xfrm rot="10800000">
            <a:off x="4714876" y="1928802"/>
            <a:ext cx="1428760" cy="2000264"/>
          </a:xfrm>
          <a:prstGeom prst="curvedConnector3">
            <a:avLst>
              <a:gd name="adj1" fmla="val 50000"/>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4" name="رابط منحني 13"/>
          <p:cNvCxnSpPr>
            <a:stCxn id="12" idx="2"/>
            <a:endCxn id="8" idx="0"/>
          </p:cNvCxnSpPr>
          <p:nvPr/>
        </p:nvCxnSpPr>
        <p:spPr>
          <a:xfrm rot="10800000">
            <a:off x="4714876" y="3262312"/>
            <a:ext cx="1428760" cy="666755"/>
          </a:xfrm>
          <a:prstGeom prst="curvedConnector3">
            <a:avLst>
              <a:gd name="adj1" fmla="val 50000"/>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5" name="رابط منحني 14"/>
          <p:cNvCxnSpPr>
            <a:stCxn id="12" idx="2"/>
            <a:endCxn id="10" idx="0"/>
          </p:cNvCxnSpPr>
          <p:nvPr/>
        </p:nvCxnSpPr>
        <p:spPr>
          <a:xfrm rot="10800000" flipV="1">
            <a:off x="4714876" y="3929066"/>
            <a:ext cx="1428760" cy="666754"/>
          </a:xfrm>
          <a:prstGeom prst="curvedConnector3">
            <a:avLst>
              <a:gd name="adj1" fmla="val 50000"/>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6" name="رابط منحني 15"/>
          <p:cNvCxnSpPr>
            <a:stCxn id="12" idx="2"/>
            <a:endCxn id="9" idx="0"/>
          </p:cNvCxnSpPr>
          <p:nvPr/>
        </p:nvCxnSpPr>
        <p:spPr>
          <a:xfrm rot="10800000" flipV="1">
            <a:off x="4714876" y="3929066"/>
            <a:ext cx="1428760" cy="2000264"/>
          </a:xfrm>
          <a:prstGeom prst="curvedConnector3">
            <a:avLst>
              <a:gd name="adj1" fmla="val 50000"/>
            </a:avLst>
          </a:prstGeom>
          <a:ln>
            <a:tailEnd type="arrow"/>
          </a:ln>
        </p:spPr>
        <p:style>
          <a:lnRef idx="2">
            <a:schemeClr val="accent2"/>
          </a:lnRef>
          <a:fillRef idx="0">
            <a:schemeClr val="accent2"/>
          </a:fillRef>
          <a:effectRef idx="1">
            <a:schemeClr val="accent2"/>
          </a:effectRef>
          <a:fontRef idx="minor">
            <a:schemeClr val="tx1"/>
          </a:fontRef>
        </p:style>
      </p:cxnSp>
    </p:spTree>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3" cstate="print">
            <a:duotone>
              <a:schemeClr val="accent2">
                <a:shade val="45000"/>
                <a:satMod val="135000"/>
              </a:schemeClr>
              <a:prstClr val="white"/>
            </a:duotone>
            <a:extLst>
              <a:ext uri="{BEBA8EAE-BF5A-486C-A8C5-ECC9F3942E4B}">
                <a14:imgProps xmlns="" xmlns:a14="http://schemas.microsoft.com/office/drawing/2010/main">
                  <a14:imgLayer r:embed="rId4">
                    <a14:imgEffect>
                      <a14:brightnessContrast bright="32000" contrast="-11000"/>
                    </a14:imgEffect>
                  </a14:imgLayer>
                </a14:imgProps>
              </a:ext>
              <a:ext uri="{28A0092B-C50C-407E-A947-70E740481C1C}">
                <a14:useLocalDpi xmlns="" xmlns:a14="http://schemas.microsoft.com/office/drawing/2010/main" val="0"/>
              </a:ext>
            </a:extLst>
          </a:blip>
          <a:stretch>
            <a:fillRect/>
          </a:stretch>
        </p:blipFill>
        <p:spPr>
          <a:xfrm>
            <a:off x="2" y="1"/>
            <a:ext cx="9143998" cy="6857999"/>
          </a:xfrm>
          <a:prstGeom prst="rect">
            <a:avLst/>
          </a:prstGeom>
        </p:spPr>
      </p:pic>
      <p:sp>
        <p:nvSpPr>
          <p:cNvPr id="2" name="عنوان 1"/>
          <p:cNvSpPr>
            <a:spLocks noGrp="1"/>
          </p:cNvSpPr>
          <p:nvPr>
            <p:ph type="ctrTitle"/>
          </p:nvPr>
        </p:nvSpPr>
        <p:spPr>
          <a:xfrm>
            <a:off x="571472" y="1357298"/>
            <a:ext cx="7851648" cy="1828800"/>
          </a:xfrm>
        </p:spPr>
        <p:txBody>
          <a:bodyPr>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ar-SY" sz="7200" b="1" dirty="0" smtClean="0">
                <a:ln/>
                <a:solidFill>
                  <a:schemeClr val="accent2">
                    <a:lumMod val="50000"/>
                  </a:schemeClr>
                </a:solidFill>
              </a:rPr>
              <a:t>شكراً </a:t>
            </a:r>
            <a:endParaRPr lang="ar-SY" sz="7200" b="1" dirty="0">
              <a:ln/>
              <a:solidFill>
                <a:schemeClr val="accent2">
                  <a:lumMod val="50000"/>
                </a:schemeClr>
              </a:solidFill>
            </a:endParaRPr>
          </a:p>
        </p:txBody>
      </p:sp>
      <p:sp>
        <p:nvSpPr>
          <p:cNvPr id="3" name="عنوان فرعي 2"/>
          <p:cNvSpPr>
            <a:spLocks noGrp="1"/>
          </p:cNvSpPr>
          <p:nvPr>
            <p:ph type="subTitle" idx="1"/>
          </p:nvPr>
        </p:nvSpPr>
        <p:spPr>
          <a:xfrm>
            <a:off x="1357290" y="2924944"/>
            <a:ext cx="6400800" cy="2880320"/>
          </a:xfrm>
        </p:spPr>
        <p:txBody>
          <a:bodyPr>
            <a:noAutofit/>
          </a:bodyPr>
          <a:lstStyle/>
          <a:p>
            <a:pPr algn="ctr">
              <a:lnSpc>
                <a:spcPct val="150000"/>
              </a:lnSpc>
            </a:pPr>
            <a:r>
              <a:rPr lang="ar-SY" sz="4400" dirty="0">
                <a:ln w="11430">
                  <a:noFill/>
                </a:ln>
                <a:solidFill>
                  <a:schemeClr val="accent2">
                    <a:lumMod val="75000"/>
                  </a:schemeClr>
                </a:solidFill>
                <a:latin typeface="Traditional Arabic" pitchFamily="18" charset="-78"/>
                <a:ea typeface="+mj-ea"/>
                <a:cs typeface="Traditional Arabic" pitchFamily="18" charset="-78"/>
              </a:rPr>
              <a:t>الشيخ الطبيب:  </a:t>
            </a:r>
            <a:endParaRPr lang="ar-SY" sz="4400" dirty="0" smtClean="0">
              <a:ln w="11430">
                <a:noFill/>
              </a:ln>
              <a:solidFill>
                <a:schemeClr val="accent2">
                  <a:lumMod val="75000"/>
                </a:schemeClr>
              </a:solidFill>
              <a:latin typeface="Traditional Arabic" pitchFamily="18" charset="-78"/>
              <a:ea typeface="+mj-ea"/>
              <a:cs typeface="Traditional Arabic" pitchFamily="18" charset="-78"/>
            </a:endParaRPr>
          </a:p>
          <a:p>
            <a:pPr algn="ctr">
              <a:lnSpc>
                <a:spcPct val="150000"/>
              </a:lnSpc>
            </a:pPr>
            <a:r>
              <a:rPr lang="ar-SY" sz="4400" b="0" dirty="0" smtClean="0">
                <a:ln w="11430">
                  <a:noFill/>
                </a:ln>
                <a:solidFill>
                  <a:schemeClr val="accent2">
                    <a:lumMod val="75000"/>
                  </a:schemeClr>
                </a:solidFill>
                <a:latin typeface="Traditional Arabic" pitchFamily="18" charset="-78"/>
                <a:ea typeface="+mj-ea"/>
                <a:cs typeface="PT Bold Heading" pitchFamily="2" charset="-78"/>
              </a:rPr>
              <a:t>محمد </a:t>
            </a:r>
            <a:r>
              <a:rPr lang="ar-SY" sz="4400" b="0" dirty="0">
                <a:ln w="11430">
                  <a:noFill/>
                </a:ln>
                <a:solidFill>
                  <a:schemeClr val="accent2">
                    <a:lumMod val="75000"/>
                  </a:schemeClr>
                </a:solidFill>
                <a:latin typeface="Traditional Arabic" pitchFamily="18" charset="-78"/>
                <a:ea typeface="+mj-ea"/>
                <a:cs typeface="PT Bold Heading" pitchFamily="2" charset="-78"/>
              </a:rPr>
              <a:t>خير </a:t>
            </a:r>
            <a:r>
              <a:rPr lang="ar-SY" sz="4400" b="0" dirty="0" err="1">
                <a:ln w="11430">
                  <a:noFill/>
                </a:ln>
                <a:solidFill>
                  <a:schemeClr val="accent2">
                    <a:lumMod val="75000"/>
                  </a:schemeClr>
                </a:solidFill>
                <a:latin typeface="Traditional Arabic" pitchFamily="18" charset="-78"/>
                <a:ea typeface="+mj-ea"/>
                <a:cs typeface="PT Bold Heading" pitchFamily="2" charset="-78"/>
              </a:rPr>
              <a:t>الشَّعَّال</a:t>
            </a:r>
            <a:endParaRPr lang="ar-SY" sz="4400" b="0" dirty="0">
              <a:ln w="11430">
                <a:noFill/>
              </a:ln>
              <a:solidFill>
                <a:schemeClr val="accent2">
                  <a:lumMod val="75000"/>
                </a:schemeClr>
              </a:solidFill>
              <a:latin typeface="Traditional Arabic" pitchFamily="18" charset="-78"/>
              <a:ea typeface="+mj-ea"/>
              <a:cs typeface="PT Bold Heading" pitchFamily="2" charset="-78"/>
            </a:endParaRPr>
          </a:p>
          <a:p>
            <a:pPr algn="ctr">
              <a:lnSpc>
                <a:spcPct val="150000"/>
              </a:lnSpc>
            </a:pPr>
            <a:r>
              <a:rPr lang="en-US" sz="4400" dirty="0">
                <a:ln w="11430">
                  <a:solidFill>
                    <a:schemeClr val="accent2">
                      <a:lumMod val="50000"/>
                    </a:schemeClr>
                  </a:solidFill>
                </a:ln>
                <a:solidFill>
                  <a:schemeClr val="bg1"/>
                </a:solidFill>
                <a:latin typeface="Traditional Arabic" pitchFamily="18" charset="-78"/>
                <a:ea typeface="+mj-ea"/>
                <a:cs typeface="Traditional Arabic" pitchFamily="18" charset="-78"/>
              </a:rPr>
              <a:t>Dr-shaal.com</a:t>
            </a:r>
            <a:endParaRPr lang="ar-SY" sz="4400" dirty="0">
              <a:ln w="11430">
                <a:solidFill>
                  <a:schemeClr val="accent2">
                    <a:lumMod val="50000"/>
                  </a:schemeClr>
                </a:solidFill>
              </a:ln>
              <a:solidFill>
                <a:schemeClr val="bg1"/>
              </a:solidFill>
              <a:latin typeface="Traditional Arabic" pitchFamily="18" charset="-78"/>
              <a:ea typeface="+mj-ea"/>
              <a:cs typeface="Traditional Arabic" pitchFamily="18" charset="-78"/>
            </a:endParaRPr>
          </a:p>
        </p:txBody>
      </p:sp>
    </p:spTree>
    <p:extLst>
      <p:ext uri="{BB962C8B-B14F-4D97-AF65-F5344CB8AC3E}">
        <p14:creationId xmlns="" xmlns:p14="http://schemas.microsoft.com/office/powerpoint/2010/main" val="35872720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par>
                          <p:cTn id="11" fill="hold">
                            <p:stCondLst>
                              <p:cond delay="1400"/>
                            </p:stCondLst>
                            <p:childTnLst>
                              <p:par>
                                <p:cTn id="12" presetID="2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16" fill="hold">
                            <p:stCondLst>
                              <p:cond delay="1900"/>
                            </p:stCondLst>
                            <p:childTnLst>
                              <p:par>
                                <p:cTn id="17" presetID="23" presetClass="entr" presetSubtype="16"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par>
                          <p:cTn id="21" fill="hold">
                            <p:stCondLst>
                              <p:cond delay="2400"/>
                            </p:stCondLst>
                            <p:childTnLst>
                              <p:par>
                                <p:cTn id="22" presetID="15" presetClass="entr" presetSubtype="0"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par>
                          <p:cTn id="28" fill="hold">
                            <p:stCondLst>
                              <p:cond delay="3400"/>
                            </p:stCondLst>
                            <p:childTnLst>
                              <p:par>
                                <p:cTn id="29" presetID="18" presetClass="entr" presetSubtype="12" fill="hold" nodeType="after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strips(downLeft)">
                                      <p:cBhvr>
                                        <p:cTn id="31" dur="500"/>
                                        <p:tgtEl>
                                          <p:spTgt spid="3">
                                            <p:txEl>
                                              <p:pRg st="0" end="0"/>
                                            </p:txEl>
                                          </p:spTgt>
                                        </p:tgtEl>
                                      </p:cBhvr>
                                    </p:animEffect>
                                  </p:childTnLst>
                                </p:cTn>
                              </p:par>
                            </p:childTnLst>
                          </p:cTn>
                        </p:par>
                        <p:par>
                          <p:cTn id="32" fill="hold">
                            <p:stCondLst>
                              <p:cond delay="3900"/>
                            </p:stCondLst>
                            <p:childTnLst>
                              <p:par>
                                <p:cTn id="33" presetID="18" presetClass="entr" presetSubtype="12" fill="hold" nodeType="after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Effect transition="in" filter="strips(downLeft)">
                                      <p:cBhvr>
                                        <p:cTn id="35" dur="500"/>
                                        <p:tgtEl>
                                          <p:spTgt spid="3">
                                            <p:txEl>
                                              <p:pRg st="1" end="1"/>
                                            </p:txEl>
                                          </p:spTgt>
                                        </p:tgtEl>
                                      </p:cBhvr>
                                    </p:animEffect>
                                  </p:childTnLst>
                                </p:cTn>
                              </p:par>
                            </p:childTnLst>
                          </p:cTn>
                        </p:par>
                        <p:par>
                          <p:cTn id="36" fill="hold">
                            <p:stCondLst>
                              <p:cond delay="4400"/>
                            </p:stCondLst>
                            <p:childTnLst>
                              <p:par>
                                <p:cTn id="37" presetID="5" presetClass="entr" presetSubtype="10" fill="hold" grpId="1" nodeType="afterEffect">
                                  <p:stCondLst>
                                    <p:cond delay="0"/>
                                  </p:stCondLst>
                                  <p:iterate type="lt">
                                    <p:tmPct val="0"/>
                                  </p:iterate>
                                  <p:childTnLst>
                                    <p:set>
                                      <p:cBhvr>
                                        <p:cTn id="38" dur="1" fill="hold">
                                          <p:stCondLst>
                                            <p:cond delay="0"/>
                                          </p:stCondLst>
                                        </p:cTn>
                                        <p:tgtEl>
                                          <p:spTgt spid="2"/>
                                        </p:tgtEl>
                                        <p:attrNameLst>
                                          <p:attrName>style.visibility</p:attrName>
                                        </p:attrNameLst>
                                      </p:cBhvr>
                                      <p:to>
                                        <p:strVal val="visible"/>
                                      </p:to>
                                    </p:set>
                                    <p:animEffect transition="in" filter="checkerboard(across)">
                                      <p:cBhvr>
                                        <p:cTn id="39" dur="500"/>
                                        <p:tgtEl>
                                          <p:spTgt spid="2"/>
                                        </p:tgtEl>
                                      </p:cBhvr>
                                    </p:animEffect>
                                  </p:childTnLst>
                                </p:cTn>
                              </p:par>
                            </p:childTnLst>
                          </p:cTn>
                        </p:par>
                        <p:par>
                          <p:cTn id="40" fill="hold">
                            <p:stCondLst>
                              <p:cond delay="4900"/>
                            </p:stCondLst>
                            <p:childTnLst>
                              <p:par>
                                <p:cTn id="41" presetID="3" presetClass="entr" presetSubtype="10" fill="hold" nodeType="after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blinds(horizontal)">
                                      <p:cBhvr>
                                        <p:cTn id="43" dur="500"/>
                                        <p:tgtEl>
                                          <p:spTgt spid="3">
                                            <p:txEl>
                                              <p:pRg st="2" end="2"/>
                                            </p:txEl>
                                          </p:spTgt>
                                        </p:tgtEl>
                                      </p:cBhvr>
                                    </p:animEffect>
                                  </p:childTnLst>
                                </p:cTn>
                              </p:par>
                            </p:childTnLst>
                          </p:cTn>
                        </p:par>
                        <p:par>
                          <p:cTn id="44" fill="hold">
                            <p:stCondLst>
                              <p:cond delay="5400"/>
                            </p:stCondLst>
                            <p:childTnLst>
                              <p:par>
                                <p:cTn id="45" presetID="7" presetClass="entr" presetSubtype="4" fill="hold" grpId="2" nodeType="afterEffect">
                                  <p:stCondLst>
                                    <p:cond delay="0"/>
                                  </p:stCondLst>
                                  <p:iterate type="lt">
                                    <p:tmPct val="0"/>
                                  </p:iterate>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0" fill="hold"/>
                                        <p:tgtEl>
                                          <p:spTgt spid="2"/>
                                        </p:tgtEl>
                                        <p:attrNameLst>
                                          <p:attrName>ppt_x</p:attrName>
                                        </p:attrNameLst>
                                      </p:cBhvr>
                                      <p:tavLst>
                                        <p:tav tm="0">
                                          <p:val>
                                            <p:strVal val="#ppt_x"/>
                                          </p:val>
                                        </p:tav>
                                        <p:tav tm="100000">
                                          <p:val>
                                            <p:strVal val="#ppt_x"/>
                                          </p:val>
                                        </p:tav>
                                      </p:tavLst>
                                    </p:anim>
                                    <p:anim calcmode="lin" valueType="num">
                                      <p:cBhvr additive="base">
                                        <p:cTn id="48" dur="5000" fill="hold"/>
                                        <p:tgtEl>
                                          <p:spTgt spid="2"/>
                                        </p:tgtEl>
                                        <p:attrNameLst>
                                          <p:attrName>ppt_y</p:attrName>
                                        </p:attrNameLst>
                                      </p:cBhvr>
                                      <p:tavLst>
                                        <p:tav tm="0">
                                          <p:val>
                                            <p:strVal val="1+#ppt_h/2"/>
                                          </p:val>
                                        </p:tav>
                                        <p:tav tm="100000">
                                          <p:val>
                                            <p:strVal val="#ppt_y"/>
                                          </p:val>
                                        </p:tav>
                                      </p:tavLst>
                                    </p:anim>
                                  </p:childTnLst>
                                </p:cTn>
                              </p:par>
                            </p:childTnLst>
                          </p:cTn>
                        </p:par>
                        <p:par>
                          <p:cTn id="49" fill="hold">
                            <p:stCondLst>
                              <p:cond delay="10400"/>
                            </p:stCondLst>
                            <p:childTnLst>
                              <p:par>
                                <p:cTn id="50" presetID="7" presetClass="entr" presetSubtype="4" fill="hold" grpId="0" nodeType="afterEffect">
                                  <p:stCondLst>
                                    <p:cond delay="0"/>
                                  </p:stCondLst>
                                  <p:childTnLst>
                                    <p:set>
                                      <p:cBhvr>
                                        <p:cTn id="51" dur="1" fill="hold">
                                          <p:stCondLst>
                                            <p:cond delay="0"/>
                                          </p:stCondLst>
                                        </p:cTn>
                                        <p:tgtEl>
                                          <p:spTgt spid="3">
                                            <p:txEl>
                                              <p:pRg st="0" end="0"/>
                                            </p:txEl>
                                          </p:spTgt>
                                        </p:tgtEl>
                                        <p:attrNameLst>
                                          <p:attrName>style.visibility</p:attrName>
                                        </p:attrNameLst>
                                      </p:cBhvr>
                                      <p:to>
                                        <p:strVal val="visible"/>
                                      </p:to>
                                    </p:set>
                                    <p:anim calcmode="lin" valueType="num">
                                      <p:cBhvr additive="base">
                                        <p:cTn id="52"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53"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54" fill="hold">
                            <p:stCondLst>
                              <p:cond delay="15400"/>
                            </p:stCondLst>
                            <p:childTnLst>
                              <p:par>
                                <p:cTn id="55" presetID="7" presetClass="entr" presetSubtype="4" fill="hold" grpId="0" nodeType="afterEffect">
                                  <p:stCondLst>
                                    <p:cond delay="0"/>
                                  </p:stCondLst>
                                  <p:childTnLst>
                                    <p:set>
                                      <p:cBhvr>
                                        <p:cTn id="56" dur="1" fill="hold">
                                          <p:stCondLst>
                                            <p:cond delay="0"/>
                                          </p:stCondLst>
                                        </p:cTn>
                                        <p:tgtEl>
                                          <p:spTgt spid="3">
                                            <p:txEl>
                                              <p:pRg st="1" end="1"/>
                                            </p:txEl>
                                          </p:spTgt>
                                        </p:tgtEl>
                                        <p:attrNameLst>
                                          <p:attrName>style.visibility</p:attrName>
                                        </p:attrNameLst>
                                      </p:cBhvr>
                                      <p:to>
                                        <p:strVal val="visible"/>
                                      </p:to>
                                    </p:set>
                                    <p:anim calcmode="lin" valueType="num">
                                      <p:cBhvr additive="base">
                                        <p:cTn id="57"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8"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59" fill="hold">
                            <p:stCondLst>
                              <p:cond delay="20400"/>
                            </p:stCondLst>
                            <p:childTnLst>
                              <p:par>
                                <p:cTn id="60" presetID="7" presetClass="entr" presetSubtype="4" fill="hold" grpId="0" nodeType="afterEffect">
                                  <p:stCondLst>
                                    <p:cond delay="0"/>
                                  </p:stCondLst>
                                  <p:childTnLst>
                                    <p:set>
                                      <p:cBhvr>
                                        <p:cTn id="61" dur="1" fill="hold">
                                          <p:stCondLst>
                                            <p:cond delay="0"/>
                                          </p:stCondLst>
                                        </p:cTn>
                                        <p:tgtEl>
                                          <p:spTgt spid="3">
                                            <p:txEl>
                                              <p:pRg st="2" end="2"/>
                                            </p:txEl>
                                          </p:spTgt>
                                        </p:tgtEl>
                                        <p:attrNameLst>
                                          <p:attrName>style.visibility</p:attrName>
                                        </p:attrNameLst>
                                      </p:cBhvr>
                                      <p:to>
                                        <p:strVal val="visible"/>
                                      </p:to>
                                    </p:set>
                                    <p:anim calcmode="lin" valueType="num">
                                      <p:cBhvr additive="base">
                                        <p:cTn id="62"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63" dur="5000" fill="hold"/>
                                        <p:tgtEl>
                                          <p:spTgt spid="3">
                                            <p:txEl>
                                              <p:pRg st="2" end="2"/>
                                            </p:txEl>
                                          </p:spTgt>
                                        </p:tgtEl>
                                        <p:attrNameLst>
                                          <p:attrName>ppt_y</p:attrName>
                                        </p:attrNameLst>
                                      </p:cBhvr>
                                      <p:tavLst>
                                        <p:tav tm="0">
                                          <p:val>
                                            <p:strVal val="1+#ppt_h/2"/>
                                          </p:val>
                                        </p:tav>
                                        <p:tav tm="100000">
                                          <p:val>
                                            <p:strVal val="#ppt_y"/>
                                          </p:val>
                                        </p:tav>
                                      </p:tavLst>
                                    </p:anim>
                                  </p:childTnLst>
                                </p:cTn>
                              </p:par>
                              <p:par>
                                <p:cTn id="64" presetID="38" presetClass="entr" presetSubtype="0" accel="50000" fill="hold" grpId="3" nodeType="withEffect">
                                  <p:stCondLst>
                                    <p:cond delay="0"/>
                                  </p:stCondLst>
                                  <p:iterate type="lt">
                                    <p:tmPct val="50000"/>
                                  </p:iterate>
                                  <p:childTnLst>
                                    <p:set>
                                      <p:cBhvr>
                                        <p:cTn id="65" dur="1" fill="hold">
                                          <p:stCondLst>
                                            <p:cond delay="0"/>
                                          </p:stCondLst>
                                        </p:cTn>
                                        <p:tgtEl>
                                          <p:spTgt spid="2"/>
                                        </p:tgtEl>
                                        <p:attrNameLst>
                                          <p:attrName>style.visibility</p:attrName>
                                        </p:attrNameLst>
                                      </p:cBhvr>
                                      <p:to>
                                        <p:strVal val="visible"/>
                                      </p:to>
                                    </p:set>
                                    <p:set>
                                      <p:cBhvr>
                                        <p:cTn id="66" dur="455" fill="hold">
                                          <p:stCondLst>
                                            <p:cond delay="0"/>
                                          </p:stCondLst>
                                        </p:cTn>
                                        <p:tgtEl>
                                          <p:spTgt spid="2"/>
                                        </p:tgtEl>
                                        <p:attrNameLst>
                                          <p:attrName>style.rotation</p:attrName>
                                        </p:attrNameLst>
                                      </p:cBhvr>
                                      <p:to>
                                        <p:strVal val="-45.0"/>
                                      </p:to>
                                    </p:set>
                                    <p:anim calcmode="lin" valueType="num">
                                      <p:cBhvr>
                                        <p:cTn id="67"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P spid="2" grpId="3"/>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خمري">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2_مدير تنفيذي">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سمة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Executive</Template>
  <TotalTime>310</TotalTime>
  <Words>655</Words>
  <Application>Microsoft Office PowerPoint</Application>
  <PresentationFormat>On-screen Show (4:3)</PresentationFormat>
  <Paragraphs>70</Paragraphs>
  <Slides>25</Slides>
  <Notes>2</Notes>
  <HiddenSlides>0</HiddenSlides>
  <MMClips>0</MMClips>
  <ScaleCrop>false</ScaleCrop>
  <HeadingPairs>
    <vt:vector size="4" baseType="variant">
      <vt:variant>
        <vt:lpstr>Theme</vt:lpstr>
      </vt:variant>
      <vt:variant>
        <vt:i4>3</vt:i4>
      </vt:variant>
      <vt:variant>
        <vt:lpstr>Slide Titles</vt:lpstr>
      </vt:variant>
      <vt:variant>
        <vt:i4>25</vt:i4>
      </vt:variant>
    </vt:vector>
  </HeadingPairs>
  <TitlesOfParts>
    <vt:vector size="28" baseType="lpstr">
      <vt:lpstr>خمري</vt:lpstr>
      <vt:lpstr>2_مدير تنفيذي</vt:lpstr>
      <vt:lpstr>سمة Office</vt:lpstr>
      <vt:lpstr>Slide 1</vt:lpstr>
      <vt:lpstr>واجبات الزوجة  نحو زوجها -الزوجة كما يريدها رسول الله -</vt:lpstr>
      <vt:lpstr>الزوجة كما يريدها رسول الله  </vt:lpstr>
      <vt:lpstr>الطاعة في المعروف</vt:lpstr>
      <vt:lpstr>الزوجة كما يريدها رسول الله  </vt:lpstr>
      <vt:lpstr>الطاعة في المعروف</vt:lpstr>
      <vt:lpstr>الطاعة في المعروف</vt:lpstr>
      <vt:lpstr>الطاعة في المعروف</vt:lpstr>
      <vt:lpstr>الطاعة</vt:lpstr>
      <vt:lpstr>الطاعة بالمعروف</vt:lpstr>
      <vt:lpstr>الأمانة</vt:lpstr>
      <vt:lpstr>الأمانة</vt:lpstr>
      <vt:lpstr>الأمانة</vt:lpstr>
      <vt:lpstr>الأمانة</vt:lpstr>
      <vt:lpstr>رضا الزوج</vt:lpstr>
      <vt:lpstr>رضا الزوج</vt:lpstr>
      <vt:lpstr>رضا الزوج</vt:lpstr>
      <vt:lpstr>استئذان  الزوج</vt:lpstr>
      <vt:lpstr>استئذان الزوج</vt:lpstr>
      <vt:lpstr>استئذان الزوج</vt:lpstr>
      <vt:lpstr>هدية:</vt:lpstr>
      <vt:lpstr>الزنبق</vt:lpstr>
      <vt:lpstr>الزنبق</vt:lpstr>
      <vt:lpstr>الزوجة كما يريدها رسول الله  </vt:lpstr>
      <vt:lpstr>شكراً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ختام الدورة</dc:title>
  <dc:creator>الأساسي</dc:creator>
  <cp:lastModifiedBy>fahd</cp:lastModifiedBy>
  <cp:revision>76</cp:revision>
  <dcterms:created xsi:type="dcterms:W3CDTF">2011-01-27T11:35:38Z</dcterms:created>
  <dcterms:modified xsi:type="dcterms:W3CDTF">2011-10-24T09:42:12Z</dcterms:modified>
</cp:coreProperties>
</file>