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53" r:id="rId1"/>
    <p:sldMasterId id="2147483655" r:id="rId2"/>
    <p:sldMasterId id="2147483701" r:id="rId3"/>
    <p:sldMasterId id="2147483713" r:id="rId4"/>
  </p:sldMasterIdLst>
  <p:sldIdLst>
    <p:sldId id="268" r:id="rId5"/>
    <p:sldId id="269" r:id="rId6"/>
    <p:sldId id="256" r:id="rId7"/>
    <p:sldId id="270" r:id="rId8"/>
    <p:sldId id="271" r:id="rId9"/>
    <p:sldId id="273" r:id="rId10"/>
    <p:sldId id="274" r:id="rId11"/>
    <p:sldId id="275" r:id="rId12"/>
    <p:sldId id="265" r:id="rId13"/>
    <p:sldId id="276" r:id="rId14"/>
    <p:sldId id="277" r:id="rId15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2" d="100"/>
          <a:sy n="72" d="100"/>
        </p:scale>
        <p:origin x="-5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11268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ar-SY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7C0D366-44C2-441E-B3AC-A4116E947F16}" type="slidenum">
              <a:rPr lang="ar-SA"/>
              <a:pPr/>
              <a:t>‹#›</a:t>
            </a:fld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0B0C68-6470-421C-85B1-823E99648ED1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B2C5C2-6D4A-4E3A-8CF5-7D13CD5878DE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ar-SA" altLang="en-US"/>
              <a:t>انقر لتحرير نمط العنوان الرئيسي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ar-SA" altLang="en-US"/>
              <a:t>انقر لتحرير نمط العنوان الثانوي الرئيسي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29C8DAB-E38C-41B6-8092-9E399632EC46}" type="slidenum">
              <a:rPr lang="ar-SA" altLang="en-US"/>
              <a:pPr/>
              <a:t>‹#›</a:t>
            </a:fld>
            <a:endParaRPr lang="en-US" altLang="en-US"/>
          </a:p>
        </p:txBody>
      </p:sp>
      <p:sp>
        <p:nvSpPr>
          <p:cNvPr id="15367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ar-SY"/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S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5DE97C-AB25-491E-8132-73F008A70949}" type="slidenum">
              <a:rPr lang="ar-SA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216B0C-97CD-47AA-A346-CD9EB19FAC84}" type="slidenum">
              <a:rPr lang="ar-SA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FAC7F4-3D58-4870-98F2-820B042CF3BF}" type="slidenum">
              <a:rPr lang="ar-SA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9FDB12-C077-4E2F-924E-FB5ABBC97D1D}" type="slidenum">
              <a:rPr lang="ar-SA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2604D1-C113-4AD7-B566-190D049DA5DF}" type="slidenum">
              <a:rPr lang="ar-SA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29C84E-3932-45F8-BAD8-90D76C38A710}" type="slidenum">
              <a:rPr lang="ar-SA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896C1-2F22-462A-ACDD-B9939C6BBC2D}" type="slidenum">
              <a:rPr lang="ar-SA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05BED2-C4BC-4CEC-AF6C-51FA347F0039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Y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7372EF-C3DF-4287-AA25-C20E95516F4A}" type="slidenum">
              <a:rPr lang="ar-SA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988F88-D031-4C6F-9095-A7EAC1444856}" type="slidenum">
              <a:rPr lang="ar-SA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32D576-C072-4E53-9224-6EC6CD16F3A6}" type="slidenum">
              <a:rPr lang="ar-SA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45ADA-0AC7-4F70-BB9E-65E85583B60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35B63-D8B5-4957-93DA-52C1A707057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6A5E8-EEE0-4728-A58B-CB79B7B366C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168170-87E0-4314-8D82-1A1C5065777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5E911-5C55-4B02-B9DD-38C3BEF59A0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89564-8FE8-4839-90EC-9B08781B180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80271-79D5-4160-9521-B9DBFDBD78A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EB471D-DEA7-40E6-8DAF-8BB80E67DAE6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83CF7-211C-44E7-9385-ADA100168CE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ar-SA" noProof="0" smtClean="0"/>
              <a:t>انقر فوق الرمز لإضافة صورة</a:t>
            </a:r>
            <a:endParaRPr lang="ar-SA" noProof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7F786-5425-459C-BA4B-FD7EE950661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8B2D6-4E20-4C20-B11A-A0ADBCE85C1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6C6DA8-2C16-4C23-B504-D473B291881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B371B4-4BEC-4EAC-BA8B-41E5CBDDC37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5A8179-CF4B-4B50-AC56-A148C19C28F0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87BF39-3858-4B75-B68D-101DBEAAE19D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A6D490-DDC4-4329-833F-F21A3BE647C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79470D-E42F-4B91-8E45-4B487DC8B39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070F85-A854-4D51-82BE-2EE8D14127C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93A4C9-5F24-470C-ADD6-7B98AD653187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5A0F67-2F61-41FE-83FE-58C699346589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5A7092-76CE-4D38-8976-8C2BBFF78D29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D4269B3D-46CA-4BAA-A666-482F5384A8E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9A905A-79E3-4BB1-A5A8-A14F7448661D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5BE924-BBA2-4CC2-A7F7-9F2945A07B8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EF7868-FC97-4F68-BF73-CB057C7A2BC6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F7801D-C611-4B83-9316-A195A3E04E19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FDCE19-216B-4EAE-B4E2-13F0B2298138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F4183B-E262-47AD-9299-927F181F5166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Y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Y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02C17F-8022-43FE-80CC-7DB15BC32BBA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fld id="{B589E8BE-8690-4E73-922B-463BD1CEDA33}" type="slidenum">
              <a:rPr lang="ar-SA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ar-SY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 smtClean="0"/>
              <a:t>انقر لتحرير نمط العنوان الرئيسي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 smtClean="0"/>
              <a:t>انقر لتحرير أنماط النص الرئيسي</a:t>
            </a:r>
          </a:p>
          <a:p>
            <a:pPr lvl="1"/>
            <a:r>
              <a:rPr lang="ar-SA" altLang="en-US" smtClean="0"/>
              <a:t>المستوى الثاني</a:t>
            </a:r>
          </a:p>
          <a:p>
            <a:pPr lvl="2"/>
            <a:r>
              <a:rPr lang="ar-SA" altLang="en-US" smtClean="0"/>
              <a:t>المستوى الثالث</a:t>
            </a:r>
          </a:p>
          <a:p>
            <a:pPr lvl="3"/>
            <a:r>
              <a:rPr lang="ar-SA" altLang="en-US" smtClean="0"/>
              <a:t>المستوى الرابع</a:t>
            </a:r>
          </a:p>
          <a:p>
            <a:pPr lvl="4"/>
            <a:r>
              <a:rPr lang="ar-SA" altLang="en-US" smtClean="0"/>
              <a:t>المستوى الخامس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+mj-lt"/>
              </a:defRPr>
            </a:lvl1pPr>
          </a:lstStyle>
          <a:p>
            <a:endParaRPr lang="en-US" alt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>
              <a:defRPr sz="1200">
                <a:latin typeface="+mj-lt"/>
              </a:defRPr>
            </a:lvl1pPr>
          </a:lstStyle>
          <a:p>
            <a:endParaRPr lang="en-US" alt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+mj-lt"/>
              </a:defRPr>
            </a:lvl1pPr>
          </a:lstStyle>
          <a:p>
            <a:fld id="{F084FCA2-9E31-4B4E-9BA7-50E6AA1197EF}" type="slidenum">
              <a:rPr lang="ar-SA" altLang="en-US"/>
              <a:pPr/>
              <a:t>‹#›</a:t>
            </a:fld>
            <a:endParaRPr lang="en-US" altLang="en-US"/>
          </a:p>
        </p:txBody>
      </p:sp>
      <p:sp>
        <p:nvSpPr>
          <p:cNvPr id="14343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ar-SY"/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ar-S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iming>
    <p:tnLst>
      <p:par>
        <p:cTn id="1" dur="indefinite" restart="never" nodeType="tmRoot"/>
      </p:par>
    </p:tnLst>
  </p:timing>
  <p:txStyles>
    <p:titleStyle>
      <a:lvl1pPr algn="l" rtl="1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pitchFamily="34" charset="0"/>
        </a:defRPr>
      </a:lvl2pPr>
      <a:lvl3pPr algn="l" rtl="1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pitchFamily="34" charset="0"/>
        </a:defRPr>
      </a:lvl3pPr>
      <a:lvl4pPr algn="l" rtl="1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pitchFamily="34" charset="0"/>
        </a:defRPr>
      </a:lvl4pPr>
      <a:lvl5pPr algn="l" rtl="1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pitchFamily="34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pitchFamily="34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pitchFamily="34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pitchFamily="34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pitchFamily="34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r" rtl="1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  <a:cs typeface="+mn-cs"/>
        </a:defRPr>
      </a:lvl2pPr>
      <a:lvl3pPr marL="1022350" indent="-350838" algn="r" rtl="1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  <a:cs typeface="+mn-cs"/>
        </a:defRPr>
      </a:lvl3pPr>
      <a:lvl4pPr marL="1339850" indent="-315913" algn="r" rtl="1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  <a:cs typeface="+mn-cs"/>
        </a:defRPr>
      </a:lvl4pPr>
      <a:lvl5pPr marL="1681163" indent="-339725" algn="r" rtl="1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138363" indent="-339725" algn="r" rtl="1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595563" indent="-339725" algn="r" rtl="1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052763" indent="-339725" algn="r" rtl="1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509963" indent="-339725" algn="r" rtl="1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Y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fld id="{BB165382-CDA4-4CAA-83AB-0D29334B6FE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2pPr>
      <a:lvl3pPr algn="l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3pPr>
      <a:lvl4pPr algn="l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4pPr>
      <a:lvl5pPr algn="l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589E8BE-8690-4E73-922B-463BD1CEDA33}" type="slidenum">
              <a:rPr lang="ar-SA" smtClean="0"/>
              <a:pPr/>
              <a:t>‹#›</a:t>
            </a:fld>
            <a:endParaRPr lang="en-US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GB" sz="82900" dirty="0" smtClean="0">
              <a:solidFill>
                <a:schemeClr val="tx1"/>
              </a:solidFill>
              <a:cs typeface="Diwani Letter" pitchFamily="2" charset="-78"/>
            </a:endParaRPr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>
          <a:xfrm>
            <a:off x="357158" y="-1857412"/>
            <a:ext cx="8229600" cy="4389438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en-US" sz="41300" dirty="0" smtClean="0">
                <a:solidFill>
                  <a:schemeClr val="tx2"/>
                </a:solidFill>
                <a:cs typeface="Times New Roman" pitchFamily="18" charset="0"/>
                <a:sym typeface="AGA Arabesque" pitchFamily="2" charset="2"/>
              </a:rPr>
              <a:t></a:t>
            </a:r>
            <a:endParaRPr lang="ar-SA" sz="6000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642918"/>
            <a:ext cx="9144000" cy="1357322"/>
          </a:xfrm>
        </p:spPr>
        <p:txBody>
          <a:bodyPr>
            <a:normAutofit fontScale="90000"/>
          </a:bodyPr>
          <a:lstStyle/>
          <a:p>
            <a:pPr algn="ctr"/>
            <a:r>
              <a:rPr lang="ar-SY" sz="8800" b="1" dirty="0" smtClean="0">
                <a:solidFill>
                  <a:schemeClr val="tx1"/>
                </a:solidFill>
              </a:rPr>
              <a:t>ثانياً : حكم الاستقراض</a:t>
            </a:r>
            <a:endParaRPr lang="en-US" sz="8800" b="1" dirty="0">
              <a:solidFill>
                <a:schemeClr val="tx1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857365"/>
            <a:ext cx="9144000" cy="5000636"/>
          </a:xfrm>
        </p:spPr>
        <p:txBody>
          <a:bodyPr>
            <a:noAutofit/>
          </a:bodyPr>
          <a:lstStyle/>
          <a:p>
            <a:pPr algn="ctr">
              <a:buFont typeface="Wingdings" pitchFamily="2" charset="2"/>
              <a:buNone/>
            </a:pPr>
            <a:r>
              <a:rPr lang="ar-SY" sz="6600" b="1" dirty="0" smtClean="0">
                <a:solidFill>
                  <a:schemeClr val="tx2">
                    <a:lumMod val="75000"/>
                  </a:schemeClr>
                </a:solidFill>
              </a:rPr>
              <a:t>2) يصير الاستقراض واجباً :</a:t>
            </a:r>
          </a:p>
          <a:p>
            <a:pPr algn="ctr">
              <a:buFont typeface="Wingdings" pitchFamily="2" charset="2"/>
              <a:buNone/>
            </a:pPr>
            <a:r>
              <a:rPr lang="ar-SY" sz="6600" b="1" dirty="0" smtClean="0">
                <a:solidFill>
                  <a:schemeClr val="tx2">
                    <a:lumMod val="75000"/>
                  </a:schemeClr>
                </a:solidFill>
              </a:rPr>
              <a:t>إذا كان الرجل مضطراً ويعلم من نفسه السداد</a:t>
            </a:r>
            <a:endParaRPr lang="ar-SY" sz="48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642918"/>
            <a:ext cx="9144000" cy="1357322"/>
          </a:xfrm>
        </p:spPr>
        <p:txBody>
          <a:bodyPr>
            <a:normAutofit fontScale="90000"/>
          </a:bodyPr>
          <a:lstStyle/>
          <a:p>
            <a:pPr algn="ctr"/>
            <a:r>
              <a:rPr lang="ar-SY" sz="8800" b="1" dirty="0" smtClean="0">
                <a:solidFill>
                  <a:schemeClr val="tx1"/>
                </a:solidFill>
              </a:rPr>
              <a:t>ثانياً : حكم الاستقراض</a:t>
            </a:r>
            <a:endParaRPr lang="en-US" sz="8800" b="1" dirty="0">
              <a:solidFill>
                <a:schemeClr val="tx1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857365"/>
            <a:ext cx="9144000" cy="5000636"/>
          </a:xfrm>
        </p:spPr>
        <p:txBody>
          <a:bodyPr>
            <a:noAutofit/>
          </a:bodyPr>
          <a:lstStyle/>
          <a:p>
            <a:pPr algn="ctr">
              <a:buFont typeface="Wingdings" pitchFamily="2" charset="2"/>
              <a:buNone/>
            </a:pPr>
            <a:r>
              <a:rPr lang="ar-SY" sz="6000" b="1" dirty="0" smtClean="0">
                <a:solidFill>
                  <a:schemeClr val="tx2">
                    <a:lumMod val="75000"/>
                  </a:schemeClr>
                </a:solidFill>
              </a:rPr>
              <a:t>3) يصير الاستقراض مباحاً :</a:t>
            </a:r>
          </a:p>
          <a:p>
            <a:pPr algn="ctr">
              <a:buFont typeface="Wingdings" pitchFamily="2" charset="2"/>
              <a:buNone/>
            </a:pPr>
            <a:r>
              <a:rPr lang="ar-SY" sz="6000" b="1" dirty="0" smtClean="0">
                <a:solidFill>
                  <a:schemeClr val="tx2">
                    <a:lumMod val="75000"/>
                  </a:schemeClr>
                </a:solidFill>
              </a:rPr>
              <a:t>إذا كان المرء غير مضطر ويعلم من نفسه السداد </a:t>
            </a:r>
          </a:p>
          <a:p>
            <a:pPr algn="ctr">
              <a:buFont typeface="Wingdings" pitchFamily="2" charset="2"/>
              <a:buNone/>
            </a:pPr>
            <a:r>
              <a:rPr lang="ar-SY" sz="6000" b="1" u="sng" dirty="0" smtClean="0">
                <a:solidFill>
                  <a:schemeClr val="tx2">
                    <a:lumMod val="75000"/>
                  </a:schemeClr>
                </a:solidFill>
              </a:rPr>
              <a:t>والأولى ترك الاستقراض</a:t>
            </a:r>
            <a:endParaRPr lang="ar-SY" sz="4400" b="1" u="sng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571480"/>
            <a:ext cx="7929619" cy="1928826"/>
          </a:xfrm>
        </p:spPr>
        <p:txBody>
          <a:bodyPr/>
          <a:lstStyle/>
          <a:p>
            <a:pPr algn="ctr"/>
            <a:r>
              <a:rPr lang="ar-SY" sz="8000" b="1" dirty="0" smtClean="0"/>
              <a:t>سلسلة أسواقنا التجارية</a:t>
            </a:r>
            <a:endParaRPr lang="en-US" sz="8000" b="1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>
          <a:xfrm>
            <a:off x="428596" y="2500306"/>
            <a:ext cx="8229600" cy="4114800"/>
          </a:xfrm>
        </p:spPr>
        <p:txBody>
          <a:bodyPr/>
          <a:lstStyle/>
          <a:p>
            <a:pPr algn="ctr">
              <a:buNone/>
            </a:pPr>
            <a:r>
              <a:rPr lang="ar-SY" sz="7200" b="1" dirty="0" smtClean="0"/>
              <a:t>الخطبة </a:t>
            </a:r>
            <a:r>
              <a:rPr lang="ar-SY" sz="7200" b="1" dirty="0" smtClean="0"/>
              <a:t>الخامسة </a:t>
            </a:r>
            <a:endParaRPr lang="ar-SY" sz="7200" b="1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341438"/>
            <a:ext cx="7772400" cy="1431925"/>
          </a:xfrm>
        </p:spPr>
        <p:txBody>
          <a:bodyPr/>
          <a:lstStyle/>
          <a:p>
            <a:r>
              <a:rPr lang="ar-SY" sz="12900" b="1"/>
              <a:t>عنوان الخطبة</a:t>
            </a:r>
            <a:endParaRPr lang="en-US" sz="12900" b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3860800"/>
            <a:ext cx="8569325" cy="1752600"/>
          </a:xfrm>
        </p:spPr>
        <p:txBody>
          <a:bodyPr/>
          <a:lstStyle/>
          <a:p>
            <a:r>
              <a:rPr lang="ar-SY" sz="9600" b="1" dirty="0" smtClean="0"/>
              <a:t>القرض وأحكامه -1-</a:t>
            </a:r>
            <a:endParaRPr lang="en-US" sz="96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Y" sz="8800" b="1" dirty="0" smtClean="0"/>
              <a:t>أولاً : حكم الإقراض</a:t>
            </a:r>
            <a:endParaRPr lang="en-US" sz="8200" b="1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600201"/>
            <a:ext cx="4114800" cy="4400568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ar-SY" sz="3600" b="1" dirty="0" smtClean="0"/>
              <a:t>قال تعالى :</a:t>
            </a:r>
          </a:p>
          <a:p>
            <a:pPr algn="ctr">
              <a:buNone/>
            </a:pPr>
            <a:r>
              <a:rPr lang="ar-SY" sz="3600" dirty="0" smtClean="0">
                <a:cs typeface="DecoType Naskh" pitchFamily="2" charset="-78"/>
                <a:sym typeface="AGA Arabesque"/>
              </a:rPr>
              <a:t> </a:t>
            </a:r>
            <a:r>
              <a:rPr lang="ar-SY" sz="36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وَتَعَاوَنُوا عَلَى الْبِرِّ وَالتَّقْوَى</a:t>
            </a:r>
            <a:r>
              <a:rPr lang="ar-SY" sz="3600" dirty="0" smtClean="0">
                <a:cs typeface="DecoType Naskh" pitchFamily="2" charset="-78"/>
                <a:sym typeface="AGA Arabesque"/>
              </a:rPr>
              <a:t></a:t>
            </a:r>
          </a:p>
          <a:p>
            <a:pPr algn="ctr">
              <a:buNone/>
            </a:pPr>
            <a:r>
              <a:rPr lang="ar-SY" sz="3600" dirty="0" smtClean="0">
                <a:cs typeface="DecoType Naskh" pitchFamily="2" charset="-78"/>
              </a:rPr>
              <a:t>قال رسول الله </a:t>
            </a:r>
            <a:r>
              <a:rPr lang="ar-SY" sz="3600" dirty="0" smtClean="0">
                <a:cs typeface="DecoType Naskh" pitchFamily="2" charset="-78"/>
                <a:sym typeface="AGA Arabesque"/>
              </a:rPr>
              <a:t> :</a:t>
            </a:r>
            <a:endParaRPr lang="ar-SY" sz="3600" dirty="0" smtClean="0">
              <a:cs typeface="DecoType Naskh" pitchFamily="2" charset="-78"/>
            </a:endParaRPr>
          </a:p>
          <a:p>
            <a:pPr algn="ctr">
              <a:buNone/>
            </a:pPr>
            <a:r>
              <a:rPr lang="ar-SY" sz="36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مَنْ نَفَّسَ عَنْ مُؤْمِنٍ كُرْبَةً مِنْ كُرَبِ الدُّنْيَا نَفَّسَ اللَّهُ عَنْهُ كُرْبَةً مِنْ كُرَبِ يَوْمِ الْقِيَامَةِ</a:t>
            </a:r>
          </a:p>
          <a:p>
            <a:pPr algn="ctr">
              <a:buNone/>
            </a:pPr>
            <a:r>
              <a:rPr lang="ar-SY" sz="2400" b="1" dirty="0" smtClean="0"/>
              <a:t>مسلم</a:t>
            </a:r>
            <a:endParaRPr lang="ar-SY" sz="2400" dirty="0" smtClean="0">
              <a:cs typeface="DecoType Naskh" pitchFamily="2" charset="-78"/>
            </a:endParaRP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86314" y="1600200"/>
            <a:ext cx="3900486" cy="4530725"/>
          </a:xfrm>
        </p:spPr>
        <p:txBody>
          <a:bodyPr/>
          <a:lstStyle/>
          <a:p>
            <a:pPr algn="ctr">
              <a:buNone/>
            </a:pPr>
            <a:r>
              <a:rPr lang="ar-SY" sz="5400" b="1" dirty="0" smtClean="0"/>
              <a:t>1) الأصل في القرض في حق الدائن أنه سنّة</a:t>
            </a: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Y" sz="8800" b="1" dirty="0" smtClean="0"/>
              <a:t>أولاً : حكم الإقراض</a:t>
            </a:r>
            <a:endParaRPr lang="en-US" sz="8200" b="1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ar-SY" sz="4800" b="1" dirty="0" smtClean="0"/>
              <a:t>2) يصير القرض فرضاً :</a:t>
            </a:r>
          </a:p>
          <a:p>
            <a:pPr algn="ctr">
              <a:buNone/>
            </a:pPr>
            <a:r>
              <a:rPr lang="ar-SY" sz="4800" b="1" dirty="0" smtClean="0"/>
              <a:t> إذا كـان </a:t>
            </a:r>
          </a:p>
          <a:p>
            <a:pPr algn="ctr">
              <a:buNone/>
            </a:pPr>
            <a:r>
              <a:rPr lang="ar-SY" sz="4800" b="1" dirty="0" smtClean="0"/>
              <a:t>- المقتـرض مضطراً</a:t>
            </a:r>
          </a:p>
          <a:p>
            <a:pPr algn="ctr">
              <a:buNone/>
            </a:pPr>
            <a:r>
              <a:rPr lang="ar-SY" sz="4800" b="1" dirty="0" smtClean="0"/>
              <a:t>- والمقــــرض مليئاً</a:t>
            </a:r>
          </a:p>
          <a:p>
            <a:pPr algn="ctr">
              <a:buNone/>
            </a:pPr>
            <a:r>
              <a:rPr lang="ar-SY" sz="4400" b="1" dirty="0" smtClean="0"/>
              <a:t>- ولا يجد المقترض من يقرضه إلا هذا الدائن</a:t>
            </a: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Y" sz="8800" b="1" dirty="0" smtClean="0"/>
              <a:t>أولاً : حكم الإقراض</a:t>
            </a:r>
            <a:endParaRPr lang="en-US" sz="8200" b="1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ar-SY" sz="6000" b="1" dirty="0" smtClean="0"/>
              <a:t>3) يصير القرض حراماً:</a:t>
            </a:r>
          </a:p>
          <a:p>
            <a:pPr algn="ctr">
              <a:buNone/>
            </a:pPr>
            <a:r>
              <a:rPr lang="ar-SY" sz="6000" b="1" dirty="0" smtClean="0"/>
              <a:t>إذا علم المقرض أن المقترض </a:t>
            </a:r>
            <a:endParaRPr lang="ar-SY" sz="1400" b="1" dirty="0" smtClean="0"/>
          </a:p>
          <a:p>
            <a:pPr algn="ctr">
              <a:buNone/>
            </a:pPr>
            <a:r>
              <a:rPr lang="ar-SY" sz="6000" b="1" dirty="0" smtClean="0"/>
              <a:t>ســــــــينفق المال في معصية</a:t>
            </a:r>
            <a:endParaRPr lang="ar-SY" sz="5400" b="1" dirty="0" smtClean="0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Y" sz="8800" b="1" dirty="0" smtClean="0"/>
              <a:t>أولاً : حكم الإقراض</a:t>
            </a:r>
            <a:endParaRPr lang="en-US" sz="8200" b="1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ar-SY" sz="6000" b="1" dirty="0" smtClean="0"/>
              <a:t>4) يصير القرض </a:t>
            </a:r>
            <a:r>
              <a:rPr lang="ar-SY" sz="6000" b="1" dirty="0" smtClean="0"/>
              <a:t>مكروهاً</a:t>
            </a:r>
            <a:r>
              <a:rPr lang="ar-SY" sz="6000" b="1" dirty="0" smtClean="0"/>
              <a:t>:</a:t>
            </a:r>
          </a:p>
          <a:p>
            <a:pPr algn="ctr">
              <a:buNone/>
            </a:pPr>
            <a:r>
              <a:rPr lang="ar-SY" sz="6000" b="1" dirty="0" smtClean="0"/>
              <a:t>إذا علم المقرض أن المقترض </a:t>
            </a:r>
            <a:endParaRPr lang="ar-SY" sz="1400" b="1" dirty="0" smtClean="0"/>
          </a:p>
          <a:p>
            <a:pPr algn="ctr">
              <a:buNone/>
            </a:pPr>
            <a:r>
              <a:rPr lang="ar-SY" sz="6000" b="1" dirty="0" smtClean="0"/>
              <a:t>ســــــــينفق المال في مكروه</a:t>
            </a:r>
            <a:endParaRPr lang="ar-SY" sz="5400" b="1" dirty="0" smtClean="0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Y" sz="8800" b="1" dirty="0" smtClean="0"/>
              <a:t>أولاً : حكم الإقراض</a:t>
            </a:r>
            <a:endParaRPr lang="en-US" sz="8200" b="1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ar-SY" sz="6000" b="1" dirty="0" smtClean="0"/>
              <a:t>5) يصير القرض </a:t>
            </a:r>
            <a:r>
              <a:rPr lang="ar-SY" sz="6000" b="1" dirty="0" smtClean="0"/>
              <a:t>مباحاً</a:t>
            </a:r>
            <a:r>
              <a:rPr lang="ar-SY" sz="6000" b="1" dirty="0" smtClean="0"/>
              <a:t>:</a:t>
            </a:r>
          </a:p>
          <a:p>
            <a:pPr algn="ctr">
              <a:buNone/>
            </a:pPr>
            <a:r>
              <a:rPr lang="ar-SY" sz="6000" b="1" dirty="0" smtClean="0"/>
              <a:t>إذا كـــان المقترض يقترض لا</a:t>
            </a:r>
            <a:endParaRPr lang="ar-SY" sz="3200" b="1" dirty="0" smtClean="0"/>
          </a:p>
          <a:p>
            <a:pPr algn="ctr">
              <a:buNone/>
            </a:pPr>
            <a:r>
              <a:rPr lang="ar-SY" sz="6000" b="1" dirty="0" smtClean="0"/>
              <a:t>لــحاجة ، بل لزيادة مبيعاته أو </a:t>
            </a:r>
          </a:p>
          <a:p>
            <a:pPr algn="ctr">
              <a:buNone/>
            </a:pPr>
            <a:r>
              <a:rPr lang="ar-SY" sz="6000" b="1" dirty="0" smtClean="0"/>
              <a:t>توســـــــــــــــــيع تجارته مثلاً </a:t>
            </a:r>
            <a:endParaRPr lang="ar-SY" sz="5400" b="1" dirty="0" smtClean="0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714356"/>
            <a:ext cx="9144000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ar-SY" sz="8800" b="1" dirty="0" smtClean="0">
                <a:solidFill>
                  <a:schemeClr val="tx1"/>
                </a:solidFill>
              </a:rPr>
              <a:t>ثانياً : حكم الاستقراض</a:t>
            </a:r>
            <a:endParaRPr lang="en-US" sz="8800" b="1" dirty="0">
              <a:solidFill>
                <a:schemeClr val="tx1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857365"/>
            <a:ext cx="9144000" cy="5000636"/>
          </a:xfrm>
        </p:spPr>
        <p:txBody>
          <a:bodyPr>
            <a:noAutofit/>
          </a:bodyPr>
          <a:lstStyle/>
          <a:p>
            <a:pPr algn="ctr">
              <a:buFont typeface="Wingdings" pitchFamily="2" charset="2"/>
              <a:buNone/>
            </a:pPr>
            <a:r>
              <a:rPr lang="ar-SY" sz="6000" b="1" dirty="0" smtClean="0">
                <a:solidFill>
                  <a:schemeClr val="tx2">
                    <a:lumMod val="75000"/>
                  </a:schemeClr>
                </a:solidFill>
              </a:rPr>
              <a:t>1) رغّب الإسلام </a:t>
            </a:r>
            <a:r>
              <a:rPr lang="ar-SY" sz="6000" b="1" dirty="0" smtClean="0">
                <a:solidFill>
                  <a:schemeClr val="tx2">
                    <a:lumMod val="75000"/>
                  </a:schemeClr>
                </a:solidFill>
              </a:rPr>
              <a:t>أ</a:t>
            </a:r>
            <a:r>
              <a:rPr lang="ar-SY" sz="6000" b="1" dirty="0" smtClean="0">
                <a:solidFill>
                  <a:schemeClr val="tx2">
                    <a:lumMod val="75000"/>
                  </a:schemeClr>
                </a:solidFill>
              </a:rPr>
              <a:t>تباعه بعدم الاستقراض ونفرهم من الاستدانة</a:t>
            </a:r>
          </a:p>
          <a:p>
            <a:pPr algn="ctr">
              <a:buFont typeface="Wingdings" pitchFamily="2" charset="2"/>
              <a:buNone/>
            </a:pPr>
            <a:r>
              <a:rPr lang="ar-SY" sz="6000" b="1" dirty="0" smtClean="0">
                <a:solidFill>
                  <a:schemeClr val="tx2">
                    <a:lumMod val="75000"/>
                  </a:schemeClr>
                </a:solidFill>
              </a:rPr>
              <a:t>قال رسول الله </a:t>
            </a:r>
            <a:r>
              <a:rPr lang="ar-SY" sz="6000" dirty="0" smtClean="0">
                <a:solidFill>
                  <a:schemeClr val="tx2">
                    <a:lumMod val="75000"/>
                  </a:schemeClr>
                </a:solidFill>
                <a:sym typeface="AGA Arabesque"/>
              </a:rPr>
              <a:t> :</a:t>
            </a:r>
            <a:endParaRPr lang="ar-SY" sz="6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ar-SY" sz="4400" b="1" dirty="0" smtClean="0">
                <a:solidFill>
                  <a:schemeClr val="tx2">
                    <a:lumMod val="75000"/>
                  </a:schemeClr>
                </a:solidFill>
              </a:rPr>
              <a:t>((يُغْفَرُ </a:t>
            </a:r>
            <a:r>
              <a:rPr lang="ar-SY" sz="4400" b="1" dirty="0" smtClean="0">
                <a:solidFill>
                  <a:schemeClr val="tx2">
                    <a:lumMod val="75000"/>
                  </a:schemeClr>
                </a:solidFill>
              </a:rPr>
              <a:t>لِلشَّهِيدِ كُلُّ ذَنْبٍ إِلَّا </a:t>
            </a:r>
            <a:r>
              <a:rPr lang="ar-SY" sz="4400" b="1" dirty="0" smtClean="0">
                <a:solidFill>
                  <a:schemeClr val="tx2">
                    <a:lumMod val="75000"/>
                  </a:schemeClr>
                </a:solidFill>
              </a:rPr>
              <a:t>الدَّيْنَ))</a:t>
            </a:r>
            <a:endParaRPr lang="ar-SY" sz="44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97</TotalTime>
  <Words>214</Words>
  <Application>Microsoft Office PowerPoint</Application>
  <PresentationFormat>عرض على الشاشة (3:4)‏</PresentationFormat>
  <Paragraphs>42</Paragraphs>
  <Slides>11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سمة</vt:lpstr>
      </vt:variant>
      <vt:variant>
        <vt:i4>4</vt:i4>
      </vt:variant>
      <vt:variant>
        <vt:lpstr>عناوين الشرائح</vt:lpstr>
      </vt:variant>
      <vt:variant>
        <vt:i4>11</vt:i4>
      </vt:variant>
    </vt:vector>
  </HeadingPairs>
  <TitlesOfParts>
    <vt:vector size="21" baseType="lpstr">
      <vt:lpstr>Arial</vt:lpstr>
      <vt:lpstr>Tahoma</vt:lpstr>
      <vt:lpstr>Wingdings</vt:lpstr>
      <vt:lpstr>Garamond</vt:lpstr>
      <vt:lpstr>Times New Roman</vt:lpstr>
      <vt:lpstr>Arial Black</vt:lpstr>
      <vt:lpstr>Ocean</vt:lpstr>
      <vt:lpstr>Edge</vt:lpstr>
      <vt:lpstr>1_Ocean</vt:lpstr>
      <vt:lpstr>تدفق</vt:lpstr>
      <vt:lpstr>الشريحة 1</vt:lpstr>
      <vt:lpstr>سلسلة أسواقنا التجارية</vt:lpstr>
      <vt:lpstr>عنوان الخطبة</vt:lpstr>
      <vt:lpstr>أولاً : حكم الإقراض</vt:lpstr>
      <vt:lpstr>أولاً : حكم الإقراض</vt:lpstr>
      <vt:lpstr>أولاً : حكم الإقراض</vt:lpstr>
      <vt:lpstr>أولاً : حكم الإقراض</vt:lpstr>
      <vt:lpstr>أولاً : حكم الإقراض</vt:lpstr>
      <vt:lpstr>ثانياً : حكم الاستقراض</vt:lpstr>
      <vt:lpstr>ثانياً : حكم الاستقراض</vt:lpstr>
      <vt:lpstr>ثانياً : حكم الاستقراض</vt:lpstr>
    </vt:vector>
  </TitlesOfParts>
  <Company>SSRC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عنوان الخطبة</dc:title>
  <dc:creator>USER</dc:creator>
  <cp:lastModifiedBy>wael mahmah</cp:lastModifiedBy>
  <cp:revision>30</cp:revision>
  <dcterms:created xsi:type="dcterms:W3CDTF">2008-01-26T18:59:58Z</dcterms:created>
  <dcterms:modified xsi:type="dcterms:W3CDTF">2009-11-06T07:14:05Z</dcterms:modified>
</cp:coreProperties>
</file>