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1.xml" ContentType="application/vnd.openxmlformats-officedocument.presentationml.notesSlide+xml"/>
  <Override PartName="/ppt/charts/chart8.xml" ContentType="application/vnd.openxmlformats-officedocument.drawingml.chart+xml"/>
  <Override PartName="/ppt/notesSlides/notesSlide12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embedTrueTypeFonts="1">
  <p:sldMasterIdLst>
    <p:sldMasterId id="2147483696" r:id="rId1"/>
  </p:sldMasterIdLst>
  <p:notesMasterIdLst>
    <p:notesMasterId r:id="rId41"/>
  </p:notesMasterIdLst>
  <p:sldIdLst>
    <p:sldId id="295" r:id="rId2"/>
    <p:sldId id="377" r:id="rId3"/>
    <p:sldId id="385" r:id="rId4"/>
    <p:sldId id="345" r:id="rId5"/>
    <p:sldId id="262" r:id="rId6"/>
    <p:sldId id="302" r:id="rId7"/>
    <p:sldId id="333" r:id="rId8"/>
    <p:sldId id="334" r:id="rId9"/>
    <p:sldId id="398" r:id="rId10"/>
    <p:sldId id="378" r:id="rId11"/>
    <p:sldId id="344" r:id="rId12"/>
    <p:sldId id="319" r:id="rId13"/>
    <p:sldId id="350" r:id="rId14"/>
    <p:sldId id="351" r:id="rId15"/>
    <p:sldId id="352" r:id="rId16"/>
    <p:sldId id="353" r:id="rId17"/>
    <p:sldId id="392" r:id="rId18"/>
    <p:sldId id="391" r:id="rId19"/>
    <p:sldId id="354" r:id="rId20"/>
    <p:sldId id="355" r:id="rId21"/>
    <p:sldId id="359" r:id="rId22"/>
    <p:sldId id="360" r:id="rId23"/>
    <p:sldId id="361" r:id="rId24"/>
    <p:sldId id="373" r:id="rId25"/>
    <p:sldId id="364" r:id="rId26"/>
    <p:sldId id="374" r:id="rId27"/>
    <p:sldId id="375" r:id="rId28"/>
    <p:sldId id="389" r:id="rId29"/>
    <p:sldId id="388" r:id="rId30"/>
    <p:sldId id="337" r:id="rId31"/>
    <p:sldId id="343" r:id="rId32"/>
    <p:sldId id="386" r:id="rId33"/>
    <p:sldId id="384" r:id="rId34"/>
    <p:sldId id="400" r:id="rId35"/>
    <p:sldId id="320" r:id="rId36"/>
    <p:sldId id="381" r:id="rId37"/>
    <p:sldId id="382" r:id="rId38"/>
    <p:sldId id="379" r:id="rId39"/>
    <p:sldId id="380" r:id="rId40"/>
  </p:sldIdLst>
  <p:sldSz cx="6858000" cy="5143500"/>
  <p:notesSz cx="6858000" cy="9144000"/>
  <p:embeddedFontLst>
    <p:embeddedFont>
      <p:font typeface="Diwani Bent" panose="02010400000000000000" pitchFamily="2" charset="-78"/>
      <p:regular r:id="rId42"/>
    </p:embeddedFont>
    <p:embeddedFont>
      <p:font typeface="Hacen Saudi Arabia" panose="020B0604020202020204" charset="-78"/>
      <p:regular r:id="rId43"/>
    </p:embeddedFont>
    <p:embeddedFont>
      <p:font typeface="Hacen Tunisia Lt" panose="020B0604020202020204" charset="-78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Hacen Tunisia" panose="020B0604020202020204" charset="-78"/>
      <p:regular r:id="rId49"/>
    </p:embeddedFont>
    <p:embeddedFont>
      <p:font typeface="AGA Arabesque" panose="05010101010101010101" pitchFamily="2" charset="2"/>
      <p:regular r:id="rId50"/>
    </p:embeddedFont>
    <p:embeddedFont>
      <p:font typeface="Traditional Arabic" panose="02020603050405020304" pitchFamily="18" charset="-78"/>
      <p:regular r:id="rId51"/>
      <p:bold r:id="rId5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0080"/>
    <a:srgbClr val="7030A0"/>
    <a:srgbClr val="4C7FBC"/>
    <a:srgbClr val="7F3F98"/>
    <a:srgbClr val="A7C0DE"/>
    <a:srgbClr val="274467"/>
    <a:srgbClr val="953735"/>
    <a:srgbClr val="BB4643"/>
    <a:srgbClr val="C385BA"/>
    <a:srgbClr val="9F22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647" autoAdjust="0"/>
    <p:restoredTop sz="91667" autoAdjust="0"/>
  </p:normalViewPr>
  <p:slideViewPr>
    <p:cSldViewPr>
      <p:cViewPr>
        <p:scale>
          <a:sx n="80" d="100"/>
          <a:sy n="80" d="100"/>
        </p:scale>
        <p:origin x="978" y="588"/>
      </p:cViewPr>
      <p:guideLst>
        <p:guide orient="horz" pos="1620"/>
        <p:guide pos="2160"/>
      </p:guideLst>
    </p:cSldViewPr>
  </p:slideViewPr>
  <p:outlineViewPr>
    <p:cViewPr>
      <p:scale>
        <a:sx n="33" d="100"/>
        <a:sy n="33" d="100"/>
      </p:scale>
      <p:origin x="0" y="157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&#1575;&#1604;&#1605;&#1582;&#1591;&#1591;%20&#1601;&#1610;%20Microsoft%20Office%20PowerPoint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025319639164188"/>
          <c:y val="6.1092565258769015E-2"/>
          <c:w val="0.78362413935861308"/>
          <c:h val="0.83719181113915042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025319639164188"/>
          <c:y val="6.1092565258769015E-2"/>
          <c:w val="0.78362413935861308"/>
          <c:h val="0.8371918111391504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أحكام الأسرة في الفقه الإسلامي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385BA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EE-4853-9E31-61626C0F344D}"/>
              </c:ext>
            </c:extLst>
          </c:dPt>
          <c:dPt>
            <c:idx val="1"/>
            <c:bubble3D val="0"/>
            <c:spPr>
              <a:solidFill>
                <a:srgbClr val="92278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EE-4853-9E31-61626C0F344D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EE-4853-9E31-61626C0F344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4358887055347372"/>
                  <c:y val="0.18383465917073294"/>
                </c:manualLayout>
              </c:layout>
              <c:tx>
                <c:rich>
                  <a:bodyPr/>
                  <a:lstStyle/>
                  <a:p>
                    <a:pPr rtl="0">
                      <a:defRPr sz="2800"/>
                    </a:pPr>
                    <a:r>
                      <a:rPr lang="en-US" sz="2800" b="1" dirty="0" smtClean="0">
                        <a:solidFill>
                          <a:srgbClr val="7030A0"/>
                        </a:solidFill>
                        <a:latin typeface="Hacen Tunisia" pitchFamily="2" charset="-78"/>
                        <a:cs typeface="Hacen Tunisia" pitchFamily="2" charset="-78"/>
                      </a:rPr>
                      <a:t>1 / 5 (20%)</a:t>
                    </a:r>
                    <a:endParaRPr lang="en-US" sz="2800" b="1" dirty="0">
                      <a:solidFill>
                        <a:srgbClr val="7030A0"/>
                      </a:solidFill>
                      <a:latin typeface="Hacen Tunisia" pitchFamily="2" charset="-78"/>
                      <a:cs typeface="Hacen Tunisia" pitchFamily="2" charset="-78"/>
                    </a:endParaRPr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البقية</c:v>
                </c:pt>
                <c:pt idx="1">
                  <c:v>أحكام الأسرة في الفقه الإسلامي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4EE-4853-9E31-61626C0F344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975308641975318E-2"/>
          <c:y val="5.9815193644254562E-2"/>
          <c:w val="0.87645717896374076"/>
          <c:h val="0.79089767127258703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9318896"/>
        <c:axId val="189319456"/>
      </c:lineChart>
      <c:catAx>
        <c:axId val="189318896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89319456"/>
        <c:crosses val="autoZero"/>
        <c:auto val="1"/>
        <c:lblAlgn val="ctr"/>
        <c:lblOffset val="100"/>
        <c:noMultiLvlLbl val="0"/>
      </c:catAx>
      <c:valAx>
        <c:axId val="189319456"/>
        <c:scaling>
          <c:orientation val="minMax"/>
          <c:min val="0.1200000000000000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89318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rtl="1"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784722773891702E-3"/>
          <c:y val="5.9815193644254541E-2"/>
          <c:w val="0.87645717896374076"/>
          <c:h val="0.7908976712725870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Sheet1!$A$2:$A$10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Sheet1!$B$2:$B$10</c:f>
              <c:numCache>
                <c:formatCode>0.00%</c:formatCode>
                <c:ptCount val="9"/>
                <c:pt idx="0">
                  <c:v>0.12666219943790985</c:v>
                </c:pt>
                <c:pt idx="1">
                  <c:v>0.12789343173387016</c:v>
                </c:pt>
                <c:pt idx="2">
                  <c:v>0.18638505198918584</c:v>
                </c:pt>
                <c:pt idx="3">
                  <c:v>0.1727175706504081</c:v>
                </c:pt>
                <c:pt idx="4">
                  <c:v>0.16804815598028763</c:v>
                </c:pt>
                <c:pt idx="5">
                  <c:v>0.17877721574664615</c:v>
                </c:pt>
                <c:pt idx="6">
                  <c:v>0.18921414332179204</c:v>
                </c:pt>
                <c:pt idx="7">
                  <c:v>0.206279141737157</c:v>
                </c:pt>
                <c:pt idx="8">
                  <c:v>0.20468178960715161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8B9-46B7-98F9-A034A0A4A4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9321696"/>
        <c:axId val="189322256"/>
      </c:lineChart>
      <c:catAx>
        <c:axId val="189321696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89322256"/>
        <c:crosses val="autoZero"/>
        <c:auto val="1"/>
        <c:lblAlgn val="ctr"/>
        <c:lblOffset val="100"/>
        <c:noMultiLvlLbl val="0"/>
      </c:catAx>
      <c:valAx>
        <c:axId val="189322256"/>
        <c:scaling>
          <c:orientation val="minMax"/>
          <c:min val="0.1200000000000000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89321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rtl="1"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962962962963034E-2"/>
          <c:y val="6.2536971876627725E-2"/>
          <c:w val="0.77830757266452866"/>
          <c:h val="0.834662651511045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Sheet1!$B$2:$B$6</c:f>
              <c:numCache>
                <c:formatCode>0.00%</c:formatCode>
                <c:ptCount val="5"/>
                <c:pt idx="0">
                  <c:v>0.14335115580028196</c:v>
                </c:pt>
                <c:pt idx="1">
                  <c:v>0.14685073339085419</c:v>
                </c:pt>
                <c:pt idx="2">
                  <c:v>0.14121844915944273</c:v>
                </c:pt>
                <c:pt idx="3">
                  <c:v>0.16185882352941178</c:v>
                </c:pt>
                <c:pt idx="4">
                  <c:v>0.16794603396138652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214-48F7-8F52-D6081CD34C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9324496"/>
        <c:axId val="189325056"/>
      </c:lineChart>
      <c:catAx>
        <c:axId val="189324496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7F3F98"/>
                </a:solidFill>
              </a:defRPr>
            </a:pPr>
            <a:endParaRPr lang="en-US"/>
          </a:p>
        </c:txPr>
        <c:crossAx val="189325056"/>
        <c:crosses val="autoZero"/>
        <c:auto val="1"/>
        <c:lblAlgn val="ctr"/>
        <c:lblOffset val="100"/>
        <c:noMultiLvlLbl val="0"/>
      </c:catAx>
      <c:valAx>
        <c:axId val="189325056"/>
        <c:scaling>
          <c:orientation val="minMax"/>
          <c:min val="0.14000000000000001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89324496"/>
        <c:crosses val="autoZero"/>
        <c:crossBetween val="between"/>
        <c:majorUnit val="1.0000000000000002E-2"/>
        <c:minorUnit val="1.000000000000000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45679012345678"/>
          <c:y val="6.3556570800996498E-2"/>
          <c:w val="0.74067014192670355"/>
          <c:h val="0.79089767127258725"/>
        </c:manualLayout>
      </c:layout>
      <c:lineChart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9326736"/>
        <c:axId val="189327296"/>
      </c:lineChart>
      <c:catAx>
        <c:axId val="189326736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89327296"/>
        <c:crosses val="autoZero"/>
        <c:auto val="1"/>
        <c:lblAlgn val="ctr"/>
        <c:lblOffset val="100"/>
        <c:noMultiLvlLbl val="0"/>
      </c:catAx>
      <c:valAx>
        <c:axId val="189327296"/>
        <c:scaling>
          <c:orientation val="minMax"/>
          <c:max val="0.26"/>
          <c:min val="6.0000000000000012E-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89326736"/>
        <c:crosses val="autoZero"/>
        <c:crossBetween val="between"/>
        <c:majorUnit val="4.0000000000000008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962962962963034E-2"/>
          <c:y val="6.2536971876627725E-2"/>
          <c:w val="0.77830757266452866"/>
          <c:h val="0.8346626515110450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Sheet1!$B$2:$B$7</c:f>
              <c:numCache>
                <c:formatCode>0.00%</c:formatCode>
                <c:ptCount val="6"/>
                <c:pt idx="0">
                  <c:v>0.25290224934387429</c:v>
                </c:pt>
                <c:pt idx="1">
                  <c:v>0.25033848452308699</c:v>
                </c:pt>
                <c:pt idx="2">
                  <c:v>0.25142045454545453</c:v>
                </c:pt>
                <c:pt idx="3">
                  <c:v>0.28601926866652067</c:v>
                </c:pt>
                <c:pt idx="4">
                  <c:v>0.2714987714987715</c:v>
                </c:pt>
                <c:pt idx="5">
                  <c:v>0.27060270602706027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E77-4E81-8A3D-ADF94CB5FC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1058384"/>
        <c:axId val="191058944"/>
      </c:lineChart>
      <c:catAx>
        <c:axId val="191058384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7F3F98"/>
                </a:solidFill>
              </a:defRPr>
            </a:pPr>
            <a:endParaRPr lang="en-US"/>
          </a:p>
        </c:txPr>
        <c:crossAx val="191058944"/>
        <c:crosses val="autoZero"/>
        <c:auto val="1"/>
        <c:lblAlgn val="ctr"/>
        <c:lblOffset val="100"/>
        <c:noMultiLvlLbl val="0"/>
      </c:catAx>
      <c:valAx>
        <c:axId val="191058944"/>
        <c:scaling>
          <c:orientation val="minMax"/>
          <c:max val="0.30000000000000004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91058384"/>
        <c:crosses val="autoZero"/>
        <c:crossBetween val="between"/>
        <c:majorUnit val="1.0000000000000002E-2"/>
        <c:minorUnit val="1.000000000000000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45679012345678"/>
          <c:y val="6.355657080099647E-2"/>
          <c:w val="0.74067014192670355"/>
          <c:h val="0.7908976712725870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2009</c:v>
                </c:pt>
                <c:pt idx="4">
                  <c:v>2010</c:v>
                </c:pt>
              </c:numCache>
            </c:numRef>
          </c:cat>
          <c:val>
            <c:numRef>
              <c:f>Sheet1!$B$2:$B$6</c:f>
              <c:numCache>
                <c:formatCode>0.00%</c:formatCode>
                <c:ptCount val="5"/>
                <c:pt idx="0">
                  <c:v>9.951696216668994E-2</c:v>
                </c:pt>
                <c:pt idx="1">
                  <c:v>9.7218776300490861E-2</c:v>
                </c:pt>
                <c:pt idx="2">
                  <c:v>8.2098723862756323E-2</c:v>
                </c:pt>
                <c:pt idx="3">
                  <c:v>0.12229622818135878</c:v>
                </c:pt>
                <c:pt idx="4">
                  <c:v>0.12379723275740975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562-48D5-A769-E0B22CD151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1061744"/>
        <c:axId val="191062304"/>
      </c:lineChart>
      <c:catAx>
        <c:axId val="191061744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91062304"/>
        <c:crosses val="autoZero"/>
        <c:auto val="1"/>
        <c:lblAlgn val="ctr"/>
        <c:lblOffset val="100"/>
        <c:noMultiLvlLbl val="0"/>
      </c:catAx>
      <c:valAx>
        <c:axId val="191062304"/>
        <c:scaling>
          <c:orientation val="minMax"/>
          <c:min val="8.0000000000000016E-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91061744"/>
        <c:crosses val="autoZero"/>
        <c:crossBetween val="between"/>
        <c:majorUnit val="1.000000000000000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45679012345678"/>
          <c:y val="6.3556570800996498E-2"/>
          <c:w val="0.74067014192670355"/>
          <c:h val="0.79089767127258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Sheet1!$B$2:$B$9</c:f>
              <c:numCache>
                <c:formatCode>0.00%</c:formatCode>
                <c:ptCount val="8"/>
                <c:pt idx="0">
                  <c:v>0.18555894838757728</c:v>
                </c:pt>
                <c:pt idx="1">
                  <c:v>0.26988289551024097</c:v>
                </c:pt>
                <c:pt idx="2">
                  <c:v>0.23322641592337098</c:v>
                </c:pt>
                <c:pt idx="3">
                  <c:v>0.26384105960264903</c:v>
                </c:pt>
                <c:pt idx="4">
                  <c:v>0.20249297925801843</c:v>
                </c:pt>
                <c:pt idx="5">
                  <c:v>0.22552159986148385</c:v>
                </c:pt>
                <c:pt idx="6">
                  <c:v>0.23825368386412665</c:v>
                </c:pt>
                <c:pt idx="7">
                  <c:v>0.21246750105810508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1EC-496A-AF17-67A67D874B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1064544"/>
        <c:axId val="191065104"/>
      </c:lineChart>
      <c:catAx>
        <c:axId val="191064544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91065104"/>
        <c:crosses val="autoZero"/>
        <c:auto val="1"/>
        <c:lblAlgn val="ctr"/>
        <c:lblOffset val="100"/>
        <c:noMultiLvlLbl val="0"/>
      </c:catAx>
      <c:valAx>
        <c:axId val="191065104"/>
        <c:scaling>
          <c:orientation val="minMax"/>
          <c:min val="0.1800000000000000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rgbClr val="C385BA"/>
                </a:solidFill>
              </a:defRPr>
            </a:pPr>
            <a:endParaRPr lang="en-US"/>
          </a:p>
        </c:txPr>
        <c:crossAx val="191064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45679012345678"/>
          <c:y val="6.3556570800996498E-2"/>
          <c:w val="0.74067014192670355"/>
          <c:h val="0.79089767127258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نسبة الطلاق للزواج</c:v>
                </c:pt>
              </c:strCache>
            </c:strRef>
          </c:tx>
          <c:spPr>
            <a:ln w="38100">
              <a:solidFill>
                <a:srgbClr val="92278F"/>
              </a:solidFill>
            </a:ln>
          </c:spPr>
          <c:marker>
            <c:symbol val="none"/>
          </c:marker>
          <c:cat>
            <c:numRef>
              <c:f>Sheet1!$A$2:$A$4</c:f>
              <c:numCache>
                <c:formatCode>General</c:formatCode>
                <c:ptCount val="3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</c:numCache>
            </c:numRef>
          </c:cat>
          <c:val>
            <c:numRef>
              <c:f>Sheet1!$B$2:$B$4</c:f>
              <c:numCache>
                <c:formatCode>0.00%</c:formatCode>
                <c:ptCount val="3"/>
                <c:pt idx="0">
                  <c:v>8.1293730856773536E-2</c:v>
                </c:pt>
                <c:pt idx="1">
                  <c:v>0.14240583232077764</c:v>
                </c:pt>
                <c:pt idx="2">
                  <c:v>0.10356953169355873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654-4077-9C90-408BA4EE28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1067344"/>
        <c:axId val="191067904"/>
      </c:lineChart>
      <c:catAx>
        <c:axId val="191067344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92278F"/>
                </a:solidFill>
              </a:defRPr>
            </a:pPr>
            <a:endParaRPr lang="en-US"/>
          </a:p>
        </c:txPr>
        <c:crossAx val="191067904"/>
        <c:crosses val="autoZero"/>
        <c:auto val="1"/>
        <c:lblAlgn val="ctr"/>
        <c:lblOffset val="100"/>
        <c:noMultiLvlLbl val="0"/>
      </c:catAx>
      <c:valAx>
        <c:axId val="191067904"/>
        <c:scaling>
          <c:orientation val="minMax"/>
          <c:min val="8.0000000000000043E-2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C385BA"/>
                </a:solidFill>
              </a:defRPr>
            </a:pPr>
            <a:endParaRPr lang="en-US"/>
          </a:p>
        </c:txPr>
        <c:crossAx val="1910673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912510936132978E-2"/>
          <c:y val="2.204616153760694E-2"/>
          <c:w val="0.67461745406824147"/>
          <c:h val="0.8556283098174276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'[المخطط في Microsoft Office PowerPoint]Sheet1'!$B$1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C385BA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DB4-45C6-8F1D-0EF8B71B7A6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76%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3200">
                    <a:solidFill>
                      <a:srgbClr val="7030A0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'[المخطط في Microsoft Office PowerPoint]Sheet1'!$A$2:$A$5</c:f>
              <c:strCache>
                <c:ptCount val="4"/>
                <c:pt idx="0">
                  <c:v>لا حاجة لهم بها</c:v>
                </c:pt>
                <c:pt idx="1">
                  <c:v>يحتاجونها بشكل ثانوي</c:v>
                </c:pt>
                <c:pt idx="2">
                  <c:v>يحتاجونها بشكل ضروري</c:v>
                </c:pt>
                <c:pt idx="3">
                  <c:v>يحتاجونها بشكل ضروري جدا</c:v>
                </c:pt>
              </c:strCache>
            </c:strRef>
          </c:cat>
          <c:val>
            <c:numRef>
              <c:f>'[المخطط في Microsoft Office PowerPoint]Sheet1'!$B$2:$B$5</c:f>
              <c:numCache>
                <c:formatCode>0%</c:formatCode>
                <c:ptCount val="4"/>
                <c:pt idx="0">
                  <c:v>0.17</c:v>
                </c:pt>
                <c:pt idx="1">
                  <c:v>3.0000000000000006E-2</c:v>
                </c:pt>
                <c:pt idx="2">
                  <c:v>8.0000000000000029E-2</c:v>
                </c:pt>
                <c:pt idx="3">
                  <c:v>0.78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DB4-45C6-8F1D-0EF8B71B7A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729248"/>
        <c:axId val="143729808"/>
      </c:barChart>
      <c:catAx>
        <c:axId val="143729248"/>
        <c:scaling>
          <c:orientation val="minMax"/>
        </c:scaling>
        <c:delete val="0"/>
        <c:axPos val="r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43729808"/>
        <c:crosses val="autoZero"/>
        <c:auto val="1"/>
        <c:lblAlgn val="ctr"/>
        <c:lblOffset val="100"/>
        <c:noMultiLvlLbl val="0"/>
      </c:catAx>
      <c:valAx>
        <c:axId val="143729808"/>
        <c:scaling>
          <c:orientation val="maxMin"/>
        </c:scaling>
        <c:delete val="0"/>
        <c:axPos val="b"/>
        <c:majorGridlines>
          <c:spPr>
            <a:ln>
              <a:prstDash val="sysDot"/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37292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004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/>
            <a:r>
              <a:rPr lang="ar-SY" b="1" dirty="0" smtClean="0"/>
              <a:t>إضافة</a:t>
            </a:r>
            <a:r>
              <a:rPr lang="ar-SY" b="1" baseline="0" dirty="0" smtClean="0"/>
              <a:t> صورة إلهي أنت مقصودي</a:t>
            </a:r>
            <a:endParaRPr lang="ar-SY" b="1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966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/>
            <a:endParaRPr lang="ar-SY" b="1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062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70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mtClean="0"/>
              <a:t>اشارة</a:t>
            </a:r>
            <a:r>
              <a:rPr lang="ar-SY" baseline="0" smtClean="0"/>
              <a:t> استفهام كبيرة عند الأحاديث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46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صورة 1/5 كبيرة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882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صورة 1/5 كبيرة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882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إضافة صورة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198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Ikh</a:t>
            </a:r>
            <a:r>
              <a:rPr lang="en-US" dirty="0" smtClean="0"/>
              <a:t>;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257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يوضع هنا مخطط</a:t>
            </a:r>
            <a:r>
              <a:rPr lang="ar-SY" baseline="0" dirty="0" smtClean="0"/>
              <a:t> بياني للشريحة السابقة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92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25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تحتاج</a:t>
            </a:r>
            <a:r>
              <a:rPr lang="ar-SY" baseline="0" dirty="0" smtClean="0"/>
              <a:t> إلى تغيير وفق الأرقام الجديدة في اللوحة السابقة 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925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9662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Y" dirty="0" smtClean="0"/>
              <a:t>وضع خريطة أمريكا</a:t>
            </a:r>
          </a:p>
          <a:p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0525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ar-SY" dirty="0" smtClean="0"/>
              <a:t>إضافة صورة (علية</a:t>
            </a:r>
            <a:r>
              <a:rPr lang="ar-SY" baseline="0" dirty="0" smtClean="0"/>
              <a:t> يصوب عليها أحدهم)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8296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أبو الخير: يجب تصحيح الأرقام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74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37012" y="843558"/>
            <a:ext cx="2970330" cy="216024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34045" y="2499742"/>
            <a:ext cx="2376264" cy="360040"/>
          </a:xfrm>
        </p:spPr>
        <p:txBody>
          <a:bodyPr>
            <a:noAutofit/>
          </a:bodyPr>
          <a:lstStyle>
            <a:lvl1pPr marL="0" indent="0" algn="ctr">
              <a:buNone/>
              <a:defRPr sz="1350">
                <a:solidFill>
                  <a:srgbClr val="7F3F98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054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742" y="2486298"/>
            <a:ext cx="5264292" cy="1021556"/>
          </a:xfrm>
        </p:spPr>
        <p:txBody>
          <a:bodyPr anchor="t">
            <a:normAutofit/>
          </a:bodyPr>
          <a:lstStyle>
            <a:lvl1pPr algn="l">
              <a:defRPr sz="2700" b="0" cap="all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6742" y="1361157"/>
            <a:ext cx="5264292" cy="1125140"/>
          </a:xfrm>
        </p:spPr>
        <p:txBody>
          <a:bodyPr anchor="b">
            <a:noAutofit/>
          </a:bodyPr>
          <a:lstStyle>
            <a:lvl1pPr marL="0" indent="0">
              <a:buNone/>
              <a:defRPr sz="3600">
                <a:solidFill>
                  <a:srgbClr val="7F3F98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900113"/>
            <a:ext cx="3028950" cy="2545556"/>
          </a:xfrm>
        </p:spPr>
        <p:txBody>
          <a:bodyPr/>
          <a:lstStyle>
            <a:lvl1pPr>
              <a:defRPr sz="2100">
                <a:solidFill>
                  <a:srgbClr val="7F3F98"/>
                </a:solidFill>
              </a:defRPr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900113"/>
            <a:ext cx="3028950" cy="2545556"/>
          </a:xfrm>
        </p:spPr>
        <p:txBody>
          <a:bodyPr/>
          <a:lstStyle>
            <a:lvl1pPr>
              <a:defRPr sz="2100">
                <a:solidFill>
                  <a:srgbClr val="7F3F98"/>
                </a:solidFill>
              </a:defRPr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227832"/>
            <a:ext cx="3030141" cy="479822"/>
          </a:xfrm>
        </p:spPr>
        <p:txBody>
          <a:bodyPr anchor="b">
            <a:noAutofit/>
          </a:bodyPr>
          <a:lstStyle>
            <a:lvl1pPr marL="0" indent="0" algn="r">
              <a:buNone/>
              <a:defRPr sz="2400" b="1">
                <a:solidFill>
                  <a:srgbClr val="8DC63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1851670"/>
            <a:ext cx="3030141" cy="2963466"/>
          </a:xfrm>
        </p:spPr>
        <p:txBody>
          <a:bodyPr/>
          <a:lstStyle>
            <a:lvl1pPr algn="r">
              <a:defRPr sz="1800">
                <a:solidFill>
                  <a:srgbClr val="8A6140"/>
                </a:solidFill>
              </a:defRPr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1227832"/>
            <a:ext cx="3031331" cy="479822"/>
          </a:xfrm>
        </p:spPr>
        <p:txBody>
          <a:bodyPr anchor="b">
            <a:noAutofit/>
          </a:bodyPr>
          <a:lstStyle>
            <a:lvl1pPr marL="0" indent="0" algn="r">
              <a:buNone/>
              <a:defRPr sz="2400" b="1">
                <a:solidFill>
                  <a:srgbClr val="8DC63F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1851670"/>
            <a:ext cx="3031331" cy="2963466"/>
          </a:xfrm>
        </p:spPr>
        <p:txBody>
          <a:bodyPr/>
          <a:lstStyle>
            <a:lvl1pPr algn="r">
              <a:defRPr sz="1800">
                <a:solidFill>
                  <a:srgbClr val="8A6140"/>
                </a:solidFill>
              </a:defRPr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067" y="204787"/>
            <a:ext cx="2505867" cy="4389836"/>
          </a:xfrm>
        </p:spPr>
        <p:txBody>
          <a:bodyPr anchor="t">
            <a:normAutofit/>
          </a:bodyPr>
          <a:lstStyle>
            <a:lvl1pPr algn="r">
              <a:lnSpc>
                <a:spcPct val="114000"/>
              </a:lnSpc>
              <a:defRPr sz="36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28" y="204789"/>
            <a:ext cx="3834426" cy="4389835"/>
          </a:xfrm>
        </p:spPr>
        <p:txBody>
          <a:bodyPr/>
          <a:lstStyle>
            <a:lvl1pPr marL="0" indent="0">
              <a:tabLst>
                <a:tab pos="266700" algn="l"/>
              </a:tabLst>
              <a:defRPr sz="4050"/>
            </a:lvl1pPr>
            <a:lvl2pPr marL="0" indent="0">
              <a:tabLst>
                <a:tab pos="266700" algn="l"/>
              </a:tabLst>
              <a:defRPr sz="2100"/>
            </a:lvl2pPr>
            <a:lvl3pPr marL="0" indent="0">
              <a:tabLst>
                <a:tab pos="266700" algn="l"/>
              </a:tabLst>
              <a:defRPr sz="1800"/>
            </a:lvl3pPr>
            <a:lvl4pPr marL="0" indent="0">
              <a:tabLst>
                <a:tab pos="266700" algn="l"/>
              </a:tabLst>
              <a:defRPr sz="1500"/>
            </a:lvl4pPr>
            <a:lvl5pPr marL="0" indent="0">
              <a:tabLst>
                <a:tab pos="266700" algn="l"/>
              </a:tabLst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2699" y="204787"/>
            <a:ext cx="2256235" cy="871538"/>
          </a:xfrm>
        </p:spPr>
        <p:txBody>
          <a:bodyPr anchor="ctr"/>
          <a:lstStyle>
            <a:lvl1pPr algn="ctr">
              <a:defRPr sz="15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025" y="204789"/>
            <a:ext cx="3833813" cy="4389835"/>
          </a:xfrm>
        </p:spPr>
        <p:txBody>
          <a:bodyPr/>
          <a:lstStyle>
            <a:lvl1pPr marL="0" indent="0">
              <a:tabLst>
                <a:tab pos="266700" algn="l"/>
              </a:tabLst>
              <a:defRPr sz="2400"/>
            </a:lvl1pPr>
            <a:lvl2pPr marL="0" indent="0">
              <a:tabLst>
                <a:tab pos="266700" algn="l"/>
              </a:tabLst>
              <a:defRPr sz="2100"/>
            </a:lvl2pPr>
            <a:lvl3pPr marL="0" indent="0">
              <a:tabLst>
                <a:tab pos="266700" algn="l"/>
              </a:tabLst>
              <a:defRPr sz="1800"/>
            </a:lvl3pPr>
            <a:lvl4pPr marL="0" indent="0">
              <a:tabLst>
                <a:tab pos="266700" algn="l"/>
              </a:tabLst>
              <a:defRPr sz="1500"/>
            </a:lvl4pPr>
            <a:lvl5pPr marL="0" indent="0">
              <a:tabLst>
                <a:tab pos="266700" algn="l"/>
              </a:tabLst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72699" y="1076327"/>
            <a:ext cx="2256235" cy="3518297"/>
          </a:xfrm>
        </p:spPr>
        <p:txBody>
          <a:bodyPr/>
          <a:lstStyle>
            <a:lvl1pPr marL="0" indent="0" algn="justLow">
              <a:buNone/>
              <a:defRPr sz="1050">
                <a:solidFill>
                  <a:srgbClr val="7F3F98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3600450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4025504"/>
            <a:ext cx="4114800" cy="603647"/>
          </a:xfrm>
        </p:spPr>
        <p:txBody>
          <a:bodyPr/>
          <a:lstStyle>
            <a:lvl1pPr marL="0" indent="0">
              <a:buNone/>
              <a:defRPr sz="1050">
                <a:solidFill>
                  <a:srgbClr val="7F3F98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54781"/>
            <a:ext cx="1543050" cy="329088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54781"/>
            <a:ext cx="4514850" cy="329088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2918529" y="4767263"/>
            <a:ext cx="16002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0658" y="4767263"/>
            <a:ext cx="2171700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3908" y="3863828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070124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18529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750">
                <a:solidFill>
                  <a:srgbClr val="F6ADC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0658" y="4767263"/>
            <a:ext cx="21717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750">
                <a:solidFill>
                  <a:srgbClr val="F6ADC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3908" y="3863828"/>
            <a:ext cx="566682" cy="69239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ctr" rtl="1">
              <a:defRPr sz="2100" b="1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‹#›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685800" rtl="1" eaLnBrk="1" latinLnBrk="0" hangingPunct="1">
        <a:spcBef>
          <a:spcPct val="0"/>
        </a:spcBef>
        <a:buNone/>
        <a:defRPr sz="33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257175" indent="-257175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17"/>
        </a:buBlip>
        <a:defRPr sz="21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557213" indent="-214313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18"/>
        </a:buBlip>
        <a:defRPr sz="18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857250" indent="-171450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19"/>
        </a:buBlip>
        <a:defRPr sz="15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200150" indent="-171450" algn="r" defTabSz="685800" rtl="1" eaLnBrk="1" latinLnBrk="0" hangingPunct="1">
        <a:lnSpc>
          <a:spcPct val="150000"/>
        </a:lnSpc>
        <a:spcBef>
          <a:spcPct val="20000"/>
        </a:spcBef>
        <a:buFontTx/>
        <a:buBlip>
          <a:blip r:embed="rId20"/>
        </a:buBlip>
        <a:defRPr sz="135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1543050" indent="-171450" algn="r" defTabSz="6858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135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18859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654635"/>
            <a:ext cx="6858000" cy="5816977"/>
          </a:xfrm>
        </p:spPr>
        <p:txBody>
          <a:bodyPr wrap="square">
            <a:spAutoFit/>
          </a:bodyPr>
          <a:lstStyle/>
          <a:p>
            <a:r>
              <a:rPr lang="ar-SY" sz="37200" dirty="0">
                <a:ea typeface="Calibri"/>
                <a:cs typeface="Traditional Arabic"/>
                <a:sym typeface="AGA Arabesque"/>
              </a:rPr>
              <a:t></a:t>
            </a:r>
            <a:endParaRPr lang="ar-SY" sz="37200" dirty="0">
              <a:solidFill>
                <a:srgbClr val="FFDF57"/>
              </a:solidFill>
              <a:cs typeface="Diwani Bent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904" y="-1"/>
            <a:ext cx="7845492" cy="58841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42946" y="1113588"/>
            <a:ext cx="3888432" cy="1620180"/>
          </a:xfrm>
        </p:spPr>
        <p:txBody>
          <a:bodyPr>
            <a:normAutofit/>
          </a:bodyPr>
          <a:lstStyle/>
          <a:p>
            <a:r>
              <a:rPr lang="ar-SY" sz="3600" dirty="0"/>
              <a:t>لماذا هذه الدورة؟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99030" y="2139702"/>
            <a:ext cx="2376264" cy="270030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لماذا هذه الدورة؟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11480" indent="-411480">
              <a:spcBef>
                <a:spcPts val="0"/>
              </a:spcBef>
            </a:pPr>
            <a:r>
              <a:rPr lang="ar-SY" sz="3600" dirty="0"/>
              <a:t>ليرضى الله </a:t>
            </a:r>
          </a:p>
          <a:p>
            <a:pPr marL="411480" indent="-411480">
              <a:spcBef>
                <a:spcPts val="0"/>
              </a:spcBef>
            </a:pPr>
            <a:r>
              <a:rPr lang="ar-SY" sz="3600" dirty="0"/>
              <a:t>لأن الإسلام يدعونا</a:t>
            </a:r>
          </a:p>
          <a:p>
            <a:pPr marL="411480" indent="-411480">
              <a:spcBef>
                <a:spcPts val="0"/>
              </a:spcBef>
            </a:pPr>
            <a:r>
              <a:rPr lang="ar-SY" sz="3600" dirty="0"/>
              <a:t>لأن الواقع يستصرخنا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>
          <a:xfrm>
            <a:off x="3104964" y="796528"/>
            <a:ext cx="3423970" cy="3292377"/>
          </a:xfrm>
        </p:spPr>
        <p:txBody>
          <a:bodyPr>
            <a:normAutofit/>
          </a:bodyPr>
          <a:lstStyle/>
          <a:p>
            <a:r>
              <a:rPr lang="ar-SY" dirty="0" smtClean="0"/>
              <a:t>أولاً: ليرضى الله </a:t>
            </a:r>
            <a:endParaRPr lang="ar-SY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3908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4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39" y="1703995"/>
            <a:ext cx="6309320" cy="241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7714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>
          <a:xfrm>
            <a:off x="4149080" y="483518"/>
            <a:ext cx="2505867" cy="3029323"/>
          </a:xfrm>
        </p:spPr>
        <p:txBody>
          <a:bodyPr>
            <a:noAutofit/>
          </a:bodyPr>
          <a:lstStyle/>
          <a:p>
            <a:pPr algn="r">
              <a:lnSpc>
                <a:spcPct val="114000"/>
              </a:lnSpc>
            </a:pPr>
            <a:r>
              <a:rPr lang="ar-SY" dirty="0" smtClean="0"/>
              <a:t>ثانياً: </a:t>
            </a:r>
            <a:br>
              <a:rPr lang="ar-SY" dirty="0" smtClean="0"/>
            </a:br>
            <a:r>
              <a:rPr lang="ar-SY" dirty="0" smtClean="0"/>
              <a:t>لأن الإسلام يدعونا </a:t>
            </a:r>
            <a:r>
              <a:rPr lang="ar-SY" smtClean="0"/>
              <a:t>من خلال</a:t>
            </a:r>
            <a:endParaRPr lang="ar-SY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r-SY" dirty="0"/>
              <a:t>1- القرآن الكريم</a:t>
            </a:r>
          </a:p>
          <a:p>
            <a:pPr algn="just">
              <a:buNone/>
            </a:pPr>
            <a:r>
              <a:rPr lang="ar-SY" dirty="0"/>
              <a:t>2- الحديث الشريف</a:t>
            </a:r>
          </a:p>
          <a:p>
            <a:pPr>
              <a:buNone/>
            </a:pPr>
            <a:r>
              <a:rPr lang="ar-SY" dirty="0"/>
              <a:t>3- الفقه الإسلامي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6054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5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5827714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القرآن الكريم 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Aft>
                <a:spcPts val="450"/>
              </a:spcAft>
              <a:buNone/>
            </a:pPr>
            <a:r>
              <a:rPr lang="ar-SA" sz="3300" dirty="0"/>
              <a:t>1- </a:t>
            </a:r>
            <a:r>
              <a:rPr lang="ar-SY" sz="3300" dirty="0"/>
              <a:t>عدد الآيات </a:t>
            </a:r>
          </a:p>
          <a:p>
            <a:pPr>
              <a:spcAft>
                <a:spcPts val="450"/>
              </a:spcAft>
              <a:buNone/>
            </a:pPr>
            <a:r>
              <a:rPr lang="ar-SA" sz="3300" dirty="0"/>
              <a:t>2- </a:t>
            </a:r>
            <a:r>
              <a:rPr lang="ar-SY" sz="3300" dirty="0"/>
              <a:t>عناوين سور</a:t>
            </a:r>
          </a:p>
          <a:p>
            <a:pPr>
              <a:spcAft>
                <a:spcPts val="450"/>
              </a:spcAft>
              <a:buNone/>
            </a:pPr>
            <a:r>
              <a:rPr lang="ar-SA" sz="3300" dirty="0"/>
              <a:t>3- </a:t>
            </a:r>
            <a:r>
              <a:rPr lang="ar-SY" sz="3300" dirty="0"/>
              <a:t>آيات عن أسر ناجحة وأسر مفككة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6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الحديث الشريف 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ar-SA" sz="4950" dirty="0"/>
              <a:t>1-</a:t>
            </a:r>
            <a:r>
              <a:rPr lang="ar-SY" sz="4950" dirty="0"/>
              <a:t> أحاديث شريفة.</a:t>
            </a:r>
          </a:p>
          <a:p>
            <a:pPr>
              <a:buNone/>
            </a:pPr>
            <a:r>
              <a:rPr lang="ar-SA" sz="4950" dirty="0"/>
              <a:t>2- </a:t>
            </a:r>
            <a:r>
              <a:rPr lang="ar-SY" sz="4950" dirty="0"/>
              <a:t>السيرة العطرة.</a:t>
            </a:r>
          </a:p>
        </p:txBody>
      </p:sp>
      <p:pic>
        <p:nvPicPr>
          <p:cNvPr id="2050" name="Picture 2" descr="D:\question-mar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90719" y="1580258"/>
            <a:ext cx="1361483" cy="2276400"/>
          </a:xfrm>
          <a:prstGeom prst="rect">
            <a:avLst/>
          </a:prstGeom>
          <a:noFill/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7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أحكام الأسرة في الفقه الإسلامي</a:t>
            </a:r>
            <a:endParaRPr lang="ar-SY" dirty="0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669288603"/>
              </p:ext>
            </p:extLst>
          </p:nvPr>
        </p:nvGraphicFramePr>
        <p:xfrm>
          <a:off x="80628" y="1221600"/>
          <a:ext cx="6202932" cy="3402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8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أحكام الأسرة في الفقه الإسلامي</a:t>
            </a:r>
            <a:endParaRPr lang="ar-SY" dirty="0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045042385"/>
              </p:ext>
            </p:extLst>
          </p:nvPr>
        </p:nvGraphicFramePr>
        <p:xfrm>
          <a:off x="80628" y="1221600"/>
          <a:ext cx="6202932" cy="3402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9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586541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الفقه الإسلامي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11480" indent="-411480">
              <a:lnSpc>
                <a:spcPct val="100000"/>
              </a:lnSpc>
              <a:spcBef>
                <a:spcPts val="0"/>
              </a:spcBef>
            </a:pPr>
            <a:r>
              <a:rPr lang="ar-SA" sz="3300" dirty="0"/>
              <a:t>عبادات</a:t>
            </a:r>
            <a:endParaRPr lang="ar-SY" sz="3300" dirty="0"/>
          </a:p>
          <a:p>
            <a:pPr marL="411480" indent="-411480">
              <a:lnSpc>
                <a:spcPct val="100000"/>
              </a:lnSpc>
              <a:spcBef>
                <a:spcPts val="0"/>
              </a:spcBef>
            </a:pPr>
            <a:r>
              <a:rPr lang="ar-SY" sz="3300" dirty="0"/>
              <a:t>معاملات</a:t>
            </a:r>
          </a:p>
          <a:p>
            <a:pPr marL="411480" indent="-411480">
              <a:lnSpc>
                <a:spcPct val="100000"/>
              </a:lnSpc>
              <a:spcBef>
                <a:spcPts val="0"/>
              </a:spcBef>
            </a:pPr>
            <a:r>
              <a:rPr lang="ar-SY" sz="3300" dirty="0"/>
              <a:t>أحوال شخصية (أسرة)</a:t>
            </a:r>
          </a:p>
          <a:p>
            <a:pPr marL="411480" indent="-411480">
              <a:lnSpc>
                <a:spcPct val="100000"/>
              </a:lnSpc>
              <a:spcBef>
                <a:spcPts val="0"/>
              </a:spcBef>
            </a:pPr>
            <a:r>
              <a:rPr lang="ar-SY" sz="3300" dirty="0"/>
              <a:t>قضاء</a:t>
            </a:r>
          </a:p>
          <a:p>
            <a:pPr marL="411480" indent="-411480">
              <a:lnSpc>
                <a:spcPct val="100000"/>
              </a:lnSpc>
              <a:spcBef>
                <a:spcPts val="0"/>
              </a:spcBef>
            </a:pPr>
            <a:r>
              <a:rPr lang="ar-SY" sz="3300" dirty="0"/>
              <a:t>سياسة شرعية</a:t>
            </a:r>
            <a:endParaRPr lang="en-US" sz="33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10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عنوان 10"/>
          <p:cNvSpPr>
            <a:spLocks noGrp="1"/>
          </p:cNvSpPr>
          <p:nvPr>
            <p:ph type="title"/>
          </p:nvPr>
        </p:nvSpPr>
        <p:spPr>
          <a:xfrm>
            <a:off x="4077072" y="555526"/>
            <a:ext cx="2505867" cy="308332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ar-SY" dirty="0" smtClean="0"/>
              <a:t>ثالثاً: </a:t>
            </a:r>
            <a:br>
              <a:rPr lang="ar-SY" dirty="0" smtClean="0"/>
            </a:br>
            <a:r>
              <a:rPr lang="ar-SY" dirty="0" smtClean="0"/>
              <a:t>لأن الواقع </a:t>
            </a:r>
            <a:r>
              <a:rPr lang="ar-SY" dirty="0" err="1" smtClean="0"/>
              <a:t>يستصرخنا</a:t>
            </a:r>
            <a:r>
              <a:rPr lang="ar-SY" dirty="0" smtClean="0"/>
              <a:t> 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>
          <a:xfrm>
            <a:off x="44624" y="271910"/>
            <a:ext cx="3834426" cy="4389835"/>
          </a:xfrm>
        </p:spPr>
        <p:txBody>
          <a:bodyPr>
            <a:normAutofit/>
          </a:bodyPr>
          <a:lstStyle/>
          <a:p>
            <a:r>
              <a:rPr lang="ar-SY" sz="3600" dirty="0" smtClean="0"/>
              <a:t> ارتفاع نسب الطلاق </a:t>
            </a:r>
          </a:p>
          <a:p>
            <a:r>
              <a:rPr lang="ar-SY" sz="3600" dirty="0" smtClean="0"/>
              <a:t> ضعف التأهيل</a:t>
            </a:r>
          </a:p>
          <a:p>
            <a:r>
              <a:rPr lang="ar-SY" sz="3600" dirty="0" smtClean="0"/>
              <a:t> حال الأسرة عند غيرنا</a:t>
            </a:r>
          </a:p>
          <a:p>
            <a:r>
              <a:rPr lang="ar-SY" sz="3600" dirty="0" smtClean="0"/>
              <a:t> استهداف الأسرة </a:t>
            </a:r>
            <a:endParaRPr lang="ar-SY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6054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11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12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80928" y="123478"/>
            <a:ext cx="4166220" cy="857250"/>
          </a:xfrm>
        </p:spPr>
        <p:txBody>
          <a:bodyPr>
            <a:normAutofit/>
          </a:bodyPr>
          <a:lstStyle/>
          <a:p>
            <a:r>
              <a:rPr lang="ar-SY" sz="3200" b="1" u="sng" dirty="0" smtClean="0">
                <a:solidFill>
                  <a:schemeClr val="bg1"/>
                </a:solidFill>
              </a:rPr>
              <a:t>1 – ارتفاع نسب الطلاق</a:t>
            </a:r>
            <a:endParaRPr lang="en-US" sz="3200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42219"/>
            <a:ext cx="6858000" cy="673347"/>
          </a:xfrm>
        </p:spPr>
        <p:txBody>
          <a:bodyPr>
            <a:normAutofit/>
          </a:bodyPr>
          <a:lstStyle/>
          <a:p>
            <a:r>
              <a:rPr lang="ar-SY" sz="3200" dirty="0"/>
              <a:t>الزواج والطلاق في مصر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4439351"/>
              </p:ext>
            </p:extLst>
          </p:nvPr>
        </p:nvGraphicFramePr>
        <p:xfrm>
          <a:off x="-27384" y="1024159"/>
          <a:ext cx="6957392" cy="4119344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393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393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3934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3934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4572"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</a:p>
                  </a:txBody>
                  <a:tcPr marL="69689" marR="69689" marT="26134" marB="26134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</a:p>
                  </a:txBody>
                  <a:tcPr marL="69689" marR="69689" marT="26134" marB="26134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</a:p>
                  </a:txBody>
                  <a:tcPr marL="69689" marR="69689" marT="26134" marB="26134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نسبة الطلاق الى الزواج</a:t>
                      </a:r>
                    </a:p>
                  </a:txBody>
                  <a:tcPr marL="69689" marR="69689" marT="26134" marB="26134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2007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614848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77878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12.0%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2008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660159</a:t>
                      </a:r>
                    </a:p>
                  </a:txBody>
                  <a:tcPr marL="69689" marR="69689" marT="26134" marB="26134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84430</a:t>
                      </a:r>
                    </a:p>
                  </a:txBody>
                  <a:tcPr marL="69689" marR="69689" marT="26134" marB="26134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12.7%</a:t>
                      </a:r>
                    </a:p>
                  </a:txBody>
                  <a:tcPr marL="69689" marR="69689" marT="26134" marB="26134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2009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759004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141467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18.6%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864857</a:t>
                      </a:r>
                    </a:p>
                  </a:txBody>
                  <a:tcPr marL="69689" marR="69689" marT="26134" marB="26134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149376</a:t>
                      </a:r>
                    </a:p>
                  </a:txBody>
                  <a:tcPr marL="69689" marR="69689" marT="26134" marB="26134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17.2%</a:t>
                      </a:r>
                    </a:p>
                  </a:txBody>
                  <a:tcPr marL="69689" marR="69689" marT="26134" marB="26134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2011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865853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145505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16.8%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2013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909400</a:t>
                      </a:r>
                    </a:p>
                  </a:txBody>
                  <a:tcPr marL="69689" marR="69689" marT="26134" marB="261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162580</a:t>
                      </a:r>
                    </a:p>
                  </a:txBody>
                  <a:tcPr marL="69689" marR="69689" marT="26134" marB="2613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17.9%</a:t>
                      </a:r>
                    </a:p>
                  </a:txBody>
                  <a:tcPr marL="69689" marR="69689" marT="26134" marB="2613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2166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2014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953100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180340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19%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2015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969399</a:t>
                      </a:r>
                      <a:endParaRPr lang="ar-SY" sz="1500" b="0" kern="1200" dirty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199867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20.6%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05389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>
                          <a:latin typeface="Hacen Tunisia" pitchFamily="2" charset="-78"/>
                          <a:cs typeface="Hacen Tunisia" pitchFamily="2" charset="-78"/>
                        </a:rPr>
                        <a:t>2016</a:t>
                      </a:r>
                    </a:p>
                  </a:txBody>
                  <a:tcPr marL="69689" marR="69689" marT="26134" marB="26134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938530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>
                          <a:latin typeface="Hacen Tunisia" pitchFamily="2" charset="-78"/>
                          <a:cs typeface="Hacen Tunisia" pitchFamily="2" charset="-78"/>
                        </a:rPr>
                        <a:t>192100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0" dirty="0">
                          <a:latin typeface="Hacen Tunisia" pitchFamily="2" charset="-78"/>
                          <a:cs typeface="Hacen Tunisia" pitchFamily="2" charset="-78"/>
                        </a:rPr>
                        <a:t>20.4%</a:t>
                      </a:r>
                    </a:p>
                  </a:txBody>
                  <a:tcPr marL="69689" marR="69689" marT="26134" marB="26134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259057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sz="2700" dirty="0"/>
              <a:t>نسبة الطلاق مقارنة بنسبة الزواج في مصر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616808"/>
              </p:ext>
            </p:extLst>
          </p:nvPr>
        </p:nvGraphicFramePr>
        <p:xfrm>
          <a:off x="998730" y="1383618"/>
          <a:ext cx="5740152" cy="25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14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9433888"/>
              </p:ext>
            </p:extLst>
          </p:nvPr>
        </p:nvGraphicFramePr>
        <p:xfrm>
          <a:off x="61657" y="1152769"/>
          <a:ext cx="6684639" cy="2964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series"/>
        </p:bldSub>
      </p:bldGraphic>
      <p:bldGraphic spid="6" grpId="0" uiExpand="1">
        <p:bldSub>
          <a:bldChart bld="series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39502"/>
            <a:ext cx="6858000" cy="725199"/>
          </a:xfrm>
        </p:spPr>
        <p:txBody>
          <a:bodyPr/>
          <a:lstStyle/>
          <a:p>
            <a:r>
              <a:rPr lang="ar-SY" dirty="0" smtClean="0"/>
              <a:t>الزواج والطلاق في لبنان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40552337"/>
              </p:ext>
            </p:extLst>
          </p:nvPr>
        </p:nvGraphicFramePr>
        <p:xfrm>
          <a:off x="0" y="1208716"/>
          <a:ext cx="6858000" cy="3934782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14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نسبة الطلاق</a:t>
                      </a:r>
                      <a:r>
                        <a:rPr lang="ar-SY" sz="1800" b="0" baseline="0" dirty="0" smtClean="0">
                          <a:latin typeface="Hacen Tunisia" pitchFamily="2" charset="-78"/>
                          <a:cs typeface="Hacen Tunisia" pitchFamily="2" charset="-78"/>
                        </a:rPr>
                        <a:t> للزواج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2008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37593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5389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.0</a:t>
                      </a:r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14%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2009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40565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5957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14.6%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41758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5897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14.1%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2011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42500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6879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16.1%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55797"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2012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38691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800" b="0" dirty="0" smtClean="0">
                          <a:latin typeface="Hacen Tunisia" pitchFamily="2" charset="-78"/>
                          <a:cs typeface="Hacen Tunisia" pitchFamily="2" charset="-78"/>
                        </a:rPr>
                        <a:t>6498</a:t>
                      </a:r>
                      <a:endParaRPr lang="ar-SY" sz="18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500" b="1" dirty="0" smtClean="0">
                          <a:latin typeface="Hacen Tunisia" pitchFamily="2" charset="-78"/>
                          <a:cs typeface="Hacen Tunisia" pitchFamily="2" charset="-78"/>
                        </a:rPr>
                        <a:t>16.7%</a:t>
                      </a:r>
                      <a:endParaRPr lang="ar-SY" sz="25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80616" marR="80616" marT="30231" marB="30231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Y" dirty="0" smtClean="0"/>
              <a:t>نسبة الطلاق للزواج في لبنان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298426"/>
              </p:ext>
            </p:extLst>
          </p:nvPr>
        </p:nvGraphicFramePr>
        <p:xfrm>
          <a:off x="486054" y="872750"/>
          <a:ext cx="6172200" cy="33296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16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series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-21084" y="273149"/>
            <a:ext cx="6858000" cy="797719"/>
          </a:xfrm>
        </p:spPr>
        <p:txBody>
          <a:bodyPr/>
          <a:lstStyle/>
          <a:p>
            <a:r>
              <a:rPr lang="ar-SY" dirty="0" smtClean="0"/>
              <a:t>الزواج والطلاق في الأردن</a:t>
            </a:r>
            <a:endParaRPr lang="ar-SY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5725590"/>
              </p:ext>
            </p:extLst>
          </p:nvPr>
        </p:nvGraphicFramePr>
        <p:xfrm>
          <a:off x="0" y="1307653"/>
          <a:ext cx="6858000" cy="3870532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14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06748"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نسبة الطلاق الى الزواج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62107</a:t>
                      </a: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15707</a:t>
                      </a: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25.30%</a:t>
                      </a: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2011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64257</a:t>
                      </a:r>
                    </a:p>
                  </a:txBody>
                  <a:tcPr marL="62365" marR="62365" marT="23387" marB="23387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16086</a:t>
                      </a:r>
                    </a:p>
                  </a:txBody>
                  <a:tcPr marL="62365" marR="62365" marT="23387" marB="23387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25%</a:t>
                      </a:r>
                    </a:p>
                  </a:txBody>
                  <a:tcPr marL="62365" marR="62365" marT="23387" marB="23387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2012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70400</a:t>
                      </a: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 smtClean="0">
                          <a:latin typeface="Hacen Tunisia" pitchFamily="2" charset="-78"/>
                          <a:cs typeface="Hacen Tunisia" pitchFamily="2" charset="-78"/>
                        </a:rPr>
                        <a:t>17700</a:t>
                      </a:r>
                      <a:endParaRPr lang="ar-SY" sz="14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6.82%</a:t>
                      </a:r>
                    </a:p>
                  </a:txBody>
                  <a:tcPr marL="62365" marR="62365" marT="23387" marB="23387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2014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kern="1200" dirty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73072</a:t>
                      </a:r>
                      <a:endParaRPr lang="ar-SY" sz="14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20900</a:t>
                      </a:r>
                      <a:endParaRPr lang="ar-SY" sz="14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900" b="1" kern="1200" dirty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25%</a:t>
                      </a: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2015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81400</a:t>
                      </a: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22100</a:t>
                      </a: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900" b="1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27.15%</a:t>
                      </a:r>
                      <a:endParaRPr lang="ar-SY" sz="1900" b="1" kern="1200" dirty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3964">
                <a:tc>
                  <a:txBody>
                    <a:bodyPr/>
                    <a:lstStyle/>
                    <a:p>
                      <a:pPr algn="ctr" rtl="1"/>
                      <a:r>
                        <a:rPr lang="ar-SY" sz="1900" b="1" dirty="0">
                          <a:latin typeface="Hacen Tunisia" pitchFamily="2" charset="-78"/>
                          <a:cs typeface="Hacen Tunisia" pitchFamily="2" charset="-78"/>
                        </a:rPr>
                        <a:t>2016</a:t>
                      </a:r>
                    </a:p>
                  </a:txBody>
                  <a:tcPr marL="62365" marR="62365" marT="23387" marB="23387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81300</a:t>
                      </a: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400" b="0" dirty="0">
                          <a:latin typeface="Hacen Tunisia" pitchFamily="2" charset="-78"/>
                          <a:cs typeface="Hacen Tunisia" pitchFamily="2" charset="-78"/>
                        </a:rPr>
                        <a:t>22000</a:t>
                      </a: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900" b="1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27.06</a:t>
                      </a:r>
                      <a:endParaRPr lang="ar-SY" sz="1900" b="1" kern="1200" dirty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62365" marR="62365" marT="23387" marB="2338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47357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نسبة الطلاق للزواج في الأردن</a:t>
            </a:r>
            <a:endParaRPr lang="ar-SY" dirty="0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438167"/>
              </p:ext>
            </p:extLst>
          </p:nvPr>
        </p:nvGraphicFramePr>
        <p:xfrm>
          <a:off x="342900" y="1543051"/>
          <a:ext cx="6172200" cy="25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18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4404609"/>
              </p:ext>
            </p:extLst>
          </p:nvPr>
        </p:nvGraphicFramePr>
        <p:xfrm>
          <a:off x="-49799" y="843558"/>
          <a:ext cx="6882895" cy="3438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6597819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Chart bld="series"/>
        </p:bldSub>
      </p:bldGraphic>
      <p:bldGraphic spid="7" grpId="0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405879"/>
            <a:ext cx="6858000" cy="797719"/>
          </a:xfrm>
        </p:spPr>
        <p:txBody>
          <a:bodyPr/>
          <a:lstStyle/>
          <a:p>
            <a:r>
              <a:rPr lang="ar-SY" dirty="0" smtClean="0"/>
              <a:t>الزواج والطلاق في سوريا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861928583"/>
              </p:ext>
            </p:extLst>
          </p:nvPr>
        </p:nvGraphicFramePr>
        <p:xfrm>
          <a:off x="-896" y="1440657"/>
          <a:ext cx="6858896" cy="3702842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147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147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47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47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75377"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نسبة الطلاق الى 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5493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2005</a:t>
                      </a: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179075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17821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9%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5493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2006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205557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19984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9%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5493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2007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237592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19506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8%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5493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2009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241422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29525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12%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5493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227808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28202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12%</a:t>
                      </a:r>
                    </a:p>
                  </a:txBody>
                  <a:tcPr marL="68580" marR="68580" marT="25718" marB="25718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نسبة الطلاق للزواج في سوريا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8589988"/>
              </p:ext>
            </p:extLst>
          </p:nvPr>
        </p:nvGraphicFramePr>
        <p:xfrm>
          <a:off x="342900" y="1543051"/>
          <a:ext cx="6172200" cy="25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20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series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20538"/>
            <a:ext cx="6858000" cy="5164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61863"/>
            <a:ext cx="6858000" cy="797719"/>
          </a:xfrm>
        </p:spPr>
        <p:txBody>
          <a:bodyPr/>
          <a:lstStyle/>
          <a:p>
            <a:r>
              <a:rPr lang="ar-SY" dirty="0" smtClean="0"/>
              <a:t>الزواج والطلاق في دمشق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15916534"/>
              </p:ext>
            </p:extLst>
          </p:nvPr>
        </p:nvGraphicFramePr>
        <p:xfrm>
          <a:off x="-1" y="1221600"/>
          <a:ext cx="6858001" cy="3921898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366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702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4393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0711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37738"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نسبة الطلاق الى 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2008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26854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4983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18.56 %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2009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22117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5969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25.6%</a:t>
                      </a: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22759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5308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23.32 %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2011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effectLst/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18875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effectLst/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4980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effectLst/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26%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2012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20297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4110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20%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2013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23102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5210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22.5%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2014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27349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6516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23.7%</a:t>
                      </a: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48020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2015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33078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7028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solidFill>
                            <a:schemeClr val="dk1"/>
                          </a:solidFill>
                          <a:latin typeface="Hacen Tunisia" pitchFamily="2" charset="-78"/>
                          <a:ea typeface="+mn-ea"/>
                          <a:cs typeface="Hacen Tunisia" pitchFamily="2" charset="-78"/>
                        </a:rPr>
                        <a:t>21.24%</a:t>
                      </a:r>
                    </a:p>
                  </a:txBody>
                  <a:tcPr marL="7144" marR="7144" marT="7144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46348"/>
            <a:ext cx="6172200" cy="857250"/>
          </a:xfrm>
        </p:spPr>
        <p:txBody>
          <a:bodyPr/>
          <a:lstStyle/>
          <a:p>
            <a:r>
              <a:rPr lang="ar-SY" dirty="0" smtClean="0"/>
              <a:t>نسبة الطلاق للزواج في دمشق</a:t>
            </a:r>
            <a:endParaRPr lang="ar-SY" dirty="0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880896"/>
              </p:ext>
            </p:extLst>
          </p:nvPr>
        </p:nvGraphicFramePr>
        <p:xfrm>
          <a:off x="342900" y="1543051"/>
          <a:ext cx="6172200" cy="25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22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Chart bld="series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6858000" cy="514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405879"/>
            <a:ext cx="6858000" cy="797719"/>
          </a:xfrm>
        </p:spPr>
        <p:txBody>
          <a:bodyPr/>
          <a:lstStyle/>
          <a:p>
            <a:r>
              <a:rPr lang="ar-SY" dirty="0" smtClean="0"/>
              <a:t>الزواج والطلاق في ريف دمشق</a:t>
            </a:r>
            <a:endParaRPr lang="ar-SY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39476026"/>
              </p:ext>
            </p:extLst>
          </p:nvPr>
        </p:nvGraphicFramePr>
        <p:xfrm>
          <a:off x="0" y="1437083"/>
          <a:ext cx="6858000" cy="3706416"/>
        </p:xfrm>
        <a:graphic>
          <a:graphicData uri="http://schemas.openxmlformats.org/drawingml/2006/table">
            <a:tbl>
              <a:tblPr rtl="1" firstRow="1" firstCol="1" bandRow="1">
                <a:tableStyleId>{6E25E649-3F16-4E02-A733-19D2CDBF48F0}</a:tableStyleId>
              </a:tblPr>
              <a:tblGrid>
                <a:gridCol w="1714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45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6604"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السنة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الطلاق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Y" sz="1500" b="0" dirty="0" smtClean="0">
                          <a:latin typeface="Hacen Tunisia" pitchFamily="2" charset="-78"/>
                          <a:cs typeface="Hacen Tunisia" pitchFamily="2" charset="-78"/>
                        </a:rPr>
                        <a:t>نسبة الطلاق الى الزواج</a:t>
                      </a:r>
                      <a:endParaRPr lang="ar-SY" sz="1500" b="0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6604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2008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35587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2893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21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8.13 %</a:t>
                      </a:r>
                      <a:endParaRPr lang="ar-SY" sz="21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26604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2009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24690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3516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21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14.24 %</a:t>
                      </a:r>
                      <a:endParaRPr lang="ar-SY" sz="21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26604">
                <a:tc>
                  <a:txBody>
                    <a:bodyPr/>
                    <a:lstStyle/>
                    <a:p>
                      <a:pPr algn="ctr" rtl="1"/>
                      <a:r>
                        <a:rPr lang="ar-SY" sz="2100" b="1" dirty="0" smtClean="0">
                          <a:latin typeface="Hacen Tunisia" pitchFamily="2" charset="-78"/>
                          <a:cs typeface="Hacen Tunisia" pitchFamily="2" charset="-78"/>
                        </a:rPr>
                        <a:t>2010</a:t>
                      </a:r>
                      <a:endParaRPr lang="ar-SY" sz="2100" b="1" dirty="0">
                        <a:latin typeface="Hacen Tunisia" pitchFamily="2" charset="-78"/>
                        <a:cs typeface="Hacen Tunisia" pitchFamily="2" charset="-78"/>
                      </a:endParaRPr>
                    </a:p>
                  </a:txBody>
                  <a:tcPr marL="68580" marR="68580" marT="25718" marB="25718" anchor="ctr">
                    <a:solidFill>
                      <a:srgbClr val="95373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54601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15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5655</a:t>
                      </a:r>
                      <a:endParaRPr lang="ar-SY" sz="15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ar-SY" sz="2100" b="0" kern="1200" dirty="0" smtClean="0">
                          <a:latin typeface="Hacen Tunisia" pitchFamily="2" charset="-78"/>
                          <a:cs typeface="Hacen Tunisia" pitchFamily="2" charset="-78"/>
                        </a:rPr>
                        <a:t>10.36 %</a:t>
                      </a:r>
                      <a:endParaRPr lang="ar-SY" sz="2100" b="0" kern="1200" dirty="0" smtClean="0">
                        <a:solidFill>
                          <a:schemeClr val="dk1"/>
                        </a:solidFill>
                        <a:latin typeface="Hacen Tunisia" pitchFamily="2" charset="-78"/>
                        <a:ea typeface="+mn-ea"/>
                        <a:cs typeface="Hacen Tunisia" pitchFamily="2" charset="-78"/>
                      </a:endParaRPr>
                    </a:p>
                  </a:txBody>
                  <a:tcPr marL="7144" marR="7144" marT="7144" marB="0" anchor="ctr">
                    <a:solidFill>
                      <a:srgbClr val="FAE2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Y" smtClean="0"/>
              <a:t>نسبة الطلاق للزواج في ريف دمشق</a:t>
            </a:r>
            <a:endParaRPr lang="ar-SY"/>
          </a:p>
        </p:txBody>
      </p:sp>
      <p:graphicFrame>
        <p:nvGraphicFramePr>
          <p:cNvPr id="9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3309157"/>
              </p:ext>
            </p:extLst>
          </p:nvPr>
        </p:nvGraphicFramePr>
        <p:xfrm>
          <a:off x="342900" y="1543051"/>
          <a:ext cx="6172200" cy="2545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24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smtClean="0"/>
              <a:t>الطلاق في السنة الأولى..</a:t>
            </a:r>
            <a:endParaRPr lang="ar-S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054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25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42900" y="130324"/>
            <a:ext cx="6172200" cy="857250"/>
          </a:xfrm>
        </p:spPr>
        <p:txBody>
          <a:bodyPr/>
          <a:lstStyle/>
          <a:p>
            <a:r>
              <a:rPr lang="ar-SY" dirty="0" smtClean="0"/>
              <a:t>2- ضعف التأهيل</a:t>
            </a:r>
            <a:endParaRPr lang="ar-S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26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44" y="1280976"/>
            <a:ext cx="4358052" cy="3268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3- حال الأسرة عند غيرنا </a:t>
            </a:r>
            <a:endParaRPr lang="ar-S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27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7" name="شكل حر 6"/>
          <p:cNvSpPr/>
          <p:nvPr/>
        </p:nvSpPr>
        <p:spPr>
          <a:xfrm>
            <a:off x="4273617" y="1328286"/>
            <a:ext cx="596766" cy="3137836"/>
          </a:xfrm>
          <a:custGeom>
            <a:avLst/>
            <a:gdLst>
              <a:gd name="connsiteX0" fmla="*/ 28876 w 596766"/>
              <a:gd name="connsiteY0" fmla="*/ 0 h 3137836"/>
              <a:gd name="connsiteX1" fmla="*/ 105878 w 596766"/>
              <a:gd name="connsiteY1" fmla="*/ 9626 h 3137836"/>
              <a:gd name="connsiteX2" fmla="*/ 163629 w 596766"/>
              <a:gd name="connsiteY2" fmla="*/ 38501 h 3137836"/>
              <a:gd name="connsiteX3" fmla="*/ 192505 w 596766"/>
              <a:gd name="connsiteY3" fmla="*/ 48127 h 3137836"/>
              <a:gd name="connsiteX4" fmla="*/ 202130 w 596766"/>
              <a:gd name="connsiteY4" fmla="*/ 288758 h 3137836"/>
              <a:gd name="connsiteX5" fmla="*/ 163629 w 596766"/>
              <a:gd name="connsiteY5" fmla="*/ 365760 h 3137836"/>
              <a:gd name="connsiteX6" fmla="*/ 154004 w 596766"/>
              <a:gd name="connsiteY6" fmla="*/ 394636 h 3137836"/>
              <a:gd name="connsiteX7" fmla="*/ 125128 w 596766"/>
              <a:gd name="connsiteY7" fmla="*/ 413887 h 3137836"/>
              <a:gd name="connsiteX8" fmla="*/ 67377 w 596766"/>
              <a:gd name="connsiteY8" fmla="*/ 471638 h 3137836"/>
              <a:gd name="connsiteX9" fmla="*/ 19250 w 596766"/>
              <a:gd name="connsiteY9" fmla="*/ 529390 h 3137836"/>
              <a:gd name="connsiteX10" fmla="*/ 28876 w 596766"/>
              <a:gd name="connsiteY10" fmla="*/ 587141 h 3137836"/>
              <a:gd name="connsiteX11" fmla="*/ 38501 w 596766"/>
              <a:gd name="connsiteY11" fmla="*/ 616017 h 3137836"/>
              <a:gd name="connsiteX12" fmla="*/ 96252 w 596766"/>
              <a:gd name="connsiteY12" fmla="*/ 635268 h 3137836"/>
              <a:gd name="connsiteX13" fmla="*/ 163629 w 596766"/>
              <a:gd name="connsiteY13" fmla="*/ 625642 h 3137836"/>
              <a:gd name="connsiteX14" fmla="*/ 231006 w 596766"/>
              <a:gd name="connsiteY14" fmla="*/ 606392 h 3137836"/>
              <a:gd name="connsiteX15" fmla="*/ 288758 w 596766"/>
              <a:gd name="connsiteY15" fmla="*/ 635268 h 3137836"/>
              <a:gd name="connsiteX16" fmla="*/ 298383 w 596766"/>
              <a:gd name="connsiteY16" fmla="*/ 664143 h 3137836"/>
              <a:gd name="connsiteX17" fmla="*/ 279132 w 596766"/>
              <a:gd name="connsiteY17" fmla="*/ 789272 h 3137836"/>
              <a:gd name="connsiteX18" fmla="*/ 259882 w 596766"/>
              <a:gd name="connsiteY18" fmla="*/ 847023 h 3137836"/>
              <a:gd name="connsiteX19" fmla="*/ 231006 w 596766"/>
              <a:gd name="connsiteY19" fmla="*/ 827773 h 3137836"/>
              <a:gd name="connsiteX20" fmla="*/ 211756 w 596766"/>
              <a:gd name="connsiteY20" fmla="*/ 885525 h 3137836"/>
              <a:gd name="connsiteX21" fmla="*/ 202130 w 596766"/>
              <a:gd name="connsiteY21" fmla="*/ 914400 h 3137836"/>
              <a:gd name="connsiteX22" fmla="*/ 192505 w 596766"/>
              <a:gd name="connsiteY22" fmla="*/ 943276 h 3137836"/>
              <a:gd name="connsiteX23" fmla="*/ 182880 w 596766"/>
              <a:gd name="connsiteY23" fmla="*/ 972152 h 3137836"/>
              <a:gd name="connsiteX24" fmla="*/ 173255 w 596766"/>
              <a:gd name="connsiteY24" fmla="*/ 1010653 h 3137836"/>
              <a:gd name="connsiteX25" fmla="*/ 134754 w 596766"/>
              <a:gd name="connsiteY25" fmla="*/ 1078030 h 3137836"/>
              <a:gd name="connsiteX26" fmla="*/ 96252 w 596766"/>
              <a:gd name="connsiteY26" fmla="*/ 1164657 h 3137836"/>
              <a:gd name="connsiteX27" fmla="*/ 67377 w 596766"/>
              <a:gd name="connsiteY27" fmla="*/ 1183908 h 3137836"/>
              <a:gd name="connsiteX28" fmla="*/ 48126 w 596766"/>
              <a:gd name="connsiteY28" fmla="*/ 1212783 h 3137836"/>
              <a:gd name="connsiteX29" fmla="*/ 28876 w 596766"/>
              <a:gd name="connsiteY29" fmla="*/ 1270535 h 3137836"/>
              <a:gd name="connsiteX30" fmla="*/ 19250 w 596766"/>
              <a:gd name="connsiteY30" fmla="*/ 1299411 h 3137836"/>
              <a:gd name="connsiteX31" fmla="*/ 0 w 596766"/>
              <a:gd name="connsiteY31" fmla="*/ 1434165 h 3137836"/>
              <a:gd name="connsiteX32" fmla="*/ 9625 w 596766"/>
              <a:gd name="connsiteY32" fmla="*/ 1799925 h 3137836"/>
              <a:gd name="connsiteX33" fmla="*/ 19250 w 596766"/>
              <a:gd name="connsiteY33" fmla="*/ 1848051 h 3137836"/>
              <a:gd name="connsiteX34" fmla="*/ 48126 w 596766"/>
              <a:gd name="connsiteY34" fmla="*/ 1867301 h 3137836"/>
              <a:gd name="connsiteX35" fmla="*/ 77002 w 596766"/>
              <a:gd name="connsiteY35" fmla="*/ 1896177 h 3137836"/>
              <a:gd name="connsiteX36" fmla="*/ 115503 w 596766"/>
              <a:gd name="connsiteY36" fmla="*/ 1905802 h 3137836"/>
              <a:gd name="connsiteX37" fmla="*/ 173255 w 596766"/>
              <a:gd name="connsiteY37" fmla="*/ 1934678 h 3137836"/>
              <a:gd name="connsiteX38" fmla="*/ 192505 w 596766"/>
              <a:gd name="connsiteY38" fmla="*/ 2030931 h 3137836"/>
              <a:gd name="connsiteX39" fmla="*/ 211756 w 596766"/>
              <a:gd name="connsiteY39" fmla="*/ 2088682 h 3137836"/>
              <a:gd name="connsiteX40" fmla="*/ 221381 w 596766"/>
              <a:gd name="connsiteY40" fmla="*/ 2117558 h 3137836"/>
              <a:gd name="connsiteX41" fmla="*/ 231006 w 596766"/>
              <a:gd name="connsiteY41" fmla="*/ 2146434 h 3137836"/>
              <a:gd name="connsiteX42" fmla="*/ 250257 w 596766"/>
              <a:gd name="connsiteY42" fmla="*/ 2175310 h 3137836"/>
              <a:gd name="connsiteX43" fmla="*/ 259882 w 596766"/>
              <a:gd name="connsiteY43" fmla="*/ 2204186 h 3137836"/>
              <a:gd name="connsiteX44" fmla="*/ 356135 w 596766"/>
              <a:gd name="connsiteY44" fmla="*/ 2300438 h 3137836"/>
              <a:gd name="connsiteX45" fmla="*/ 462012 w 596766"/>
              <a:gd name="connsiteY45" fmla="*/ 2310063 h 3137836"/>
              <a:gd name="connsiteX46" fmla="*/ 510139 w 596766"/>
              <a:gd name="connsiteY46" fmla="*/ 2358190 h 3137836"/>
              <a:gd name="connsiteX47" fmla="*/ 539015 w 596766"/>
              <a:gd name="connsiteY47" fmla="*/ 2377440 h 3137836"/>
              <a:gd name="connsiteX48" fmla="*/ 548640 w 596766"/>
              <a:gd name="connsiteY48" fmla="*/ 2406316 h 3137836"/>
              <a:gd name="connsiteX49" fmla="*/ 519764 w 596766"/>
              <a:gd name="connsiteY49" fmla="*/ 2512194 h 3137836"/>
              <a:gd name="connsiteX50" fmla="*/ 500514 w 596766"/>
              <a:gd name="connsiteY50" fmla="*/ 2579571 h 3137836"/>
              <a:gd name="connsiteX51" fmla="*/ 490888 w 596766"/>
              <a:gd name="connsiteY51" fmla="*/ 2723950 h 3137836"/>
              <a:gd name="connsiteX52" fmla="*/ 500514 w 596766"/>
              <a:gd name="connsiteY52" fmla="*/ 3003082 h 3137836"/>
              <a:gd name="connsiteX53" fmla="*/ 519764 w 596766"/>
              <a:gd name="connsiteY53" fmla="*/ 3060834 h 3137836"/>
              <a:gd name="connsiteX54" fmla="*/ 577516 w 596766"/>
              <a:gd name="connsiteY54" fmla="*/ 3108960 h 3137836"/>
              <a:gd name="connsiteX55" fmla="*/ 596766 w 596766"/>
              <a:gd name="connsiteY55" fmla="*/ 3137836 h 3137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596766" h="3137836">
                <a:moveTo>
                  <a:pt x="28876" y="0"/>
                </a:moveTo>
                <a:cubicBezTo>
                  <a:pt x="54543" y="3209"/>
                  <a:pt x="80428" y="4999"/>
                  <a:pt x="105878" y="9626"/>
                </a:cubicBezTo>
                <a:cubicBezTo>
                  <a:pt x="143897" y="16539"/>
                  <a:pt x="128399" y="20886"/>
                  <a:pt x="163629" y="38501"/>
                </a:cubicBezTo>
                <a:cubicBezTo>
                  <a:pt x="172704" y="43039"/>
                  <a:pt x="182880" y="44918"/>
                  <a:pt x="192505" y="48127"/>
                </a:cubicBezTo>
                <a:cubicBezTo>
                  <a:pt x="247406" y="130475"/>
                  <a:pt x="233936" y="97926"/>
                  <a:pt x="202130" y="288758"/>
                </a:cubicBezTo>
                <a:cubicBezTo>
                  <a:pt x="197412" y="317064"/>
                  <a:pt x="172703" y="338536"/>
                  <a:pt x="163629" y="365760"/>
                </a:cubicBezTo>
                <a:cubicBezTo>
                  <a:pt x="160421" y="375385"/>
                  <a:pt x="160342" y="386713"/>
                  <a:pt x="154004" y="394636"/>
                </a:cubicBezTo>
                <a:cubicBezTo>
                  <a:pt x="146777" y="403669"/>
                  <a:pt x="133774" y="406201"/>
                  <a:pt x="125128" y="413887"/>
                </a:cubicBezTo>
                <a:cubicBezTo>
                  <a:pt x="104780" y="431974"/>
                  <a:pt x="82478" y="448986"/>
                  <a:pt x="67377" y="471638"/>
                </a:cubicBezTo>
                <a:cubicBezTo>
                  <a:pt x="40575" y="511840"/>
                  <a:pt x="56306" y="492334"/>
                  <a:pt x="19250" y="529390"/>
                </a:cubicBezTo>
                <a:cubicBezTo>
                  <a:pt x="3785" y="575787"/>
                  <a:pt x="6485" y="542360"/>
                  <a:pt x="28876" y="587141"/>
                </a:cubicBezTo>
                <a:cubicBezTo>
                  <a:pt x="33413" y="596216"/>
                  <a:pt x="30245" y="610120"/>
                  <a:pt x="38501" y="616017"/>
                </a:cubicBezTo>
                <a:cubicBezTo>
                  <a:pt x="55013" y="627812"/>
                  <a:pt x="96252" y="635268"/>
                  <a:pt x="96252" y="635268"/>
                </a:cubicBezTo>
                <a:cubicBezTo>
                  <a:pt x="118711" y="632059"/>
                  <a:pt x="141308" y="629700"/>
                  <a:pt x="163629" y="625642"/>
                </a:cubicBezTo>
                <a:cubicBezTo>
                  <a:pt x="190219" y="620807"/>
                  <a:pt x="206265" y="614639"/>
                  <a:pt x="231006" y="606392"/>
                </a:cubicBezTo>
                <a:cubicBezTo>
                  <a:pt x="250029" y="612733"/>
                  <a:pt x="275187" y="618304"/>
                  <a:pt x="288758" y="635268"/>
                </a:cubicBezTo>
                <a:cubicBezTo>
                  <a:pt x="295096" y="643190"/>
                  <a:pt x="295175" y="654518"/>
                  <a:pt x="298383" y="664143"/>
                </a:cubicBezTo>
                <a:cubicBezTo>
                  <a:pt x="291603" y="725163"/>
                  <a:pt x="293844" y="740231"/>
                  <a:pt x="279132" y="789272"/>
                </a:cubicBezTo>
                <a:cubicBezTo>
                  <a:pt x="273301" y="808708"/>
                  <a:pt x="259882" y="847023"/>
                  <a:pt x="259882" y="847023"/>
                </a:cubicBezTo>
                <a:cubicBezTo>
                  <a:pt x="250257" y="840606"/>
                  <a:pt x="240039" y="820546"/>
                  <a:pt x="231006" y="827773"/>
                </a:cubicBezTo>
                <a:cubicBezTo>
                  <a:pt x="215161" y="840449"/>
                  <a:pt x="218173" y="866274"/>
                  <a:pt x="211756" y="885525"/>
                </a:cubicBezTo>
                <a:lnTo>
                  <a:pt x="202130" y="914400"/>
                </a:lnTo>
                <a:lnTo>
                  <a:pt x="192505" y="943276"/>
                </a:lnTo>
                <a:cubicBezTo>
                  <a:pt x="189297" y="952901"/>
                  <a:pt x="185341" y="962309"/>
                  <a:pt x="182880" y="972152"/>
                </a:cubicBezTo>
                <a:cubicBezTo>
                  <a:pt x="179672" y="984986"/>
                  <a:pt x="177900" y="998267"/>
                  <a:pt x="173255" y="1010653"/>
                </a:cubicBezTo>
                <a:cubicBezTo>
                  <a:pt x="127167" y="1133552"/>
                  <a:pt x="179428" y="977513"/>
                  <a:pt x="134754" y="1078030"/>
                </a:cubicBezTo>
                <a:cubicBezTo>
                  <a:pt x="119504" y="1112343"/>
                  <a:pt x="122393" y="1138516"/>
                  <a:pt x="96252" y="1164657"/>
                </a:cubicBezTo>
                <a:cubicBezTo>
                  <a:pt x="88072" y="1172837"/>
                  <a:pt x="77002" y="1177491"/>
                  <a:pt x="67377" y="1183908"/>
                </a:cubicBezTo>
                <a:cubicBezTo>
                  <a:pt x="60960" y="1193533"/>
                  <a:pt x="52824" y="1202212"/>
                  <a:pt x="48126" y="1212783"/>
                </a:cubicBezTo>
                <a:cubicBezTo>
                  <a:pt x="39885" y="1231326"/>
                  <a:pt x="35293" y="1251284"/>
                  <a:pt x="28876" y="1270535"/>
                </a:cubicBezTo>
                <a:cubicBezTo>
                  <a:pt x="25668" y="1280160"/>
                  <a:pt x="21240" y="1289462"/>
                  <a:pt x="19250" y="1299411"/>
                </a:cubicBezTo>
                <a:cubicBezTo>
                  <a:pt x="3927" y="1376027"/>
                  <a:pt x="11432" y="1331277"/>
                  <a:pt x="0" y="1434165"/>
                </a:cubicBezTo>
                <a:cubicBezTo>
                  <a:pt x="3208" y="1556085"/>
                  <a:pt x="3959" y="1678094"/>
                  <a:pt x="9625" y="1799925"/>
                </a:cubicBezTo>
                <a:cubicBezTo>
                  <a:pt x="10385" y="1816267"/>
                  <a:pt x="11133" y="1833847"/>
                  <a:pt x="19250" y="1848051"/>
                </a:cubicBezTo>
                <a:cubicBezTo>
                  <a:pt x="24989" y="1858095"/>
                  <a:pt x="39239" y="1859895"/>
                  <a:pt x="48126" y="1867301"/>
                </a:cubicBezTo>
                <a:cubicBezTo>
                  <a:pt x="58583" y="1876015"/>
                  <a:pt x="65183" y="1889423"/>
                  <a:pt x="77002" y="1896177"/>
                </a:cubicBezTo>
                <a:cubicBezTo>
                  <a:pt x="88488" y="1902740"/>
                  <a:pt x="102783" y="1902168"/>
                  <a:pt x="115503" y="1905802"/>
                </a:cubicBezTo>
                <a:cubicBezTo>
                  <a:pt x="150370" y="1915764"/>
                  <a:pt x="141619" y="1913588"/>
                  <a:pt x="173255" y="1934678"/>
                </a:cubicBezTo>
                <a:cubicBezTo>
                  <a:pt x="199948" y="2014761"/>
                  <a:pt x="159321" y="1887135"/>
                  <a:pt x="192505" y="2030931"/>
                </a:cubicBezTo>
                <a:cubicBezTo>
                  <a:pt x="197068" y="2050703"/>
                  <a:pt x="205339" y="2069432"/>
                  <a:pt x="211756" y="2088682"/>
                </a:cubicBezTo>
                <a:lnTo>
                  <a:pt x="221381" y="2117558"/>
                </a:lnTo>
                <a:cubicBezTo>
                  <a:pt x="224589" y="2127183"/>
                  <a:pt x="225378" y="2137992"/>
                  <a:pt x="231006" y="2146434"/>
                </a:cubicBezTo>
                <a:lnTo>
                  <a:pt x="250257" y="2175310"/>
                </a:lnTo>
                <a:cubicBezTo>
                  <a:pt x="253465" y="2184935"/>
                  <a:pt x="254955" y="2195317"/>
                  <a:pt x="259882" y="2204186"/>
                </a:cubicBezTo>
                <a:cubicBezTo>
                  <a:pt x="276265" y="2233676"/>
                  <a:pt x="314084" y="2296615"/>
                  <a:pt x="356135" y="2300438"/>
                </a:cubicBezTo>
                <a:lnTo>
                  <a:pt x="462012" y="2310063"/>
                </a:lnTo>
                <a:cubicBezTo>
                  <a:pt x="539019" y="2361402"/>
                  <a:pt x="445966" y="2294018"/>
                  <a:pt x="510139" y="2358190"/>
                </a:cubicBezTo>
                <a:cubicBezTo>
                  <a:pt x="518319" y="2366370"/>
                  <a:pt x="529390" y="2371023"/>
                  <a:pt x="539015" y="2377440"/>
                </a:cubicBezTo>
                <a:cubicBezTo>
                  <a:pt x="542223" y="2387065"/>
                  <a:pt x="549559" y="2396212"/>
                  <a:pt x="548640" y="2406316"/>
                </a:cubicBezTo>
                <a:cubicBezTo>
                  <a:pt x="544065" y="2456638"/>
                  <a:pt x="531184" y="2472224"/>
                  <a:pt x="519764" y="2512194"/>
                </a:cubicBezTo>
                <a:cubicBezTo>
                  <a:pt x="495593" y="2596796"/>
                  <a:pt x="523591" y="2510336"/>
                  <a:pt x="500514" y="2579571"/>
                </a:cubicBezTo>
                <a:cubicBezTo>
                  <a:pt x="497305" y="2627697"/>
                  <a:pt x="490888" y="2675717"/>
                  <a:pt x="490888" y="2723950"/>
                </a:cubicBezTo>
                <a:cubicBezTo>
                  <a:pt x="490888" y="2817049"/>
                  <a:pt x="492563" y="2910323"/>
                  <a:pt x="500514" y="3003082"/>
                </a:cubicBezTo>
                <a:cubicBezTo>
                  <a:pt x="502247" y="3023300"/>
                  <a:pt x="505415" y="3046485"/>
                  <a:pt x="519764" y="3060834"/>
                </a:cubicBezTo>
                <a:cubicBezTo>
                  <a:pt x="556820" y="3097890"/>
                  <a:pt x="537314" y="3082159"/>
                  <a:pt x="577516" y="3108960"/>
                </a:cubicBezTo>
                <a:lnTo>
                  <a:pt x="596766" y="313783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usa-ma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64" y="533515"/>
            <a:ext cx="6120680" cy="3967048"/>
          </a:xfrm>
          <a:prstGeom prst="rect">
            <a:avLst/>
          </a:prstGeom>
          <a:noFill/>
        </p:spPr>
      </p:pic>
      <p:sp>
        <p:nvSpPr>
          <p:cNvPr id="9" name="عنوان فرعي 1"/>
          <p:cNvSpPr txBox="1">
            <a:spLocks/>
          </p:cNvSpPr>
          <p:nvPr/>
        </p:nvSpPr>
        <p:spPr>
          <a:xfrm>
            <a:off x="-81390" y="1005576"/>
            <a:ext cx="6858762" cy="653059"/>
          </a:xfrm>
          <a:prstGeom prst="rect">
            <a:avLst/>
          </a:prstGeom>
        </p:spPr>
        <p:txBody>
          <a:bodyPr>
            <a:noAutofit/>
          </a:bodyPr>
          <a:lstStyle/>
          <a:p>
            <a:pPr marL="336947" indent="-336947" algn="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A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48% من الأحداث الذكور و 64% من الأحداث الإناث</a:t>
            </a:r>
            <a:r>
              <a:rPr lang="ar-SY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 </a:t>
            </a:r>
            <a:r>
              <a:rPr lang="ar-SA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يعانون من تفكك الأسرة</a:t>
            </a:r>
            <a:endParaRPr lang="ar-SY" sz="2100" b="1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0" name="عنوان فرعي 1"/>
          <p:cNvSpPr txBox="1">
            <a:spLocks/>
          </p:cNvSpPr>
          <p:nvPr/>
        </p:nvSpPr>
        <p:spPr>
          <a:xfrm>
            <a:off x="566682" y="3489852"/>
            <a:ext cx="5075951" cy="6480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36947" indent="-336947" algn="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A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(دراسة خاصة أجرتها جمعية رعاية المسجونين)</a:t>
            </a:r>
            <a:endParaRPr lang="ar-SY" sz="2100" b="1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1" name="عنوان فرعي 1"/>
          <p:cNvSpPr txBox="1">
            <a:spLocks/>
          </p:cNvSpPr>
          <p:nvPr/>
        </p:nvSpPr>
        <p:spPr>
          <a:xfrm>
            <a:off x="3024187" y="2733769"/>
            <a:ext cx="3833813" cy="486054"/>
          </a:xfrm>
          <a:prstGeom prst="rect">
            <a:avLst/>
          </a:prstGeom>
        </p:spPr>
        <p:txBody>
          <a:bodyPr/>
          <a:lstStyle/>
          <a:p>
            <a:pPr marL="257175" indent="-257175" algn="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A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نسب العزوف عن الزواج 85%</a:t>
            </a:r>
            <a:endParaRPr lang="ar-SY" sz="2100" b="1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2" name="عنوان فرعي 1"/>
          <p:cNvSpPr txBox="1">
            <a:spLocks/>
          </p:cNvSpPr>
          <p:nvPr/>
        </p:nvSpPr>
        <p:spPr>
          <a:xfrm>
            <a:off x="1376772" y="1977684"/>
            <a:ext cx="4590510" cy="608475"/>
          </a:xfrm>
          <a:prstGeom prst="rect">
            <a:avLst/>
          </a:prstGeom>
        </p:spPr>
        <p:txBody>
          <a:bodyPr/>
          <a:lstStyle/>
          <a:p>
            <a:pPr marL="257175" indent="-257175" algn="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A" sz="30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نسبة الطلاق فيها أكثر من 50%</a:t>
            </a:r>
            <a:endParaRPr lang="ar-SY" sz="3000" b="1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3" name="عنوان فرعي 1"/>
          <p:cNvSpPr txBox="1">
            <a:spLocks/>
          </p:cNvSpPr>
          <p:nvPr/>
        </p:nvSpPr>
        <p:spPr>
          <a:xfrm>
            <a:off x="-350807" y="2965195"/>
            <a:ext cx="4535891" cy="578663"/>
          </a:xfrm>
          <a:prstGeom prst="rect">
            <a:avLst/>
          </a:prstGeom>
        </p:spPr>
        <p:txBody>
          <a:bodyPr/>
          <a:lstStyle/>
          <a:p>
            <a:pPr marL="257175" indent="-257175" algn="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A" sz="2100" b="1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ثلث أطفال أمريكا يولدون خارج إطار الزواج.</a:t>
            </a:r>
            <a:endParaRPr lang="ar-SY" sz="2100" b="1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243408" y="4029912"/>
            <a:ext cx="2089562" cy="4822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Y" sz="1050" dirty="0">
                <a:solidFill>
                  <a:srgbClr val="9F2219"/>
                </a:solidFill>
              </a:rPr>
              <a:t>* </a:t>
            </a:r>
            <a:r>
              <a:rPr lang="ar-SA" sz="1050" dirty="0">
                <a:solidFill>
                  <a:srgbClr val="9F2219"/>
                </a:solidFill>
              </a:rPr>
              <a:t>مجلة أوبزر فاتور</a:t>
            </a:r>
            <a:endParaRPr lang="ar-SY" sz="1050" dirty="0">
              <a:solidFill>
                <a:srgbClr val="9F22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7439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"/>
                                      </p:to>
                                    </p:set>
                                    <p:animEffect filter="image" prLst="opacity: 0.1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5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usa-map.gif"/>
          <p:cNvPicPr>
            <a:picLocks noChangeAspect="1" noChangeArrowheads="1"/>
          </p:cNvPicPr>
          <p:nvPr/>
        </p:nvPicPr>
        <p:blipFill>
          <a:blip r:embed="rId3" cstate="print"/>
          <a:srcRect l="567" t="547" r="567" b="547"/>
          <a:stretch>
            <a:fillRect/>
          </a:stretch>
        </p:blipFill>
        <p:spPr bwMode="auto">
          <a:xfrm>
            <a:off x="12973" y="886991"/>
            <a:ext cx="2736304" cy="2835941"/>
          </a:xfrm>
          <a:prstGeom prst="rect">
            <a:avLst/>
          </a:prstGeom>
          <a:noFill/>
        </p:spPr>
      </p:pic>
      <p:sp>
        <p:nvSpPr>
          <p:cNvPr id="9" name="عنوان فرعي 1"/>
          <p:cNvSpPr txBox="1">
            <a:spLocks/>
          </p:cNvSpPr>
          <p:nvPr/>
        </p:nvSpPr>
        <p:spPr>
          <a:xfrm>
            <a:off x="-288413" y="915566"/>
            <a:ext cx="6858762" cy="653059"/>
          </a:xfrm>
          <a:prstGeom prst="rect">
            <a:avLst/>
          </a:prstGeom>
        </p:spPr>
        <p:txBody>
          <a:bodyPr>
            <a:noAutofit/>
          </a:bodyPr>
          <a:lstStyle/>
          <a:p>
            <a:pPr marL="336947" indent="-336947" algn="r" rtl="1">
              <a:lnSpc>
                <a:spcPct val="150000"/>
              </a:lnSpc>
              <a:spcBef>
                <a:spcPct val="20000"/>
              </a:spcBef>
            </a:pPr>
            <a:r>
              <a:rPr lang="ar-SA" sz="21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70% من كبار السن يعيشون بمفردهم.</a:t>
            </a:r>
            <a:endParaRPr lang="ar-SY" sz="21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11" name="عنوان فرعي 1"/>
          <p:cNvSpPr txBox="1">
            <a:spLocks/>
          </p:cNvSpPr>
          <p:nvPr/>
        </p:nvSpPr>
        <p:spPr>
          <a:xfrm>
            <a:off x="657073" y="1449504"/>
            <a:ext cx="5913276" cy="486054"/>
          </a:xfrm>
          <a:prstGeom prst="rect">
            <a:avLst/>
          </a:prstGeom>
        </p:spPr>
        <p:txBody>
          <a:bodyPr/>
          <a:lstStyle/>
          <a:p>
            <a:pPr marL="257175" indent="-257175" algn="r" rtl="1">
              <a:lnSpc>
                <a:spcPct val="150000"/>
              </a:lnSpc>
              <a:spcBef>
                <a:spcPct val="20000"/>
              </a:spcBef>
            </a:pPr>
            <a:r>
              <a:rPr lang="ar-SA" sz="21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عشرة ملايين امرأة تعول أولادها بمفردها.</a:t>
            </a:r>
            <a:endParaRPr lang="ar-SY" sz="21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5" name="Slide Number Placeholder 4"/>
          <p:cNvSpPr txBox="1">
            <a:spLocks/>
          </p:cNvSpPr>
          <p:nvPr/>
        </p:nvSpPr>
        <p:spPr>
          <a:xfrm>
            <a:off x="548680" y="4107686"/>
            <a:ext cx="566682" cy="6923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Y" dirty="0" smtClean="0">
                <a:ln>
                  <a:solidFill>
                    <a:prstClr val="white"/>
                  </a:solidFill>
                </a:ln>
              </a:rPr>
              <a:t>29</a:t>
            </a:r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sp>
        <p:nvSpPr>
          <p:cNvPr id="6" name="Footer Placeholder 3"/>
          <p:cNvSpPr txBox="1">
            <a:spLocks/>
          </p:cNvSpPr>
          <p:nvPr/>
        </p:nvSpPr>
        <p:spPr>
          <a:xfrm>
            <a:off x="350658" y="4767263"/>
            <a:ext cx="2171700" cy="2738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Y" sz="800" dirty="0" smtClean="0">
                <a:solidFill>
                  <a:srgbClr val="ED0080"/>
                </a:solidFill>
              </a:rPr>
              <a:t>دورة جامع الزهراء - 2017</a:t>
            </a:r>
            <a:endParaRPr lang="en-US" sz="800" dirty="0">
              <a:solidFill>
                <a:srgbClr val="ED0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7439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"/>
                                      </p:to>
                                    </p:set>
                                    <p:animEffect filter="image" prLst="opacity: 0.1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عنوان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b="0" dirty="0" smtClean="0"/>
              <a:t>4- استهداف الأسرة </a:t>
            </a:r>
            <a:endParaRPr lang="ar-SY" b="0" dirty="0"/>
          </a:p>
        </p:txBody>
      </p:sp>
      <p:grpSp>
        <p:nvGrpSpPr>
          <p:cNvPr id="30" name="مجموعة 29"/>
          <p:cNvGrpSpPr/>
          <p:nvPr/>
        </p:nvGrpSpPr>
        <p:grpSpPr>
          <a:xfrm>
            <a:off x="2024844" y="1437624"/>
            <a:ext cx="2808312" cy="2808312"/>
            <a:chOff x="3851920" y="1995686"/>
            <a:chExt cx="1440160" cy="1440160"/>
          </a:xfrm>
        </p:grpSpPr>
        <p:sp>
          <p:nvSpPr>
            <p:cNvPr id="9" name="شكل بيضاوي 8"/>
            <p:cNvSpPr/>
            <p:nvPr/>
          </p:nvSpPr>
          <p:spPr>
            <a:xfrm>
              <a:off x="3851920" y="1995686"/>
              <a:ext cx="1440160" cy="1440160"/>
            </a:xfrm>
            <a:prstGeom prst="ellipse">
              <a:avLst/>
            </a:prstGeom>
            <a:solidFill>
              <a:srgbClr val="FF0000">
                <a:alpha val="7000"/>
              </a:srgbClr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Y" sz="1350"/>
            </a:p>
          </p:txBody>
        </p:sp>
        <p:grpSp>
          <p:nvGrpSpPr>
            <p:cNvPr id="25" name="مجموعة 24"/>
            <p:cNvGrpSpPr/>
            <p:nvPr/>
          </p:nvGrpSpPr>
          <p:grpSpPr>
            <a:xfrm>
              <a:off x="3851920" y="1995686"/>
              <a:ext cx="1440160" cy="1440160"/>
              <a:chOff x="1931707" y="75473"/>
              <a:chExt cx="5280587" cy="5280586"/>
            </a:xfrm>
          </p:grpSpPr>
          <p:sp>
            <p:nvSpPr>
              <p:cNvPr id="8" name="شكل بيضاوي 7"/>
              <p:cNvSpPr/>
              <p:nvPr/>
            </p:nvSpPr>
            <p:spPr>
              <a:xfrm>
                <a:off x="2195736" y="339502"/>
                <a:ext cx="4752528" cy="4752528"/>
              </a:xfrm>
              <a:prstGeom prst="ellipse">
                <a:avLst/>
              </a:prstGeom>
              <a:solidFill>
                <a:srgbClr val="FF0000">
                  <a:alpha val="7000"/>
                </a:srgbClr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SY" sz="1350"/>
              </a:p>
            </p:txBody>
          </p:sp>
          <p:pic>
            <p:nvPicPr>
              <p:cNvPr id="7" name="صورة 6" descr="328320.jpg"/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2284476" y="483518"/>
                <a:ext cx="4575048" cy="4572000"/>
              </a:xfrm>
              <a:prstGeom prst="rect">
                <a:avLst/>
              </a:prstGeom>
            </p:spPr>
          </p:pic>
          <p:cxnSp>
            <p:nvCxnSpPr>
              <p:cNvPr id="12" name="رابط مستقيم 11"/>
              <p:cNvCxnSpPr>
                <a:stCxn id="9" idx="0"/>
              </p:cNvCxnSpPr>
              <p:nvPr/>
            </p:nvCxnSpPr>
            <p:spPr>
              <a:xfrm>
                <a:off x="4572001" y="75473"/>
                <a:ext cx="0" cy="199222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رابط مستقيم 12"/>
              <p:cNvCxnSpPr>
                <a:endCxn id="9" idx="4"/>
              </p:cNvCxnSpPr>
              <p:nvPr/>
            </p:nvCxnSpPr>
            <p:spPr>
              <a:xfrm>
                <a:off x="4572001" y="3327835"/>
                <a:ext cx="0" cy="202822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رابط مستقيم 14"/>
              <p:cNvCxnSpPr>
                <a:stCxn id="9" idx="6"/>
              </p:cNvCxnSpPr>
              <p:nvPr/>
            </p:nvCxnSpPr>
            <p:spPr>
              <a:xfrm flipH="1">
                <a:off x="5364096" y="2715766"/>
                <a:ext cx="1848198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رابط مستقيم 17"/>
              <p:cNvCxnSpPr>
                <a:endCxn id="9" idx="2"/>
              </p:cNvCxnSpPr>
              <p:nvPr/>
            </p:nvCxnSpPr>
            <p:spPr>
              <a:xfrm flipH="1">
                <a:off x="1931707" y="2715766"/>
                <a:ext cx="1884212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30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عنوان 10"/>
          <p:cNvSpPr>
            <a:spLocks noGrp="1"/>
          </p:cNvSpPr>
          <p:nvPr>
            <p:ph type="title"/>
          </p:nvPr>
        </p:nvSpPr>
        <p:spPr>
          <a:xfrm>
            <a:off x="4077072" y="555526"/>
            <a:ext cx="2505867" cy="308332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ar-SY" dirty="0" smtClean="0"/>
              <a:t>ثالثاً:</a:t>
            </a:r>
            <a:br>
              <a:rPr lang="ar-SY" dirty="0" smtClean="0"/>
            </a:br>
            <a:r>
              <a:rPr lang="ar-SY" dirty="0" smtClean="0"/>
              <a:t>لأن الواقع </a:t>
            </a:r>
            <a:r>
              <a:rPr lang="ar-SY" dirty="0" err="1" smtClean="0"/>
              <a:t>يستصرخنا</a:t>
            </a:r>
            <a:r>
              <a:rPr lang="ar-SY" dirty="0" smtClean="0"/>
              <a:t> </a:t>
            </a:r>
            <a:endParaRPr lang="ar-SY" dirty="0"/>
          </a:p>
        </p:txBody>
      </p:sp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3600" dirty="0" smtClean="0"/>
              <a:t> ارتفاع نسب الطلاق. </a:t>
            </a:r>
          </a:p>
          <a:p>
            <a:r>
              <a:rPr lang="ar-SY" sz="3600" dirty="0" smtClean="0"/>
              <a:t> ضعف التأهيل.</a:t>
            </a:r>
          </a:p>
          <a:p>
            <a:r>
              <a:rPr lang="ar-SY" sz="3600" dirty="0" smtClean="0"/>
              <a:t> حال الأسرة عند غيرنا</a:t>
            </a:r>
          </a:p>
          <a:p>
            <a:r>
              <a:rPr lang="ar-SY" sz="3600" dirty="0" smtClean="0"/>
              <a:t> استهداف الأسرة </a:t>
            </a:r>
            <a:endParaRPr lang="ar-SY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6054" y="3967583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31</a:t>
            </a:fld>
            <a:endParaRPr lang="en-US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هذه الدورة: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11480" indent="-411480">
              <a:spcBef>
                <a:spcPts val="0"/>
              </a:spcBef>
            </a:pPr>
            <a:r>
              <a:rPr lang="ar-SY" sz="3600" dirty="0"/>
              <a:t>ليرضى الله </a:t>
            </a:r>
          </a:p>
          <a:p>
            <a:pPr marL="411480" indent="-411480">
              <a:spcBef>
                <a:spcPts val="0"/>
              </a:spcBef>
            </a:pPr>
            <a:r>
              <a:rPr lang="ar-SY" sz="3600" dirty="0"/>
              <a:t>لأن الإسلام يدعونا</a:t>
            </a:r>
          </a:p>
          <a:p>
            <a:pPr marL="411480" indent="-411480">
              <a:spcBef>
                <a:spcPts val="0"/>
              </a:spcBef>
            </a:pPr>
            <a:r>
              <a:rPr lang="ar-SY" sz="3600" dirty="0"/>
              <a:t>لأن الواقع </a:t>
            </a:r>
            <a:r>
              <a:rPr lang="ar-SY" sz="3600" dirty="0" err="1"/>
              <a:t>يستصرخنا</a:t>
            </a:r>
            <a:endParaRPr lang="ar-SY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32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smtClean="0"/>
              <a:t>www.dr-shaal.com</a:t>
            </a:r>
            <a:endParaRPr lang="en-US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 smtClean="0"/>
              <a:t>استبانة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054" y="4011910"/>
            <a:ext cx="566682" cy="692399"/>
          </a:xfrm>
        </p:spPr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33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42937"/>
            <a:ext cx="6858000" cy="1010711"/>
          </a:xfrm>
        </p:spPr>
        <p:txBody>
          <a:bodyPr>
            <a:noAutofit/>
          </a:bodyPr>
          <a:lstStyle/>
          <a:p>
            <a:r>
              <a:rPr lang="ar-SY" sz="3000" dirty="0"/>
              <a:t>ما حاجة الناس إلى دورات تأهيلية للزواج؟</a:t>
            </a:r>
            <a:endParaRPr lang="en-US" sz="3000" dirty="0"/>
          </a:p>
        </p:txBody>
      </p:sp>
      <p:graphicFrame>
        <p:nvGraphicFramePr>
          <p:cNvPr id="8" name="مخطط 7"/>
          <p:cNvGraphicFramePr/>
          <p:nvPr>
            <p:extLst>
              <p:ext uri="{D42A27DB-BD31-4B8C-83A1-F6EECF244321}">
                <p14:modId xmlns:p14="http://schemas.microsoft.com/office/powerpoint/2010/main" val="1458926428"/>
              </p:ext>
            </p:extLst>
          </p:nvPr>
        </p:nvGraphicFramePr>
        <p:xfrm>
          <a:off x="0" y="1653648"/>
          <a:ext cx="6858000" cy="2846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572084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8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8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8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8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Chart bld="seriesEl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فهرس الدورة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382752" y="1275606"/>
            <a:ext cx="3086100" cy="2545854"/>
          </a:xfrm>
        </p:spPr>
        <p:txBody>
          <a:bodyPr>
            <a:noAutofit/>
          </a:bodyPr>
          <a:lstStyle/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/>
              <a:t>لماذا هذه الدورة. </a:t>
            </a:r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/>
              <a:t>الدعوة للزواج وحكم الزواج.</a:t>
            </a:r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/>
              <a:t>دوافــع الـزواج . </a:t>
            </a:r>
            <a:endParaRPr lang="en-US" sz="1500" dirty="0"/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/>
              <a:t>التأهيل النفسي للمقبلين على الزواج</a:t>
            </a:r>
            <a:endParaRPr lang="en-US" sz="1500" dirty="0"/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/>
              <a:t>اختيار</a:t>
            </a:r>
            <a:r>
              <a:rPr lang="ar-SY" sz="1500" dirty="0"/>
              <a:t> الزوج.</a:t>
            </a:r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Y" sz="1500" dirty="0"/>
              <a:t>اختيار </a:t>
            </a:r>
            <a:r>
              <a:rPr lang="ar-SA" sz="1500" dirty="0"/>
              <a:t>الزوجة. </a:t>
            </a:r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A" sz="1500" dirty="0" smtClean="0"/>
              <a:t>الخطبة</a:t>
            </a:r>
            <a:endParaRPr lang="en-US" sz="1500" dirty="0" smtClean="0"/>
          </a:p>
          <a:p>
            <a:pPr marL="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ar-SY" sz="1500" dirty="0" smtClean="0"/>
              <a:t>العقد</a:t>
            </a:r>
            <a:r>
              <a:rPr lang="ar-SY" sz="1500" dirty="0"/>
              <a:t>.</a:t>
            </a:r>
            <a:endParaRPr lang="en-US" sz="1500" dirty="0"/>
          </a:p>
        </p:txBody>
      </p:sp>
      <p:sp>
        <p:nvSpPr>
          <p:cNvPr id="6" name="عنصر نائب للمحتوى 2"/>
          <p:cNvSpPr txBox="1">
            <a:spLocks/>
          </p:cNvSpPr>
          <p:nvPr/>
        </p:nvSpPr>
        <p:spPr>
          <a:xfrm>
            <a:off x="260648" y="1275606"/>
            <a:ext cx="3194112" cy="254585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بين العقد </a:t>
            </a:r>
            <a:r>
              <a:rPr lang="ar-SA" sz="15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والعرس</a:t>
            </a:r>
            <a:endParaRPr lang="en-US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 ليلة </a:t>
            </a: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العرس.</a:t>
            </a: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 smtClean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ماذا </a:t>
            </a: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يريد الرجل من زوجته وماذا تريد منه.</a:t>
            </a:r>
            <a:endParaRPr lang="en-US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قواعد مهمة لاحتواء المشكلات الزوجية. </a:t>
            </a:r>
            <a:endParaRPr lang="en-US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ميزانية الأسرة. </a:t>
            </a:r>
            <a:endParaRPr lang="en-US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A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الطلاق. </a:t>
            </a:r>
            <a:endParaRPr lang="ar-SY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  <a:p>
            <a:pPr indent="-257175" algn="r" rtl="1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ar-SY" sz="15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الاختبار.</a:t>
            </a:r>
            <a:endParaRPr lang="en-US" sz="15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35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على ماذا سيحصل المتدرب؟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640" y="1445531"/>
            <a:ext cx="6326460" cy="2545854"/>
          </a:xfrm>
        </p:spPr>
        <p:txBody>
          <a:bodyPr>
            <a:normAutofit/>
          </a:bodyPr>
          <a:lstStyle/>
          <a:p>
            <a:pPr marL="411480" indent="-411480" algn="just">
              <a:spcBef>
                <a:spcPts val="0"/>
              </a:spcBef>
            </a:pPr>
            <a:r>
              <a:rPr lang="ar-SA" sz="2400" dirty="0"/>
              <a:t>يتعرف على الدوافع الشخصية الكامنة وراء الزواج،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ar-SA" sz="2400" dirty="0"/>
              <a:t>لإروائها وتصحيح الخ</a:t>
            </a:r>
            <a:r>
              <a:rPr lang="ar-SY" sz="2400" dirty="0"/>
              <a:t>ا</a:t>
            </a:r>
            <a:r>
              <a:rPr lang="ar-SA" sz="2400" dirty="0"/>
              <a:t>ط</a:t>
            </a:r>
            <a:r>
              <a:rPr lang="ar-SY" sz="2400" dirty="0"/>
              <a:t>ئ</a:t>
            </a:r>
            <a:r>
              <a:rPr lang="ar-SA" sz="2400" dirty="0"/>
              <a:t> منها</a:t>
            </a:r>
            <a:r>
              <a:rPr lang="ar-SY" sz="2400" dirty="0"/>
              <a:t>.</a:t>
            </a:r>
            <a:endParaRPr lang="en-US" sz="2400" dirty="0"/>
          </a:p>
          <a:p>
            <a:pPr marL="411480" indent="-411480" algn="just">
              <a:spcBef>
                <a:spcPts val="0"/>
              </a:spcBef>
            </a:pPr>
            <a:r>
              <a:rPr lang="ar-SA" sz="2400" dirty="0"/>
              <a:t>يتعرف على ما يريد كل من الزوجين من الآخر.</a:t>
            </a:r>
            <a:endParaRPr lang="en-US" sz="2400" dirty="0"/>
          </a:p>
          <a:p>
            <a:pPr marL="411480" indent="-411480" algn="just">
              <a:spcBef>
                <a:spcPts val="0"/>
              </a:spcBef>
            </a:pPr>
            <a:r>
              <a:rPr lang="ar-SA" sz="2400" dirty="0"/>
              <a:t>يتأهل نفسياً لتحمُّل مسؤولية الزواج وقبول الاختلاف. </a:t>
            </a:r>
            <a:endParaRPr lang="ar-SY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36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على ماذا سيحصل المتدرب؟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dirty="0" smtClean="0"/>
              <a:t>يتعلم الأحكام الشرعية الكافية عن الزواج (الخطبة - العقد - الطلاق..)</a:t>
            </a:r>
            <a:endParaRPr lang="en-US" dirty="0" smtClean="0"/>
          </a:p>
          <a:p>
            <a:pPr marL="269081" indent="-269081"/>
            <a:r>
              <a:rPr lang="ar-SA" dirty="0" smtClean="0"/>
              <a:t>يتزود بمهارات أسرية أساسية:</a:t>
            </a:r>
            <a:endParaRPr lang="ar-SY" dirty="0" smtClean="0"/>
          </a:p>
          <a:p>
            <a:pPr marL="548640" lvl="1" indent="-274320"/>
            <a:r>
              <a:rPr lang="ar-SY" dirty="0" smtClean="0"/>
              <a:t>‌طريقة اختيار كل من الزوجين للآخر .</a:t>
            </a:r>
          </a:p>
          <a:p>
            <a:pPr marL="548640" lvl="1" indent="-274320"/>
            <a:r>
              <a:rPr lang="ar-SY" dirty="0" smtClean="0"/>
              <a:t>‌التعامل الأمثل بين العقد والعرس.</a:t>
            </a:r>
          </a:p>
          <a:p>
            <a:pPr marL="548640" lvl="1" indent="-274320"/>
            <a:r>
              <a:rPr lang="ar-SY" dirty="0" smtClean="0"/>
              <a:t>فنون ‌التعامل مع المشكلات الأسرية.</a:t>
            </a:r>
          </a:p>
          <a:p>
            <a:pPr marL="548640" lvl="1" indent="-274320"/>
            <a:r>
              <a:rPr lang="ar-SY" dirty="0" smtClean="0"/>
              <a:t>آليات التعامل مع مالية الأسرة.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37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3448" y="-92546"/>
            <a:ext cx="7722096" cy="57915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7670" y="1347614"/>
            <a:ext cx="2970330" cy="1620180"/>
          </a:xfrm>
        </p:spPr>
        <p:txBody>
          <a:bodyPr>
            <a:noAutofit/>
          </a:bodyPr>
          <a:lstStyle/>
          <a:p>
            <a:r>
              <a:rPr lang="ar-SY" sz="7200" dirty="0"/>
              <a:t>شكراً</a:t>
            </a:r>
            <a:endParaRPr lang="en-US" sz="7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>
                <a:ln>
                  <a:solidFill>
                    <a:prstClr val="white"/>
                  </a:solidFill>
                </a:ln>
              </a:rPr>
              <a:pPr/>
              <a:t>39</a:t>
            </a:fld>
            <a:endParaRPr lang="en-US" dirty="0">
              <a:ln>
                <a:solidFill>
                  <a:prstClr val="white"/>
                </a:solidFill>
              </a:ln>
            </a:endParaRPr>
          </a:p>
        </p:txBody>
      </p:sp>
      <p:pic>
        <p:nvPicPr>
          <p:cNvPr id="1027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664" y="1221600"/>
            <a:ext cx="6200738" cy="348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حكم الزواج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1463</TotalTime>
  <Words>742</Words>
  <Application>Microsoft Office PowerPoint</Application>
  <PresentationFormat>مخصص</PresentationFormat>
  <Paragraphs>327</Paragraphs>
  <Slides>39</Slides>
  <Notes>16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8" baseType="lpstr">
      <vt:lpstr>Arial</vt:lpstr>
      <vt:lpstr>Diwani Bent</vt:lpstr>
      <vt:lpstr>Hacen Saudi Arabia</vt:lpstr>
      <vt:lpstr>Hacen Tunisia Lt</vt:lpstr>
      <vt:lpstr>Calibri</vt:lpstr>
      <vt:lpstr>Hacen Tunisia</vt:lpstr>
      <vt:lpstr>AGA Arabesque</vt:lpstr>
      <vt:lpstr>Traditional Arabic</vt:lpstr>
      <vt:lpstr>حكم الزواج</vt:lpstr>
      <vt:lpstr></vt:lpstr>
      <vt:lpstr>لماذا هذه الدورة؟</vt:lpstr>
      <vt:lpstr>لماذا هذه الدورة؟</vt:lpstr>
      <vt:lpstr>أولاً: ليرضى الله </vt:lpstr>
      <vt:lpstr>ثانياً:  لأن الإسلام يدعونا من خلال</vt:lpstr>
      <vt:lpstr>القرآن الكريم </vt:lpstr>
      <vt:lpstr>الحديث الشريف </vt:lpstr>
      <vt:lpstr>أحكام الأسرة في الفقه الإسلامي</vt:lpstr>
      <vt:lpstr>أحكام الأسرة في الفقه الإسلامي</vt:lpstr>
      <vt:lpstr>الفقه الإسلامي</vt:lpstr>
      <vt:lpstr>ثالثاً:  لأن الواقع يستصرخنا </vt:lpstr>
      <vt:lpstr>1 – ارتفاع نسب الطلاق</vt:lpstr>
      <vt:lpstr>الزواج والطلاق في مصر</vt:lpstr>
      <vt:lpstr>نسبة الطلاق مقارنة بنسبة الزواج في مصر</vt:lpstr>
      <vt:lpstr>الزواج والطلاق في لبنان</vt:lpstr>
      <vt:lpstr>نسبة الطلاق للزواج في لبنان</vt:lpstr>
      <vt:lpstr>الزواج والطلاق في الأردن</vt:lpstr>
      <vt:lpstr>نسبة الطلاق للزواج في الأردن</vt:lpstr>
      <vt:lpstr>الزواج والطلاق في سوريا</vt:lpstr>
      <vt:lpstr>نسبة الطلاق للزواج في سوريا</vt:lpstr>
      <vt:lpstr>الزواج والطلاق في دمشق</vt:lpstr>
      <vt:lpstr>نسبة الطلاق للزواج في دمشق</vt:lpstr>
      <vt:lpstr>الزواج والطلاق في ريف دمشق</vt:lpstr>
      <vt:lpstr>نسبة الطلاق للزواج في ريف دمشق</vt:lpstr>
      <vt:lpstr>عرض تقديمي في PowerPoint</vt:lpstr>
      <vt:lpstr>2- ضعف التأهيل</vt:lpstr>
      <vt:lpstr>3- حال الأسرة عند غيرنا </vt:lpstr>
      <vt:lpstr>عرض تقديمي في PowerPoint</vt:lpstr>
      <vt:lpstr>عرض تقديمي في PowerPoint</vt:lpstr>
      <vt:lpstr>4- استهداف الأسرة </vt:lpstr>
      <vt:lpstr>ثالثاً: لأن الواقع يستصرخنا </vt:lpstr>
      <vt:lpstr>هذه الدورة:</vt:lpstr>
      <vt:lpstr>www.dr-shaal.com</vt:lpstr>
      <vt:lpstr>ما حاجة الناس إلى دورات تأهيلية للزواج؟</vt:lpstr>
      <vt:lpstr>فهرس الدورة</vt:lpstr>
      <vt:lpstr>على ماذا سيحصل المتدرب؟ </vt:lpstr>
      <vt:lpstr>على ماذا سيحصل المتدرب؟ 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168</cp:revision>
  <dcterms:created xsi:type="dcterms:W3CDTF">2014-02-20T10:30:28Z</dcterms:created>
  <dcterms:modified xsi:type="dcterms:W3CDTF">2020-02-13T11:22:19Z</dcterms:modified>
</cp:coreProperties>
</file>