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43"/>
  </p:notesMasterIdLst>
  <p:sldIdLst>
    <p:sldId id="292" r:id="rId2"/>
    <p:sldId id="368" r:id="rId3"/>
    <p:sldId id="583" r:id="rId4"/>
    <p:sldId id="584" r:id="rId5"/>
    <p:sldId id="585" r:id="rId6"/>
    <p:sldId id="586" r:id="rId7"/>
    <p:sldId id="587" r:id="rId8"/>
    <p:sldId id="588" r:id="rId9"/>
    <p:sldId id="589" r:id="rId10"/>
    <p:sldId id="590" r:id="rId11"/>
    <p:sldId id="598" r:id="rId12"/>
    <p:sldId id="369" r:id="rId13"/>
    <p:sldId id="532" r:id="rId14"/>
    <p:sldId id="481" r:id="rId15"/>
    <p:sldId id="540" r:id="rId16"/>
    <p:sldId id="534" r:id="rId17"/>
    <p:sldId id="541" r:id="rId18"/>
    <p:sldId id="490" r:id="rId19"/>
    <p:sldId id="492" r:id="rId20"/>
    <p:sldId id="542" r:id="rId21"/>
    <p:sldId id="494" r:id="rId22"/>
    <p:sldId id="543" r:id="rId23"/>
    <p:sldId id="497" r:id="rId24"/>
    <p:sldId id="544" r:id="rId25"/>
    <p:sldId id="537" r:id="rId26"/>
    <p:sldId id="545" r:id="rId27"/>
    <p:sldId id="506" r:id="rId28"/>
    <p:sldId id="546" r:id="rId29"/>
    <p:sldId id="509" r:id="rId30"/>
    <p:sldId id="547" r:id="rId31"/>
    <p:sldId id="513" r:id="rId32"/>
    <p:sldId id="548" r:id="rId33"/>
    <p:sldId id="599" r:id="rId34"/>
    <p:sldId id="515" r:id="rId35"/>
    <p:sldId id="549" r:id="rId36"/>
    <p:sldId id="563" r:id="rId37"/>
    <p:sldId id="519" r:id="rId38"/>
    <p:sldId id="550" r:id="rId39"/>
    <p:sldId id="552" r:id="rId40"/>
    <p:sldId id="324" r:id="rId41"/>
    <p:sldId id="601" r:id="rId42"/>
  </p:sldIdLst>
  <p:sldSz cx="9144000" cy="6858000" type="screen4x3"/>
  <p:notesSz cx="6858000" cy="9144000"/>
  <p:embeddedFontLst>
    <p:embeddedFont>
      <p:font typeface="Hacen Tunisia Lt" panose="020B0604020202020204" charset="-78"/>
      <p:regular r:id="rId44"/>
    </p:embeddedFont>
    <p:embeddedFont>
      <p:font typeface="Hacen Saudi Arabia" panose="020B0604020202020204" charset="-78"/>
      <p:regular r:id="rId45"/>
    </p:embeddedFont>
    <p:embeddedFont>
      <p:font typeface="Monotype Koufi" pitchFamily="2" charset="-78"/>
      <p:bold r:id="rId46"/>
    </p:embeddedFon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DecoType Naskh Variants" panose="02010400000000000000" pitchFamily="2" charset="-78"/>
      <p:regular r:id="rId51"/>
    </p:embeddedFont>
    <p:embeddedFont>
      <p:font typeface="AGA Arabesque" panose="05010101010101010101" pitchFamily="2" charset="2"/>
      <p:regular r:id="rId52"/>
    </p:embeddedFont>
    <p:embeddedFont>
      <p:font typeface="Traditional Arabic" panose="02020603050405020304" pitchFamily="18" charset="-78"/>
      <p:regular r:id="rId53"/>
      <p:bold r:id="rId5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0080"/>
    <a:srgbClr val="92278F"/>
    <a:srgbClr val="FACEE5"/>
    <a:srgbClr val="F7AED4"/>
    <a:srgbClr val="C385BA"/>
    <a:srgbClr val="DE186D"/>
    <a:srgbClr val="5E5455"/>
    <a:srgbClr val="974BB5"/>
    <a:srgbClr val="F29ACA"/>
    <a:srgbClr val="F711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27" autoAdjust="0"/>
    <p:restoredTop sz="85127" autoAdjust="0"/>
  </p:normalViewPr>
  <p:slideViewPr>
    <p:cSldViewPr>
      <p:cViewPr>
        <p:scale>
          <a:sx n="70" d="100"/>
          <a:sy n="70" d="100"/>
        </p:scale>
        <p:origin x="738" y="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3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6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1.fntdata"/><Relationship Id="rId52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DDEC4-ED36-4C2D-862A-D8664C40ECE5}" type="datetimeFigureOut">
              <a:rPr lang="en-US" smtClean="0"/>
              <a:pPr/>
              <a:t>2/13/2020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0F10A-35A7-42BC-98B4-29881B7694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357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يرجى إضافة التسيمة التي تبدؤن بها عادة، مع التأكد من تواجد</a:t>
            </a:r>
            <a:r>
              <a:rPr lang="ar-LB" dirty="0" smtClean="0"/>
              <a:t> الخط المطلوب </a:t>
            </a:r>
            <a:r>
              <a:rPr lang="ar-SY" dirty="0" smtClean="0"/>
              <a:t>على حاسب العرض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970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72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176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Y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CD37-F614-44FA-90AD-072D2D8E4135}" type="slidenum">
              <a:rPr lang="ar-SY" smtClean="0">
                <a:solidFill>
                  <a:prstClr val="black"/>
                </a:solidFill>
              </a:rPr>
              <a:pPr/>
              <a:t>23</a:t>
            </a:fld>
            <a:endParaRPr lang="ar-SY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7538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 smtClean="0"/>
              <a:t>نقل إلى محاضرة اختيار الزوجة فقرة النظافة</a:t>
            </a:r>
          </a:p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26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0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124744"/>
            <a:ext cx="3960440" cy="2880320"/>
          </a:xfrm>
        </p:spPr>
        <p:txBody>
          <a:bodyPr/>
          <a:lstStyle>
            <a:lvl1pPr>
              <a:defRPr>
                <a:solidFill>
                  <a:srgbClr val="ED0080"/>
                </a:solidFill>
                <a:latin typeface="Hacen Saudi Arabia" pitchFamily="2" charset="-78"/>
                <a:cs typeface="Hacen Saudi Arabia" pitchFamily="2" charset="-78"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112060" y="3020955"/>
            <a:ext cx="3168352" cy="480053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rgbClr val="7F3F98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Low"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 algn="justLow">
              <a:defRPr>
                <a:solidFill>
                  <a:srgbClr val="974BB5"/>
                </a:solidFill>
              </a:defRPr>
            </a:lvl2pPr>
            <a:lvl3pPr algn="justLow">
              <a:defRPr>
                <a:solidFill>
                  <a:srgbClr val="A96CC2"/>
                </a:solidFill>
              </a:defRPr>
            </a:lvl3pPr>
            <a:lvl4pPr algn="justLow">
              <a:defRPr>
                <a:solidFill>
                  <a:srgbClr val="BA88CE"/>
                </a:solidFill>
              </a:defRPr>
            </a:lvl4pPr>
            <a:lvl5pPr algn="justLow"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931021"/>
            <a:ext cx="7019056" cy="1362075"/>
          </a:xfrm>
        </p:spPr>
        <p:txBody>
          <a:bodyPr anchor="t"/>
          <a:lstStyle>
            <a:lvl1pPr algn="l">
              <a:defRPr sz="4800" b="0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5656" y="1430833"/>
            <a:ext cx="7019056" cy="1500187"/>
          </a:xfrm>
        </p:spPr>
        <p:txBody>
          <a:bodyPr anchor="b">
            <a:noAutofit/>
          </a:bodyPr>
          <a:lstStyle>
            <a:lvl1pPr marL="0" indent="0">
              <a:buNone/>
              <a:defRPr sz="6000">
                <a:solidFill>
                  <a:srgbClr val="7F3F98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37109"/>
            <a:ext cx="4040188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40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68893"/>
            <a:ext cx="4040188" cy="3951288"/>
          </a:xfrm>
        </p:spPr>
        <p:txBody>
          <a:bodyPr/>
          <a:lstStyle>
            <a:lvl1pPr algn="r">
              <a:defRPr sz="4400">
                <a:solidFill>
                  <a:srgbClr val="8A6140"/>
                </a:solidFill>
              </a:defRPr>
            </a:lvl1pPr>
            <a:lvl2pPr>
              <a:defRPr sz="40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637109"/>
            <a:ext cx="4041775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40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468893"/>
            <a:ext cx="4041775" cy="3951288"/>
          </a:xfrm>
        </p:spPr>
        <p:txBody>
          <a:bodyPr/>
          <a:lstStyle>
            <a:lvl1pPr algn="r">
              <a:defRPr sz="4400">
                <a:solidFill>
                  <a:srgbClr val="8A6140"/>
                </a:solidFill>
              </a:defRPr>
            </a:lvl1pPr>
            <a:lvl2pPr>
              <a:defRPr sz="40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n w="19050">
                  <a:noFill/>
                </a:ln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Real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الرمز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899592" y="2500306"/>
            <a:ext cx="7200800" cy="1862048"/>
          </a:xfrm>
          <a:prstGeom prst="rect">
            <a:avLst/>
          </a:prstGeom>
        </p:spPr>
        <p:txBody>
          <a:bodyPr wrap="none">
            <a:normAutofit/>
          </a:bodyPr>
          <a:lstStyle>
            <a:lvl1pPr>
              <a:defRPr lang="ar-SY" sz="11500" b="1" cap="none" spc="0">
                <a:ln w="18000">
                  <a:solidFill>
                    <a:schemeClr val="accent1">
                      <a:lumMod val="20000"/>
                      <a:lumOff val="8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defRPr>
            </a:lvl1pPr>
          </a:lstStyle>
          <a:p>
            <a:pPr marL="0" lvl="0"/>
            <a:r>
              <a:rPr lang="ar-SA" dirty="0" smtClean="0"/>
              <a:t>انقر لتحرير نمط العنوان الرئيسي</a:t>
            </a:r>
            <a:endParaRPr lang="ar-SY" dirty="0"/>
          </a:p>
        </p:txBody>
      </p:sp>
      <p:sp>
        <p:nvSpPr>
          <p:cNvPr id="15" name="موجة 17"/>
          <p:cNvSpPr/>
          <p:nvPr userDrawn="1"/>
        </p:nvSpPr>
        <p:spPr>
          <a:xfrm rot="5400000">
            <a:off x="4574978" y="1836504"/>
            <a:ext cx="7676886" cy="60678"/>
          </a:xfrm>
          <a:custGeom>
            <a:avLst/>
            <a:gdLst>
              <a:gd name="connsiteX0" fmla="*/ 0 w 6768752"/>
              <a:gd name="connsiteY0" fmla="*/ 114300 h 914400"/>
              <a:gd name="connsiteX1" fmla="*/ 6768752 w 6768752"/>
              <a:gd name="connsiteY1" fmla="*/ 114300 h 914400"/>
              <a:gd name="connsiteX2" fmla="*/ 6768752 w 6768752"/>
              <a:gd name="connsiteY2" fmla="*/ 800100 h 914400"/>
              <a:gd name="connsiteX3" fmla="*/ 0 w 6768752"/>
              <a:gd name="connsiteY3" fmla="*/ 800100 h 914400"/>
              <a:gd name="connsiteX4" fmla="*/ 0 w 6768752"/>
              <a:gd name="connsiteY4" fmla="*/ 114300 h 914400"/>
              <a:gd name="connsiteX0" fmla="*/ 0 w 6768752"/>
              <a:gd name="connsiteY0" fmla="*/ 120404 h 916189"/>
              <a:gd name="connsiteX1" fmla="*/ 6768752 w 6768752"/>
              <a:gd name="connsiteY1" fmla="*/ 38108 h 916189"/>
              <a:gd name="connsiteX2" fmla="*/ 6768752 w 6768752"/>
              <a:gd name="connsiteY2" fmla="*/ 806204 h 916189"/>
              <a:gd name="connsiteX3" fmla="*/ 0 w 6768752"/>
              <a:gd name="connsiteY3" fmla="*/ 806204 h 916189"/>
              <a:gd name="connsiteX4" fmla="*/ 0 w 6768752"/>
              <a:gd name="connsiteY4" fmla="*/ 120404 h 916189"/>
              <a:gd name="connsiteX0" fmla="*/ 9144 w 6768752"/>
              <a:gd name="connsiteY0" fmla="*/ 114371 h 955876"/>
              <a:gd name="connsiteX1" fmla="*/ 6768752 w 6768752"/>
              <a:gd name="connsiteY1" fmla="*/ 77795 h 955876"/>
              <a:gd name="connsiteX2" fmla="*/ 6768752 w 6768752"/>
              <a:gd name="connsiteY2" fmla="*/ 845891 h 955876"/>
              <a:gd name="connsiteX3" fmla="*/ 0 w 6768752"/>
              <a:gd name="connsiteY3" fmla="*/ 845891 h 955876"/>
              <a:gd name="connsiteX4" fmla="*/ 9144 w 6768752"/>
              <a:gd name="connsiteY4" fmla="*/ 114371 h 955876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77896"/>
              <a:gd name="connsiteY0" fmla="*/ 119144 h 962613"/>
              <a:gd name="connsiteX1" fmla="*/ 6777896 w 6777896"/>
              <a:gd name="connsiteY1" fmla="*/ 45992 h 962613"/>
              <a:gd name="connsiteX2" fmla="*/ 6768752 w 6777896"/>
              <a:gd name="connsiteY2" fmla="*/ 850664 h 962613"/>
              <a:gd name="connsiteX3" fmla="*/ 0 w 6777896"/>
              <a:gd name="connsiteY3" fmla="*/ 850664 h 962613"/>
              <a:gd name="connsiteX4" fmla="*/ 9144 w 6777896"/>
              <a:gd name="connsiteY4" fmla="*/ 119144 h 962613"/>
              <a:gd name="connsiteX0" fmla="*/ 9144 w 6777896"/>
              <a:gd name="connsiteY0" fmla="*/ 119144 h 914717"/>
              <a:gd name="connsiteX1" fmla="*/ 6777896 w 6777896"/>
              <a:gd name="connsiteY1" fmla="*/ 45992 h 914717"/>
              <a:gd name="connsiteX2" fmla="*/ 6768752 w 6777896"/>
              <a:gd name="connsiteY2" fmla="*/ 795800 h 914717"/>
              <a:gd name="connsiteX3" fmla="*/ 0 w 6777896"/>
              <a:gd name="connsiteY3" fmla="*/ 850664 h 914717"/>
              <a:gd name="connsiteX4" fmla="*/ 9144 w 6777896"/>
              <a:gd name="connsiteY4" fmla="*/ 119144 h 914717"/>
              <a:gd name="connsiteX0" fmla="*/ 18288 w 6787040"/>
              <a:gd name="connsiteY0" fmla="*/ 119144 h 922673"/>
              <a:gd name="connsiteX1" fmla="*/ 6787040 w 6787040"/>
              <a:gd name="connsiteY1" fmla="*/ 45992 h 922673"/>
              <a:gd name="connsiteX2" fmla="*/ 6777896 w 6787040"/>
              <a:gd name="connsiteY2" fmla="*/ 795800 h 922673"/>
              <a:gd name="connsiteX3" fmla="*/ 0 w 6787040"/>
              <a:gd name="connsiteY3" fmla="*/ 905528 h 922673"/>
              <a:gd name="connsiteX4" fmla="*/ 18288 w 6787040"/>
              <a:gd name="connsiteY4" fmla="*/ 119144 h 922673"/>
              <a:gd name="connsiteX0" fmla="*/ 879 w 6787919"/>
              <a:gd name="connsiteY0" fmla="*/ 137160 h 876681"/>
              <a:gd name="connsiteX1" fmla="*/ 6787919 w 6787919"/>
              <a:gd name="connsiteY1" fmla="*/ 0 h 876681"/>
              <a:gd name="connsiteX2" fmla="*/ 6778775 w 6787919"/>
              <a:gd name="connsiteY2" fmla="*/ 749808 h 876681"/>
              <a:gd name="connsiteX3" fmla="*/ 879 w 6787919"/>
              <a:gd name="connsiteY3" fmla="*/ 859536 h 876681"/>
              <a:gd name="connsiteX4" fmla="*/ 879 w 6787919"/>
              <a:gd name="connsiteY4" fmla="*/ 137160 h 876681"/>
              <a:gd name="connsiteX0" fmla="*/ 879 w 6787919"/>
              <a:gd name="connsiteY0" fmla="*/ 123011 h 899108"/>
              <a:gd name="connsiteX1" fmla="*/ 6787919 w 6787919"/>
              <a:gd name="connsiteY1" fmla="*/ 22427 h 899108"/>
              <a:gd name="connsiteX2" fmla="*/ 6778775 w 6787919"/>
              <a:gd name="connsiteY2" fmla="*/ 772235 h 899108"/>
              <a:gd name="connsiteX3" fmla="*/ 879 w 6787919"/>
              <a:gd name="connsiteY3" fmla="*/ 881963 h 899108"/>
              <a:gd name="connsiteX4" fmla="*/ 879 w 6787919"/>
              <a:gd name="connsiteY4" fmla="*/ 123011 h 89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7919" h="899108">
                <a:moveTo>
                  <a:pt x="879" y="123011"/>
                </a:moveTo>
                <a:cubicBezTo>
                  <a:pt x="2257130" y="-257989"/>
                  <a:pt x="4531668" y="403427"/>
                  <a:pt x="6787919" y="22427"/>
                </a:cubicBezTo>
                <a:lnTo>
                  <a:pt x="6778775" y="772235"/>
                </a:lnTo>
                <a:cubicBezTo>
                  <a:pt x="4522524" y="1153235"/>
                  <a:pt x="1900514" y="519251"/>
                  <a:pt x="879" y="881963"/>
                </a:cubicBezTo>
                <a:cubicBezTo>
                  <a:pt x="3927" y="738707"/>
                  <a:pt x="-2169" y="366851"/>
                  <a:pt x="879" y="123011"/>
                </a:cubicBez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endParaRPr lang="ar-SY" dirty="0"/>
          </a:p>
        </p:txBody>
      </p:sp>
      <p:sp>
        <p:nvSpPr>
          <p:cNvPr id="16" name="موجة 17"/>
          <p:cNvSpPr/>
          <p:nvPr userDrawn="1"/>
        </p:nvSpPr>
        <p:spPr>
          <a:xfrm rot="5400000">
            <a:off x="4874413" y="2301773"/>
            <a:ext cx="7676886" cy="60678"/>
          </a:xfrm>
          <a:custGeom>
            <a:avLst/>
            <a:gdLst>
              <a:gd name="connsiteX0" fmla="*/ 0 w 6768752"/>
              <a:gd name="connsiteY0" fmla="*/ 114300 h 914400"/>
              <a:gd name="connsiteX1" fmla="*/ 6768752 w 6768752"/>
              <a:gd name="connsiteY1" fmla="*/ 114300 h 914400"/>
              <a:gd name="connsiteX2" fmla="*/ 6768752 w 6768752"/>
              <a:gd name="connsiteY2" fmla="*/ 800100 h 914400"/>
              <a:gd name="connsiteX3" fmla="*/ 0 w 6768752"/>
              <a:gd name="connsiteY3" fmla="*/ 800100 h 914400"/>
              <a:gd name="connsiteX4" fmla="*/ 0 w 6768752"/>
              <a:gd name="connsiteY4" fmla="*/ 114300 h 914400"/>
              <a:gd name="connsiteX0" fmla="*/ 0 w 6768752"/>
              <a:gd name="connsiteY0" fmla="*/ 120404 h 916189"/>
              <a:gd name="connsiteX1" fmla="*/ 6768752 w 6768752"/>
              <a:gd name="connsiteY1" fmla="*/ 38108 h 916189"/>
              <a:gd name="connsiteX2" fmla="*/ 6768752 w 6768752"/>
              <a:gd name="connsiteY2" fmla="*/ 806204 h 916189"/>
              <a:gd name="connsiteX3" fmla="*/ 0 w 6768752"/>
              <a:gd name="connsiteY3" fmla="*/ 806204 h 916189"/>
              <a:gd name="connsiteX4" fmla="*/ 0 w 6768752"/>
              <a:gd name="connsiteY4" fmla="*/ 120404 h 916189"/>
              <a:gd name="connsiteX0" fmla="*/ 9144 w 6768752"/>
              <a:gd name="connsiteY0" fmla="*/ 114371 h 955876"/>
              <a:gd name="connsiteX1" fmla="*/ 6768752 w 6768752"/>
              <a:gd name="connsiteY1" fmla="*/ 77795 h 955876"/>
              <a:gd name="connsiteX2" fmla="*/ 6768752 w 6768752"/>
              <a:gd name="connsiteY2" fmla="*/ 845891 h 955876"/>
              <a:gd name="connsiteX3" fmla="*/ 0 w 6768752"/>
              <a:gd name="connsiteY3" fmla="*/ 845891 h 955876"/>
              <a:gd name="connsiteX4" fmla="*/ 9144 w 6768752"/>
              <a:gd name="connsiteY4" fmla="*/ 114371 h 955876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77896"/>
              <a:gd name="connsiteY0" fmla="*/ 119144 h 962613"/>
              <a:gd name="connsiteX1" fmla="*/ 6777896 w 6777896"/>
              <a:gd name="connsiteY1" fmla="*/ 45992 h 962613"/>
              <a:gd name="connsiteX2" fmla="*/ 6768752 w 6777896"/>
              <a:gd name="connsiteY2" fmla="*/ 850664 h 962613"/>
              <a:gd name="connsiteX3" fmla="*/ 0 w 6777896"/>
              <a:gd name="connsiteY3" fmla="*/ 850664 h 962613"/>
              <a:gd name="connsiteX4" fmla="*/ 9144 w 6777896"/>
              <a:gd name="connsiteY4" fmla="*/ 119144 h 962613"/>
              <a:gd name="connsiteX0" fmla="*/ 9144 w 6777896"/>
              <a:gd name="connsiteY0" fmla="*/ 119144 h 914717"/>
              <a:gd name="connsiteX1" fmla="*/ 6777896 w 6777896"/>
              <a:gd name="connsiteY1" fmla="*/ 45992 h 914717"/>
              <a:gd name="connsiteX2" fmla="*/ 6768752 w 6777896"/>
              <a:gd name="connsiteY2" fmla="*/ 795800 h 914717"/>
              <a:gd name="connsiteX3" fmla="*/ 0 w 6777896"/>
              <a:gd name="connsiteY3" fmla="*/ 850664 h 914717"/>
              <a:gd name="connsiteX4" fmla="*/ 9144 w 6777896"/>
              <a:gd name="connsiteY4" fmla="*/ 119144 h 914717"/>
              <a:gd name="connsiteX0" fmla="*/ 18288 w 6787040"/>
              <a:gd name="connsiteY0" fmla="*/ 119144 h 922673"/>
              <a:gd name="connsiteX1" fmla="*/ 6787040 w 6787040"/>
              <a:gd name="connsiteY1" fmla="*/ 45992 h 922673"/>
              <a:gd name="connsiteX2" fmla="*/ 6777896 w 6787040"/>
              <a:gd name="connsiteY2" fmla="*/ 795800 h 922673"/>
              <a:gd name="connsiteX3" fmla="*/ 0 w 6787040"/>
              <a:gd name="connsiteY3" fmla="*/ 905528 h 922673"/>
              <a:gd name="connsiteX4" fmla="*/ 18288 w 6787040"/>
              <a:gd name="connsiteY4" fmla="*/ 119144 h 922673"/>
              <a:gd name="connsiteX0" fmla="*/ 879 w 6787919"/>
              <a:gd name="connsiteY0" fmla="*/ 137160 h 876681"/>
              <a:gd name="connsiteX1" fmla="*/ 6787919 w 6787919"/>
              <a:gd name="connsiteY1" fmla="*/ 0 h 876681"/>
              <a:gd name="connsiteX2" fmla="*/ 6778775 w 6787919"/>
              <a:gd name="connsiteY2" fmla="*/ 749808 h 876681"/>
              <a:gd name="connsiteX3" fmla="*/ 879 w 6787919"/>
              <a:gd name="connsiteY3" fmla="*/ 859536 h 876681"/>
              <a:gd name="connsiteX4" fmla="*/ 879 w 6787919"/>
              <a:gd name="connsiteY4" fmla="*/ 137160 h 876681"/>
              <a:gd name="connsiteX0" fmla="*/ 879 w 6787919"/>
              <a:gd name="connsiteY0" fmla="*/ 123011 h 899108"/>
              <a:gd name="connsiteX1" fmla="*/ 6787919 w 6787919"/>
              <a:gd name="connsiteY1" fmla="*/ 22427 h 899108"/>
              <a:gd name="connsiteX2" fmla="*/ 6778775 w 6787919"/>
              <a:gd name="connsiteY2" fmla="*/ 772235 h 899108"/>
              <a:gd name="connsiteX3" fmla="*/ 879 w 6787919"/>
              <a:gd name="connsiteY3" fmla="*/ 881963 h 899108"/>
              <a:gd name="connsiteX4" fmla="*/ 879 w 6787919"/>
              <a:gd name="connsiteY4" fmla="*/ 123011 h 89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7919" h="899108">
                <a:moveTo>
                  <a:pt x="879" y="123011"/>
                </a:moveTo>
                <a:cubicBezTo>
                  <a:pt x="2257130" y="-257989"/>
                  <a:pt x="4531668" y="403427"/>
                  <a:pt x="6787919" y="22427"/>
                </a:cubicBezTo>
                <a:lnTo>
                  <a:pt x="6778775" y="772235"/>
                </a:lnTo>
                <a:cubicBezTo>
                  <a:pt x="4522524" y="1153235"/>
                  <a:pt x="1900514" y="519251"/>
                  <a:pt x="879" y="881963"/>
                </a:cubicBezTo>
                <a:cubicBezTo>
                  <a:pt x="3927" y="738707"/>
                  <a:pt x="-2169" y="366851"/>
                  <a:pt x="879" y="123011"/>
                </a:cubicBez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endParaRPr lang="ar-SY" dirty="0"/>
          </a:p>
        </p:txBody>
      </p:sp>
      <p:sp>
        <p:nvSpPr>
          <p:cNvPr id="17" name="موجة 17"/>
          <p:cNvSpPr/>
          <p:nvPr userDrawn="1"/>
        </p:nvSpPr>
        <p:spPr>
          <a:xfrm rot="5400000">
            <a:off x="5151042" y="2709220"/>
            <a:ext cx="7676886" cy="60678"/>
          </a:xfrm>
          <a:custGeom>
            <a:avLst/>
            <a:gdLst>
              <a:gd name="connsiteX0" fmla="*/ 0 w 6768752"/>
              <a:gd name="connsiteY0" fmla="*/ 114300 h 914400"/>
              <a:gd name="connsiteX1" fmla="*/ 6768752 w 6768752"/>
              <a:gd name="connsiteY1" fmla="*/ 114300 h 914400"/>
              <a:gd name="connsiteX2" fmla="*/ 6768752 w 6768752"/>
              <a:gd name="connsiteY2" fmla="*/ 800100 h 914400"/>
              <a:gd name="connsiteX3" fmla="*/ 0 w 6768752"/>
              <a:gd name="connsiteY3" fmla="*/ 800100 h 914400"/>
              <a:gd name="connsiteX4" fmla="*/ 0 w 6768752"/>
              <a:gd name="connsiteY4" fmla="*/ 114300 h 914400"/>
              <a:gd name="connsiteX0" fmla="*/ 0 w 6768752"/>
              <a:gd name="connsiteY0" fmla="*/ 120404 h 916189"/>
              <a:gd name="connsiteX1" fmla="*/ 6768752 w 6768752"/>
              <a:gd name="connsiteY1" fmla="*/ 38108 h 916189"/>
              <a:gd name="connsiteX2" fmla="*/ 6768752 w 6768752"/>
              <a:gd name="connsiteY2" fmla="*/ 806204 h 916189"/>
              <a:gd name="connsiteX3" fmla="*/ 0 w 6768752"/>
              <a:gd name="connsiteY3" fmla="*/ 806204 h 916189"/>
              <a:gd name="connsiteX4" fmla="*/ 0 w 6768752"/>
              <a:gd name="connsiteY4" fmla="*/ 120404 h 916189"/>
              <a:gd name="connsiteX0" fmla="*/ 9144 w 6768752"/>
              <a:gd name="connsiteY0" fmla="*/ 114371 h 955876"/>
              <a:gd name="connsiteX1" fmla="*/ 6768752 w 6768752"/>
              <a:gd name="connsiteY1" fmla="*/ 77795 h 955876"/>
              <a:gd name="connsiteX2" fmla="*/ 6768752 w 6768752"/>
              <a:gd name="connsiteY2" fmla="*/ 845891 h 955876"/>
              <a:gd name="connsiteX3" fmla="*/ 0 w 6768752"/>
              <a:gd name="connsiteY3" fmla="*/ 845891 h 955876"/>
              <a:gd name="connsiteX4" fmla="*/ 9144 w 6768752"/>
              <a:gd name="connsiteY4" fmla="*/ 114371 h 955876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77896"/>
              <a:gd name="connsiteY0" fmla="*/ 119144 h 962613"/>
              <a:gd name="connsiteX1" fmla="*/ 6777896 w 6777896"/>
              <a:gd name="connsiteY1" fmla="*/ 45992 h 962613"/>
              <a:gd name="connsiteX2" fmla="*/ 6768752 w 6777896"/>
              <a:gd name="connsiteY2" fmla="*/ 850664 h 962613"/>
              <a:gd name="connsiteX3" fmla="*/ 0 w 6777896"/>
              <a:gd name="connsiteY3" fmla="*/ 850664 h 962613"/>
              <a:gd name="connsiteX4" fmla="*/ 9144 w 6777896"/>
              <a:gd name="connsiteY4" fmla="*/ 119144 h 962613"/>
              <a:gd name="connsiteX0" fmla="*/ 9144 w 6777896"/>
              <a:gd name="connsiteY0" fmla="*/ 119144 h 914717"/>
              <a:gd name="connsiteX1" fmla="*/ 6777896 w 6777896"/>
              <a:gd name="connsiteY1" fmla="*/ 45992 h 914717"/>
              <a:gd name="connsiteX2" fmla="*/ 6768752 w 6777896"/>
              <a:gd name="connsiteY2" fmla="*/ 795800 h 914717"/>
              <a:gd name="connsiteX3" fmla="*/ 0 w 6777896"/>
              <a:gd name="connsiteY3" fmla="*/ 850664 h 914717"/>
              <a:gd name="connsiteX4" fmla="*/ 9144 w 6777896"/>
              <a:gd name="connsiteY4" fmla="*/ 119144 h 914717"/>
              <a:gd name="connsiteX0" fmla="*/ 18288 w 6787040"/>
              <a:gd name="connsiteY0" fmla="*/ 119144 h 922673"/>
              <a:gd name="connsiteX1" fmla="*/ 6787040 w 6787040"/>
              <a:gd name="connsiteY1" fmla="*/ 45992 h 922673"/>
              <a:gd name="connsiteX2" fmla="*/ 6777896 w 6787040"/>
              <a:gd name="connsiteY2" fmla="*/ 795800 h 922673"/>
              <a:gd name="connsiteX3" fmla="*/ 0 w 6787040"/>
              <a:gd name="connsiteY3" fmla="*/ 905528 h 922673"/>
              <a:gd name="connsiteX4" fmla="*/ 18288 w 6787040"/>
              <a:gd name="connsiteY4" fmla="*/ 119144 h 922673"/>
              <a:gd name="connsiteX0" fmla="*/ 879 w 6787919"/>
              <a:gd name="connsiteY0" fmla="*/ 137160 h 876681"/>
              <a:gd name="connsiteX1" fmla="*/ 6787919 w 6787919"/>
              <a:gd name="connsiteY1" fmla="*/ 0 h 876681"/>
              <a:gd name="connsiteX2" fmla="*/ 6778775 w 6787919"/>
              <a:gd name="connsiteY2" fmla="*/ 749808 h 876681"/>
              <a:gd name="connsiteX3" fmla="*/ 879 w 6787919"/>
              <a:gd name="connsiteY3" fmla="*/ 859536 h 876681"/>
              <a:gd name="connsiteX4" fmla="*/ 879 w 6787919"/>
              <a:gd name="connsiteY4" fmla="*/ 137160 h 876681"/>
              <a:gd name="connsiteX0" fmla="*/ 879 w 6787919"/>
              <a:gd name="connsiteY0" fmla="*/ 123011 h 899108"/>
              <a:gd name="connsiteX1" fmla="*/ 6787919 w 6787919"/>
              <a:gd name="connsiteY1" fmla="*/ 22427 h 899108"/>
              <a:gd name="connsiteX2" fmla="*/ 6778775 w 6787919"/>
              <a:gd name="connsiteY2" fmla="*/ 772235 h 899108"/>
              <a:gd name="connsiteX3" fmla="*/ 879 w 6787919"/>
              <a:gd name="connsiteY3" fmla="*/ 881963 h 899108"/>
              <a:gd name="connsiteX4" fmla="*/ 879 w 6787919"/>
              <a:gd name="connsiteY4" fmla="*/ 123011 h 89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7919" h="899108">
                <a:moveTo>
                  <a:pt x="879" y="123011"/>
                </a:moveTo>
                <a:cubicBezTo>
                  <a:pt x="2257130" y="-257989"/>
                  <a:pt x="4531668" y="403427"/>
                  <a:pt x="6787919" y="22427"/>
                </a:cubicBezTo>
                <a:lnTo>
                  <a:pt x="6778775" y="772235"/>
                </a:lnTo>
                <a:cubicBezTo>
                  <a:pt x="4522524" y="1153235"/>
                  <a:pt x="1900514" y="519251"/>
                  <a:pt x="879" y="881963"/>
                </a:cubicBezTo>
                <a:cubicBezTo>
                  <a:pt x="3927" y="738707"/>
                  <a:pt x="-2169" y="366851"/>
                  <a:pt x="879" y="123011"/>
                </a:cubicBez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27956880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528" y="274639"/>
            <a:ext cx="84969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528" y="1426832"/>
            <a:ext cx="8496944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0568" y="63093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1">
              <a:defRPr sz="1050">
                <a:solidFill>
                  <a:srgbClr val="DE186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9512" y="6356351"/>
            <a:ext cx="34563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l" defTabSz="914400" rtl="1" eaLnBrk="1" latinLnBrk="0" hangingPunct="1">
              <a:defRPr lang="ar-SY" sz="1400" kern="1200" smtClean="0">
                <a:solidFill>
                  <a:srgbClr val="F6ADCD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</a:lstStyle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1560" y="5314113"/>
            <a:ext cx="755576" cy="92319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lvl1pPr algn="ctr" rtl="1">
              <a:defRPr sz="2800" b="1">
                <a:ln w="19050">
                  <a:noFill/>
                </a:ln>
                <a:solidFill>
                  <a:srgbClr val="92278F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61" r:id="rId13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1" eaLnBrk="1" latinLnBrk="0" hangingPunct="1">
        <a:spcBef>
          <a:spcPct val="0"/>
        </a:spcBef>
        <a:buNone/>
        <a:defRPr sz="6600" kern="1200">
          <a:solidFill>
            <a:srgbClr val="ED0080"/>
          </a:solidFill>
          <a:latin typeface="Hacen Saudi Arabia" pitchFamily="2" charset="-78"/>
          <a:ea typeface="+mj-ea"/>
          <a:cs typeface="Hacen Saudi Arabia" pitchFamily="2" charset="-78"/>
        </a:defRPr>
      </a:lvl1pPr>
    </p:titleStyle>
    <p:bodyStyle>
      <a:lvl1pPr marL="342900" indent="-3429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6"/>
        </a:buBlip>
        <a:defRPr sz="5400" kern="1200">
          <a:solidFill>
            <a:srgbClr val="7F3F98"/>
          </a:solidFill>
          <a:latin typeface="Hacen Tunisia Lt" pitchFamily="2" charset="-78"/>
          <a:ea typeface="+mn-ea"/>
          <a:cs typeface="Hacen Tunisia Lt" pitchFamily="2" charset="-78"/>
        </a:defRPr>
      </a:lvl1pPr>
      <a:lvl2pPr marL="742950" indent="-28575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7"/>
        </a:buBlip>
        <a:defRPr sz="5400" kern="1200">
          <a:solidFill>
            <a:srgbClr val="D0A0C9"/>
          </a:solidFill>
          <a:latin typeface="Hacen Tunisia Lt" pitchFamily="2" charset="-78"/>
          <a:ea typeface="+mn-ea"/>
          <a:cs typeface="Hacen Tunisia Lt" pitchFamily="2" charset="-78"/>
        </a:defRPr>
      </a:lvl2pPr>
      <a:lvl3pPr marL="11430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8"/>
        </a:buBlip>
        <a:defRPr sz="4800" kern="1200">
          <a:solidFill>
            <a:srgbClr val="DBB7D6"/>
          </a:solidFill>
          <a:latin typeface="Hacen Tunisia Lt" pitchFamily="2" charset="-78"/>
          <a:ea typeface="+mn-ea"/>
          <a:cs typeface="Hacen Tunisia Lt" pitchFamily="2" charset="-78"/>
        </a:defRPr>
      </a:lvl3pPr>
      <a:lvl4pPr marL="16002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9"/>
        </a:buBlip>
        <a:defRPr sz="4400" kern="1200">
          <a:solidFill>
            <a:srgbClr val="D9B1D3"/>
          </a:solidFill>
          <a:latin typeface="Hacen Tunisia Lt" pitchFamily="2" charset="-78"/>
          <a:ea typeface="+mn-ea"/>
          <a:cs typeface="Hacen Tunisia Lt" pitchFamily="2" charset="-78"/>
        </a:defRPr>
      </a:lvl4pPr>
      <a:lvl5pPr marL="2057400" indent="-228600" algn="r" defTabSz="914400" rtl="1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4400" kern="1200">
          <a:solidFill>
            <a:srgbClr val="E8D0E5"/>
          </a:solidFill>
          <a:latin typeface="Hacen Tunisia Lt" pitchFamily="2" charset="-78"/>
          <a:ea typeface="+mn-ea"/>
          <a:cs typeface="Hacen Tunisia Lt" pitchFamily="2" charset="-78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67544" y="620688"/>
            <a:ext cx="7920880" cy="5544616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ctr" rtl="1">
              <a:spcBef>
                <a:spcPct val="0"/>
              </a:spcBef>
              <a:defRPr/>
            </a:pPr>
            <a:r>
              <a:rPr lang="ar-SY" sz="49600" smtClean="0">
                <a:solidFill>
                  <a:srgbClr val="ED0080"/>
                </a:solidFill>
                <a:latin typeface="Hacen Saudi Arabia" pitchFamily="2" charset="-78"/>
                <a:ea typeface="Calibri"/>
                <a:cs typeface="Traditional Arabic"/>
                <a:sym typeface="AGA Arabesque"/>
              </a:rPr>
              <a:t></a:t>
            </a: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srgbClr val="ED0080"/>
              </a:solidFill>
              <a:effectLst/>
              <a:uLnTx/>
              <a:uFillTx/>
              <a:latin typeface="Hacen Saudi Arabia" pitchFamily="2" charset="-78"/>
              <a:ea typeface="+mj-ea"/>
              <a:cs typeface="Hacen Saudi Arabia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4856005" y="1124744"/>
            <a:ext cx="3960440" cy="2880320"/>
          </a:xfrm>
        </p:spPr>
        <p:txBody>
          <a:bodyPr/>
          <a:lstStyle/>
          <a:p>
            <a:r>
              <a:rPr lang="ar-SY" sz="5400" dirty="0" smtClean="0"/>
              <a:t>اختيار الزوجة</a:t>
            </a:r>
            <a:endParaRPr lang="ar-SY" sz="5400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5252049" y="3164971"/>
            <a:ext cx="3168352" cy="4800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3F98"/>
                </a:solidFill>
                <a:effectLst/>
                <a:uLnTx/>
                <a:uFillTx/>
                <a:latin typeface="Hacen Tunisia Lt" pitchFamily="2" charset="-78"/>
                <a:ea typeface="+mn-ea"/>
                <a:cs typeface="Hacen Tunisia Lt" pitchFamily="2" charset="-78"/>
              </a:rPr>
              <a:t>الدورة التأهيلية للحياة الزوجية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7F3F98"/>
              </a:solidFill>
              <a:effectLst/>
              <a:uLnTx/>
              <a:uFillTx/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940213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اختيار الزوجة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 smtClean="0"/>
              <a:t>اختبار</a:t>
            </a:r>
            <a:endParaRPr lang="ar-SY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8533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اختبار</a:t>
            </a:r>
            <a:endParaRPr lang="ar-SY" dirty="0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r-SY" sz="5400" dirty="0" smtClean="0"/>
              <a:t>رأتها في حفلة عرس فأعجبها شكلها وأدبها فخطبتها لابنها.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448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اختبار</a:t>
            </a:r>
            <a:endParaRPr lang="ar-SY" dirty="0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ar-SY" sz="5400" dirty="0" smtClean="0"/>
              <a:t>رآها في الجامعة مجتهدة ولا تكلم الشباب، فأراد أن يخطبها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043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اختبار</a:t>
            </a:r>
            <a:endParaRPr lang="ar-SY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r-SY" sz="5400" dirty="0" smtClean="0"/>
              <a:t>اختار صيدلانية.. </a:t>
            </a:r>
          </a:p>
          <a:p>
            <a:pPr marL="0" indent="0">
              <a:buNone/>
            </a:pPr>
            <a:r>
              <a:rPr lang="ar-SY" sz="5400" dirty="0" smtClean="0"/>
              <a:t>للاستفادة من شهادتها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7952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اختبار</a:t>
            </a:r>
            <a:endParaRPr lang="ar-SY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r-SY" sz="5400" dirty="0" smtClean="0"/>
              <a:t>اختار بنت عمه، لأنها عرق عينه.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76153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اختبار</a:t>
            </a:r>
            <a:endParaRPr lang="ar-SY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r-SY" sz="5400" dirty="0" smtClean="0"/>
              <a:t>عرض عليه ابنته، وقال: </a:t>
            </a:r>
          </a:p>
          <a:p>
            <a:pPr marL="0" indent="0">
              <a:buNone/>
            </a:pPr>
            <a:r>
              <a:rPr lang="ar-SY" sz="5400" dirty="0" smtClean="0"/>
              <a:t>لا نريد منك شيئاً، فقبل.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7701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اختبار</a:t>
            </a:r>
            <a:endParaRPr lang="ar-SY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r-SY" sz="5400" dirty="0" smtClean="0"/>
              <a:t>أحب والدها، فخطبها.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4930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اختبار</a:t>
            </a:r>
            <a:endParaRPr lang="ar-SY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r-SY" sz="5400" dirty="0" smtClean="0"/>
              <a:t>اختارها لأنها حافظة للقرآن، وتغطي وجهها.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0272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Y" sz="5400" dirty="0" smtClean="0"/>
              <a:t>اختيار الزوجة</a:t>
            </a:r>
            <a:endParaRPr lang="ar-SY" sz="5400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5252049" y="3164971"/>
            <a:ext cx="3168352" cy="4800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3F98"/>
                </a:solidFill>
                <a:effectLst/>
                <a:uLnTx/>
                <a:uFillTx/>
                <a:latin typeface="Hacen Tunisia Lt" pitchFamily="2" charset="-78"/>
                <a:ea typeface="+mn-ea"/>
                <a:cs typeface="Hacen Tunisia Lt" pitchFamily="2" charset="-78"/>
              </a:rPr>
              <a:t>الدورة التأهيلية للحياة الزوجية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7F3F98"/>
              </a:solidFill>
              <a:effectLst/>
              <a:uLnTx/>
              <a:uFillTx/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273603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تتناول المحاضرة ...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Y" sz="5400" dirty="0" smtClean="0"/>
              <a:t> نصائح للمتزوجين</a:t>
            </a:r>
          </a:p>
          <a:p>
            <a:r>
              <a:rPr lang="ar-SY" sz="5400" dirty="0" smtClean="0"/>
              <a:t> معايير اختيار الزوجة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85052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ثلاث نصائح للمتزوجين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4000" dirty="0" smtClean="0"/>
              <a:t> ارضَ بما قسمَ الله لكَ في زواجكَ.</a:t>
            </a:r>
          </a:p>
          <a:p>
            <a:r>
              <a:rPr lang="ar-SY" sz="4000" dirty="0" smtClean="0"/>
              <a:t> ادع لزوجتكَ في صلاتكِ وعلمها ما تريد بلطفٍ</a:t>
            </a:r>
          </a:p>
          <a:p>
            <a:r>
              <a:rPr lang="ar-SY" sz="4000" dirty="0" smtClean="0"/>
              <a:t> خذْ بيدها واذهبا معاً إلى مجلس علم.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2123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مقدمة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ar-SY" dirty="0" smtClean="0"/>
              <a:t> قال رسول الله </a:t>
            </a:r>
            <a:r>
              <a:rPr lang="en-US" dirty="0" smtClean="0">
                <a:sym typeface="AGA Arabesque"/>
              </a:rPr>
              <a:t></a:t>
            </a:r>
            <a:r>
              <a:rPr lang="ar-SY" dirty="0" smtClean="0"/>
              <a:t>:</a:t>
            </a:r>
            <a:r>
              <a:rPr lang="ar-SA" dirty="0" smtClean="0"/>
              <a:t> «</a:t>
            </a:r>
            <a:r>
              <a:rPr lang="ar-SY" dirty="0" smtClean="0"/>
              <a:t>تخيّروا لنطفكم، وانكحوا الأكفاء وأنكحوا إليهم</a:t>
            </a:r>
            <a:r>
              <a:rPr lang="ar-SA" dirty="0" smtClean="0"/>
              <a:t>»</a:t>
            </a:r>
            <a:r>
              <a:rPr lang="ar-SY" dirty="0" smtClean="0"/>
              <a:t> 			   </a:t>
            </a:r>
            <a:r>
              <a:rPr lang="ar-SY" sz="3300" dirty="0" smtClean="0">
                <a:solidFill>
                  <a:srgbClr val="DF3180"/>
                </a:solidFill>
              </a:rPr>
              <a:t>[ابن ماجه]</a:t>
            </a:r>
          </a:p>
          <a:p>
            <a:r>
              <a:rPr lang="ar-SY" dirty="0" smtClean="0"/>
              <a:t> عثمان بن أبي العاص: (يا بَني، الناكح مغترس، فلينظر امرؤ حيث يضع غرسه، والعرق السوء قلَّما ينجب إلا مثله).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69624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معايير اختيار الزوجة</a:t>
            </a:r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 numCol="2" rtlCol="1">
            <a:normAutofit fontScale="70000" lnSpcReduction="20000"/>
          </a:bodyPr>
          <a:lstStyle/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الإسلام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الصلاح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الوعي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الحياء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الطاعة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الجمال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الحسب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النظافة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ليست قرابة قريبة</a:t>
            </a:r>
          </a:p>
          <a:p>
            <a:pPr marL="742950" indent="-742950">
              <a:buNone/>
            </a:pPr>
            <a:r>
              <a:rPr lang="ar-SY" dirty="0" smtClean="0"/>
              <a:t>10) ماذا عن الحب؟</a:t>
            </a:r>
            <a:endParaRPr lang="ar-SY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1- الإسلام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2" indent="-342900">
              <a:buBlip>
                <a:blip r:embed="rId2"/>
              </a:buBlip>
            </a:pPr>
            <a:r>
              <a:rPr lang="ar-SY" sz="3600" b="1" dirty="0" smtClean="0">
                <a:solidFill>
                  <a:srgbClr val="7030A0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{</a:t>
            </a:r>
            <a:r>
              <a:rPr lang="ar-SY" sz="3600" dirty="0">
                <a:solidFill>
                  <a:srgbClr val="7F3F98"/>
                </a:solidFill>
                <a:ea typeface="Monotype Koufi" pitchFamily="2" charset="-78"/>
              </a:rPr>
              <a:t>وَلَا تَنْكِحُوا الْمُشْرِكَاتِ حَتَّى يُؤْمِنَّ وَلَأَمَةٌ مُؤْمِنَةٌ خَيْرٌ مِنْ مُشْرِكَةٍ وَلَوْ </a:t>
            </a:r>
            <a:r>
              <a:rPr lang="ar-SY" sz="3600" dirty="0" smtClean="0">
                <a:solidFill>
                  <a:srgbClr val="7F3F98"/>
                </a:solidFill>
                <a:ea typeface="Monotype Koufi" pitchFamily="2" charset="-78"/>
              </a:rPr>
              <a:t>أَعْجَبَتْكُمْ</a:t>
            </a:r>
            <a:r>
              <a:rPr lang="ar-SY" sz="3600" b="1" dirty="0" smtClean="0">
                <a:solidFill>
                  <a:srgbClr val="7030A0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}</a:t>
            </a:r>
            <a:r>
              <a:rPr lang="ar-SY" sz="3600" dirty="0" smtClean="0">
                <a:solidFill>
                  <a:srgbClr val="058123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 </a:t>
            </a:r>
            <a:r>
              <a:rPr lang="ar-SY" sz="3300" dirty="0" smtClean="0">
                <a:solidFill>
                  <a:srgbClr val="058123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		</a:t>
            </a:r>
            <a:r>
              <a:rPr lang="ar-SY" sz="2800" dirty="0" smtClean="0">
                <a:solidFill>
                  <a:srgbClr val="DF3180"/>
                </a:solidFill>
              </a:rPr>
              <a:t>[البقرة:221] </a:t>
            </a:r>
          </a:p>
          <a:p>
            <a:pPr marL="342900" lvl="2" indent="-342900">
              <a:buBlip>
                <a:blip r:embed="rId2"/>
              </a:buBlip>
            </a:pPr>
            <a:r>
              <a:rPr lang="ar-SY" sz="3600" dirty="0" smtClean="0">
                <a:solidFill>
                  <a:srgbClr val="7F3F98"/>
                </a:solidFill>
              </a:rPr>
              <a:t> قصة مرثَد الغنوي وعَناق</a:t>
            </a:r>
          </a:p>
          <a:p>
            <a:pPr marL="342900" lvl="2" indent="-342900">
              <a:buBlip>
                <a:blip r:embed="rId2"/>
              </a:buBlip>
            </a:pPr>
            <a:r>
              <a:rPr lang="ar-SY" sz="3600" dirty="0" smtClean="0">
                <a:solidFill>
                  <a:srgbClr val="7F3F98"/>
                </a:solidFill>
              </a:rPr>
              <a:t> ماذا عن الكتابيات؟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16853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1- الإسلام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dirty="0" smtClean="0">
                <a:solidFill>
                  <a:srgbClr val="92278F"/>
                </a:solidFill>
              </a:rPr>
              <a:t>متى نعرفه؟</a:t>
            </a:r>
            <a:endParaRPr lang="ar-SY" sz="4000" b="0" dirty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r>
              <a:rPr lang="ar-SY" sz="9600" dirty="0" smtClean="0"/>
              <a:t>قبل</a:t>
            </a:r>
            <a:endParaRPr lang="ar-SY" sz="8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dirty="0" smtClean="0">
                <a:solidFill>
                  <a:srgbClr val="92278F"/>
                </a:solidFill>
              </a:rPr>
              <a:t>كيف نعرفه ؟</a:t>
            </a:r>
            <a:endParaRPr lang="ar-SY" sz="4000" b="0" dirty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ctr">
              <a:buNone/>
            </a:pPr>
            <a:endParaRPr lang="ar-SY" sz="1800" dirty="0" smtClean="0"/>
          </a:p>
          <a:p>
            <a:pPr algn="ctr">
              <a:buNone/>
            </a:pPr>
            <a:r>
              <a:rPr lang="ar-SY" sz="5400" dirty="0" smtClean="0"/>
              <a:t>.................</a:t>
            </a:r>
            <a:endParaRPr lang="ar-SY" sz="5400" dirty="0"/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2- </a:t>
            </a:r>
            <a:r>
              <a:rPr lang="ar-SA" smtClean="0"/>
              <a:t>الصلاح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2900" lvl="2" indent="-342900">
              <a:lnSpc>
                <a:spcPct val="125000"/>
              </a:lnSpc>
              <a:spcBef>
                <a:spcPts val="0"/>
              </a:spcBef>
              <a:buBlip>
                <a:blip r:embed="rId2"/>
              </a:buBlip>
            </a:pPr>
            <a:r>
              <a:rPr lang="ar-SY" sz="3200" dirty="0" smtClean="0">
                <a:solidFill>
                  <a:srgbClr val="7F3F98"/>
                </a:solidFill>
              </a:rPr>
              <a:t>قال رسول الله </a:t>
            </a:r>
            <a:r>
              <a:rPr lang="en-US" sz="3200" dirty="0" smtClean="0">
                <a:solidFill>
                  <a:srgbClr val="7F3F98"/>
                </a:solidFill>
                <a:sym typeface="AGA Arabesque"/>
              </a:rPr>
              <a:t></a:t>
            </a:r>
            <a:r>
              <a:rPr lang="ar-SY" sz="3200" dirty="0" smtClean="0">
                <a:solidFill>
                  <a:srgbClr val="7F3F98"/>
                </a:solidFill>
              </a:rPr>
              <a:t>:</a:t>
            </a:r>
            <a:r>
              <a:rPr lang="ar-SA" sz="3200" dirty="0" smtClean="0">
                <a:solidFill>
                  <a:srgbClr val="7F3F98"/>
                </a:solidFill>
              </a:rPr>
              <a:t> </a:t>
            </a:r>
            <a:endParaRPr lang="ar-SY" sz="3200" dirty="0" smtClean="0">
              <a:solidFill>
                <a:srgbClr val="7F3F98"/>
              </a:solidFill>
            </a:endParaRPr>
          </a:p>
          <a:p>
            <a:pPr marL="0" lvl="2" indent="0">
              <a:lnSpc>
                <a:spcPct val="125000"/>
              </a:lnSpc>
              <a:spcBef>
                <a:spcPts val="0"/>
              </a:spcBef>
              <a:buNone/>
            </a:pPr>
            <a:r>
              <a:rPr lang="ar-SA" sz="3200" dirty="0" smtClean="0">
                <a:solidFill>
                  <a:srgbClr val="7F3F98"/>
                </a:solidFill>
              </a:rPr>
              <a:t>«</a:t>
            </a:r>
            <a:r>
              <a:rPr lang="ar-SY" sz="3200" dirty="0" smtClean="0">
                <a:solidFill>
                  <a:srgbClr val="7F3F98"/>
                </a:solidFill>
              </a:rPr>
              <a:t>ما استفاد المؤمن بعد تقوى الله خيراً له من زوجة صالحة : </a:t>
            </a:r>
          </a:p>
          <a:p>
            <a:pPr marL="2052638" lvl="2" indent="-342900">
              <a:lnSpc>
                <a:spcPct val="125000"/>
              </a:lnSpc>
              <a:spcBef>
                <a:spcPts val="0"/>
              </a:spcBef>
              <a:buFontTx/>
              <a:buChar char="-"/>
            </a:pPr>
            <a:r>
              <a:rPr lang="ar-SY" sz="3200" dirty="0" smtClean="0">
                <a:solidFill>
                  <a:srgbClr val="7F3F98"/>
                </a:solidFill>
              </a:rPr>
              <a:t>إن أمرها أطاعته</a:t>
            </a:r>
          </a:p>
          <a:p>
            <a:pPr marL="2052638" lvl="2" indent="-342900">
              <a:lnSpc>
                <a:spcPct val="125000"/>
              </a:lnSpc>
              <a:spcBef>
                <a:spcPts val="0"/>
              </a:spcBef>
              <a:buFontTx/>
              <a:buChar char="-"/>
            </a:pPr>
            <a:r>
              <a:rPr lang="ar-SY" sz="3200" dirty="0" smtClean="0">
                <a:solidFill>
                  <a:srgbClr val="7F3F98"/>
                </a:solidFill>
              </a:rPr>
              <a:t>وإن نظر إليها سرّته</a:t>
            </a:r>
          </a:p>
          <a:p>
            <a:pPr marL="2052638" lvl="2" indent="-342900">
              <a:lnSpc>
                <a:spcPct val="125000"/>
              </a:lnSpc>
              <a:spcBef>
                <a:spcPts val="0"/>
              </a:spcBef>
              <a:buFontTx/>
              <a:buChar char="-"/>
            </a:pPr>
            <a:r>
              <a:rPr lang="ar-SY" sz="3200" dirty="0" smtClean="0">
                <a:solidFill>
                  <a:srgbClr val="7F3F98"/>
                </a:solidFill>
              </a:rPr>
              <a:t>وإن أقسم عليها أبرّته</a:t>
            </a:r>
          </a:p>
          <a:p>
            <a:pPr marL="2052638" lvl="2" indent="-342900">
              <a:lnSpc>
                <a:spcPct val="125000"/>
              </a:lnSpc>
              <a:spcBef>
                <a:spcPts val="0"/>
              </a:spcBef>
              <a:buFontTx/>
              <a:buChar char="-"/>
            </a:pPr>
            <a:r>
              <a:rPr lang="ar-SY" sz="3200" dirty="0" smtClean="0">
                <a:solidFill>
                  <a:srgbClr val="7F3F98"/>
                </a:solidFill>
              </a:rPr>
              <a:t>وإن غاب عنها نصحته في نفسها وماله</a:t>
            </a:r>
            <a:r>
              <a:rPr lang="ar-SA" sz="3200" dirty="0" smtClean="0">
                <a:solidFill>
                  <a:srgbClr val="7F3F98"/>
                </a:solidFill>
              </a:rPr>
              <a:t>»</a:t>
            </a:r>
            <a:r>
              <a:rPr lang="ar-SY" sz="3200" dirty="0" smtClean="0">
                <a:solidFill>
                  <a:srgbClr val="7F3F98"/>
                </a:solidFill>
              </a:rPr>
              <a:t> 	 	                                   </a:t>
            </a:r>
            <a:r>
              <a:rPr lang="ar-SY" sz="2800" dirty="0" smtClean="0">
                <a:solidFill>
                  <a:srgbClr val="DF3180"/>
                </a:solidFill>
              </a:rPr>
              <a:t>[ابن ماجه]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24858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2- </a:t>
            </a:r>
            <a:r>
              <a:rPr lang="ar-SA" dirty="0" smtClean="0"/>
              <a:t>الصلاح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4400" dirty="0" smtClean="0"/>
              <a:t> وقال رسول الله </a:t>
            </a:r>
            <a:r>
              <a:rPr lang="en-US" sz="4400" dirty="0" smtClean="0">
                <a:sym typeface="AGA Arabesque"/>
              </a:rPr>
              <a:t></a:t>
            </a:r>
            <a:r>
              <a:rPr lang="ar-SY" sz="4400" dirty="0" smtClean="0"/>
              <a:t>:</a:t>
            </a:r>
            <a:r>
              <a:rPr lang="ar-SY" sz="4400" dirty="0"/>
              <a:t> </a:t>
            </a:r>
            <a:endParaRPr lang="ar-SY" sz="4400" dirty="0" smtClean="0"/>
          </a:p>
          <a:p>
            <a:pPr marL="0" indent="0">
              <a:buNone/>
            </a:pPr>
            <a:r>
              <a:rPr lang="ar-SA" sz="4400" dirty="0" smtClean="0"/>
              <a:t>«</a:t>
            </a:r>
            <a:r>
              <a:rPr lang="ar-SY" sz="4400" smtClean="0"/>
              <a:t>تُنكح </a:t>
            </a:r>
            <a:r>
              <a:rPr lang="ar-SY" sz="4400" dirty="0" smtClean="0"/>
              <a:t>المرأة لأربع: لمالها، ولحسبها، ولجمالها، ولدينها، فاظفر بذات الدين تَرِبَت يداك</a:t>
            </a:r>
            <a:r>
              <a:rPr lang="ar-SA" sz="4400" dirty="0" smtClean="0"/>
              <a:t>».</a:t>
            </a:r>
            <a:r>
              <a:rPr lang="ar-SY" sz="4400" dirty="0" smtClean="0"/>
              <a:t>                                 </a:t>
            </a:r>
            <a:r>
              <a:rPr lang="ar-SY" sz="2400" dirty="0" smtClean="0">
                <a:solidFill>
                  <a:srgbClr val="DF3180"/>
                </a:solidFill>
              </a:rPr>
              <a:t>[متفق عليه]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52464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2- الصلاح</a:t>
            </a:r>
            <a:endParaRPr lang="ar-SY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r>
              <a:rPr lang="ar-SY" sz="9600" dirty="0" smtClean="0"/>
              <a:t>قبل</a:t>
            </a:r>
            <a:endParaRPr lang="ar-SY" sz="8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 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ar-SY" sz="4000" dirty="0" smtClean="0"/>
              <a:t>السيرة الذاتية</a:t>
            </a:r>
          </a:p>
          <a:p>
            <a:pPr>
              <a:buFontTx/>
              <a:buChar char="-"/>
            </a:pPr>
            <a:r>
              <a:rPr lang="ar-SY" sz="4000" dirty="0" smtClean="0"/>
              <a:t>الأصدقاء</a:t>
            </a:r>
          </a:p>
          <a:p>
            <a:pPr>
              <a:buFontTx/>
              <a:buChar char="-"/>
            </a:pPr>
            <a:r>
              <a:rPr lang="ar-SY" sz="4000" dirty="0" smtClean="0"/>
              <a:t>الفيسبوك</a:t>
            </a:r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3- </a:t>
            </a:r>
            <a:r>
              <a:rPr lang="ar-SA" smtClean="0"/>
              <a:t>الوعي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 smtClean="0"/>
              <a:t> ابنة الجون  -الجونية-</a:t>
            </a:r>
            <a:r>
              <a:rPr lang="ar-SY" dirty="0" smtClean="0"/>
              <a:t>.</a:t>
            </a:r>
            <a:endParaRPr lang="ar-SA" dirty="0" smtClean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3- الوعي</a:t>
            </a:r>
            <a:endParaRPr lang="ar-SY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 rtl="0">
              <a:buNone/>
            </a:pPr>
            <a:endParaRPr lang="ar-SY" sz="1050" dirty="0" smtClean="0"/>
          </a:p>
          <a:p>
            <a:pPr algn="ctr" rtl="0">
              <a:buNone/>
            </a:pPr>
            <a:r>
              <a:rPr lang="ar-SY" sz="7200" dirty="0" smtClean="0"/>
              <a:t>قبل + أثناء</a:t>
            </a:r>
            <a:endParaRPr lang="ar-SY" sz="6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 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ar-SA" sz="3200" dirty="0" smtClean="0"/>
              <a:t>مناقشة موضوعٍ معيَّن</a:t>
            </a:r>
          </a:p>
          <a:p>
            <a:pPr>
              <a:buFontTx/>
              <a:buChar char="-"/>
            </a:pPr>
            <a:r>
              <a:rPr lang="ar-SY" sz="3200" dirty="0" smtClean="0"/>
              <a:t>كلامها </a:t>
            </a:r>
            <a:r>
              <a:rPr lang="ar-SA" sz="3200" dirty="0" smtClean="0"/>
              <a:t>وتصرفاتها</a:t>
            </a:r>
            <a:endParaRPr lang="ar-SY" sz="3200" dirty="0" smtClean="0"/>
          </a:p>
          <a:p>
            <a:pPr>
              <a:buFontTx/>
              <a:buChar char="-"/>
            </a:pPr>
            <a:r>
              <a:rPr lang="ar-SA" sz="3200" dirty="0" smtClean="0"/>
              <a:t>إلقاء أسئلة مفتوحة</a:t>
            </a:r>
            <a:endParaRPr lang="ar-SY" sz="3200" dirty="0" smtClean="0"/>
          </a:p>
          <a:p>
            <a:pPr>
              <a:buFontTx/>
              <a:buChar char="-"/>
            </a:pPr>
            <a:r>
              <a:rPr lang="ar-SY" sz="3200" dirty="0" smtClean="0"/>
              <a:t>كتاباتها</a:t>
            </a:r>
            <a:endParaRPr lang="en-US" sz="3200" dirty="0"/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4- الحياء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342900" lvl="2" indent="-342900">
              <a:buBlip>
                <a:blip r:embed="rId3"/>
              </a:buBlip>
            </a:pPr>
            <a:r>
              <a:rPr lang="ar-SY" sz="5400" dirty="0" smtClean="0">
                <a:solidFill>
                  <a:srgbClr val="7F3F98"/>
                </a:solidFill>
              </a:rPr>
              <a:t>قال </a:t>
            </a:r>
            <a:r>
              <a:rPr lang="ar-SY" sz="5400" dirty="0" smtClean="0">
                <a:solidFill>
                  <a:srgbClr val="7F3F98"/>
                </a:solidFill>
                <a:sym typeface="AGA Arabesque"/>
              </a:rPr>
              <a:t>الله تعالى</a:t>
            </a:r>
            <a:r>
              <a:rPr lang="ar-SY" sz="5400" dirty="0" smtClean="0">
                <a:solidFill>
                  <a:srgbClr val="7F3F98"/>
                </a:solidFill>
              </a:rPr>
              <a:t>: {</a:t>
            </a:r>
            <a:r>
              <a:rPr lang="ar-SY" sz="5400" dirty="0">
                <a:solidFill>
                  <a:srgbClr val="7F3F98"/>
                </a:solidFill>
              </a:rPr>
              <a:t>ف</a:t>
            </a:r>
            <a:r>
              <a:rPr lang="ar-SY" sz="5400" dirty="0">
                <a:solidFill>
                  <a:srgbClr val="7F3F98"/>
                </a:solidFill>
                <a:ea typeface="Monotype Koufi" pitchFamily="2" charset="-78"/>
              </a:rPr>
              <a:t>جَاءَتْهُ إِحْدَاهُمَا تَمْشِي عَلَى اسْتِحْيَاءٍ} </a:t>
            </a:r>
            <a:r>
              <a:rPr lang="ar-SY" sz="5400" dirty="0" smtClean="0">
                <a:solidFill>
                  <a:srgbClr val="7F3F98"/>
                </a:solidFill>
                <a:ea typeface="Monotype Koufi" pitchFamily="2" charset="-78"/>
              </a:rPr>
              <a:t>                                                 </a:t>
            </a:r>
            <a:r>
              <a:rPr lang="ar-SY" sz="3100" dirty="0" smtClean="0">
                <a:solidFill>
                  <a:srgbClr val="DF3180"/>
                </a:solidFill>
              </a:rPr>
              <a:t>[القصص:25]</a:t>
            </a:r>
          </a:p>
          <a:p>
            <a:r>
              <a:rPr lang="ar-SY" dirty="0" smtClean="0">
                <a:sym typeface="AGA Arabesque"/>
              </a:rPr>
              <a:t>وقال </a:t>
            </a:r>
            <a:r>
              <a:rPr lang="en-US" dirty="0" smtClean="0">
                <a:sym typeface="AGA Arabesque"/>
              </a:rPr>
              <a:t></a:t>
            </a:r>
            <a:r>
              <a:rPr lang="ar-SY" dirty="0" smtClean="0">
                <a:sym typeface="AGA Arabesque"/>
              </a:rPr>
              <a:t>: «لكلّ دين خلق، وخلق الإسلام الحياء» </a:t>
            </a:r>
          </a:p>
          <a:p>
            <a:pPr algn="l">
              <a:buNone/>
            </a:pPr>
            <a:r>
              <a:rPr lang="ar-SY" sz="3200" dirty="0" smtClean="0">
                <a:solidFill>
                  <a:srgbClr val="DF3180"/>
                </a:solidFill>
              </a:rPr>
              <a:t>[الموطأ]</a:t>
            </a:r>
          </a:p>
          <a:p>
            <a:r>
              <a:rPr lang="ar-SY" dirty="0" smtClean="0">
                <a:sym typeface="AGA Arabesque"/>
              </a:rPr>
              <a:t>وقال </a:t>
            </a:r>
            <a:r>
              <a:rPr lang="en-US" dirty="0" smtClean="0">
                <a:sym typeface="AGA Arabesque"/>
              </a:rPr>
              <a:t></a:t>
            </a:r>
            <a:r>
              <a:rPr lang="ar-SY" dirty="0" smtClean="0">
                <a:sym typeface="AGA Arabesque"/>
              </a:rPr>
              <a:t>:</a:t>
            </a:r>
            <a:r>
              <a:rPr lang="ar-SA" dirty="0" smtClean="0">
                <a:sym typeface="AGA Arabesque"/>
              </a:rPr>
              <a:t> «</a:t>
            </a:r>
            <a:r>
              <a:rPr lang="ar-SY" dirty="0" smtClean="0">
                <a:sym typeface="AGA Arabesque"/>
              </a:rPr>
              <a:t>إذا لم تستح فاصنع ما شئت</a:t>
            </a:r>
            <a:r>
              <a:rPr lang="ar-SA" dirty="0" smtClean="0">
                <a:sym typeface="AGA Arabesque"/>
              </a:rPr>
              <a:t>»</a:t>
            </a:r>
            <a:r>
              <a:rPr lang="ar-SY" dirty="0" smtClean="0">
                <a:sym typeface="AGA Arabesque"/>
              </a:rPr>
              <a:t>       </a:t>
            </a:r>
            <a:r>
              <a:rPr lang="ar-SY" sz="3200" dirty="0" smtClean="0">
                <a:solidFill>
                  <a:srgbClr val="DF3180"/>
                </a:solidFill>
              </a:rPr>
              <a:t>[البخاري]</a:t>
            </a:r>
          </a:p>
          <a:p>
            <a:pPr marL="342900" lvl="2" indent="-342900">
              <a:buBlip>
                <a:blip r:embed="rId3"/>
              </a:buBlip>
            </a:pPr>
            <a:endParaRPr lang="ar-SY" sz="3300" dirty="0" smtClean="0">
              <a:solidFill>
                <a:srgbClr val="058123"/>
              </a:solidFill>
              <a:latin typeface="Monotype Koufi" pitchFamily="2" charset="-78"/>
              <a:ea typeface="Monotype Koufi" pitchFamily="2" charset="-78"/>
              <a:cs typeface="DecoType Naskh Variants" pitchFamily="2" charset="-78"/>
            </a:endParaRPr>
          </a:p>
          <a:p>
            <a:pPr marL="342900" lvl="2" indent="-342900">
              <a:buNone/>
            </a:pPr>
            <a:endParaRPr lang="ar-SY" dirty="0" smtClean="0">
              <a:solidFill>
                <a:srgbClr val="DF318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77914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4- الحياء</a:t>
            </a:r>
            <a:endParaRPr lang="ar-SY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endParaRPr lang="ar-SY" sz="1100" dirty="0" smtClean="0"/>
          </a:p>
          <a:p>
            <a:pPr algn="ctr">
              <a:buNone/>
            </a:pPr>
            <a:r>
              <a:rPr lang="ar-SY" sz="7200" dirty="0" smtClean="0"/>
              <a:t>قبل + أثناء</a:t>
            </a:r>
            <a:endParaRPr lang="ar-SY" sz="6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 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ar-SA" sz="3200" dirty="0" smtClean="0"/>
              <a:t>سلوكها وعلاقاتها</a:t>
            </a:r>
          </a:p>
          <a:p>
            <a:pPr>
              <a:buFontTx/>
              <a:buChar char="-"/>
            </a:pPr>
            <a:r>
              <a:rPr lang="ar-SY" sz="3200" dirty="0" smtClean="0"/>
              <a:t>الكلام والنظرات</a:t>
            </a:r>
            <a:r>
              <a:rPr lang="ar-SA" sz="3200" dirty="0" smtClean="0"/>
              <a:t> </a:t>
            </a:r>
            <a:endParaRPr lang="ar-SY" sz="3200" dirty="0" smtClean="0"/>
          </a:p>
          <a:p>
            <a:pPr>
              <a:buFontTx/>
              <a:buChar char="-"/>
            </a:pPr>
            <a:r>
              <a:rPr lang="ar-SY" sz="3200" dirty="0" smtClean="0"/>
              <a:t>المشي</a:t>
            </a:r>
            <a:endParaRPr lang="ar-SA" sz="3200" dirty="0" smtClean="0"/>
          </a:p>
          <a:p>
            <a:pPr>
              <a:buFontTx/>
              <a:buChar char="-"/>
            </a:pPr>
            <a:r>
              <a:rPr lang="ar-SA" sz="3200" dirty="0" smtClean="0"/>
              <a:t>لباس المرأة عنوانها</a:t>
            </a:r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5- </a:t>
            </a:r>
            <a:r>
              <a:rPr lang="ar-SA" smtClean="0"/>
              <a:t>الطاعة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2" indent="-342900">
              <a:buBlip>
                <a:blip r:embed="rId2"/>
              </a:buBlip>
            </a:pPr>
            <a:r>
              <a:rPr lang="ar-SY" sz="3600" dirty="0" smtClean="0">
                <a:solidFill>
                  <a:srgbClr val="7F3F98"/>
                </a:solidFill>
              </a:rPr>
              <a:t> </a:t>
            </a:r>
            <a:r>
              <a:rPr lang="ar-SY" sz="4000" dirty="0" smtClean="0">
                <a:solidFill>
                  <a:srgbClr val="7F3F98"/>
                </a:solidFill>
              </a:rPr>
              <a:t>قال رسول الله </a:t>
            </a:r>
            <a:r>
              <a:rPr lang="en-US" sz="4000" dirty="0" smtClean="0">
                <a:solidFill>
                  <a:srgbClr val="7F3F98"/>
                </a:solidFill>
                <a:sym typeface="AGA Arabesque"/>
              </a:rPr>
              <a:t></a:t>
            </a:r>
            <a:r>
              <a:rPr lang="ar-SY" sz="4000" dirty="0" smtClean="0">
                <a:solidFill>
                  <a:srgbClr val="7F3F98"/>
                </a:solidFill>
              </a:rPr>
              <a:t>:</a:t>
            </a:r>
            <a:r>
              <a:rPr lang="ar-SA" sz="4000" dirty="0" smtClean="0">
                <a:solidFill>
                  <a:srgbClr val="7F3F98"/>
                </a:solidFill>
              </a:rPr>
              <a:t> </a:t>
            </a:r>
            <a:endParaRPr lang="ar-SY" sz="4000" dirty="0" smtClean="0">
              <a:solidFill>
                <a:srgbClr val="7F3F98"/>
              </a:solidFill>
            </a:endParaRPr>
          </a:p>
          <a:p>
            <a:pPr marL="0" lvl="2" indent="0">
              <a:buNone/>
            </a:pPr>
            <a:r>
              <a:rPr lang="ar-SA" sz="4000" dirty="0" smtClean="0">
                <a:solidFill>
                  <a:srgbClr val="7F3F98"/>
                </a:solidFill>
              </a:rPr>
              <a:t>«</a:t>
            </a:r>
            <a:r>
              <a:rPr lang="ar-SY" sz="4000" dirty="0" smtClean="0">
                <a:solidFill>
                  <a:srgbClr val="7F3F98"/>
                </a:solidFill>
              </a:rPr>
              <a:t>ما استفاد المؤمن بعد تقوى الله خيراً له من زوجة صالحة : إن أمرها أطاعته...</a:t>
            </a:r>
            <a:r>
              <a:rPr lang="ar-SA" sz="4000" dirty="0" smtClean="0">
                <a:solidFill>
                  <a:srgbClr val="7F3F98"/>
                </a:solidFill>
              </a:rPr>
              <a:t>»</a:t>
            </a:r>
            <a:r>
              <a:rPr lang="ar-SY" sz="4000" dirty="0" smtClean="0">
                <a:solidFill>
                  <a:srgbClr val="7F3F98"/>
                </a:solidFill>
              </a:rPr>
              <a:t> 	</a:t>
            </a:r>
            <a:r>
              <a:rPr lang="ar-SY" sz="3600" dirty="0" smtClean="0">
                <a:solidFill>
                  <a:srgbClr val="7F3F98"/>
                </a:solidFill>
              </a:rPr>
              <a:t>	 	    </a:t>
            </a:r>
          </a:p>
          <a:p>
            <a:pPr marL="0" lvl="2" indent="0" algn="l">
              <a:buNone/>
            </a:pPr>
            <a:r>
              <a:rPr lang="ar-SY" sz="3200" dirty="0" smtClean="0">
                <a:solidFill>
                  <a:srgbClr val="DF3180"/>
                </a:solidFill>
              </a:rPr>
              <a:t>[ابن ماجه]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24858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5- الطاعة</a:t>
            </a:r>
            <a:endParaRPr lang="ar-SY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r>
              <a:rPr lang="ar-SY" sz="9600" dirty="0" smtClean="0"/>
              <a:t>قبل</a:t>
            </a:r>
            <a:endParaRPr lang="ar-SY" sz="8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نعرفها 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ar-SY" sz="3600" dirty="0" smtClean="0"/>
              <a:t>الأم</a:t>
            </a:r>
          </a:p>
          <a:p>
            <a:pPr>
              <a:buFontTx/>
              <a:buChar char="-"/>
            </a:pPr>
            <a:r>
              <a:rPr lang="ar-SY" sz="3600" dirty="0" smtClean="0"/>
              <a:t>الأخت</a:t>
            </a:r>
          </a:p>
          <a:p>
            <a:pPr>
              <a:buFontTx/>
              <a:buChar char="-"/>
            </a:pPr>
            <a:r>
              <a:rPr lang="ar-SY" sz="3600" dirty="0" smtClean="0"/>
              <a:t>طاعتها لأمها وأبيها</a:t>
            </a:r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6- الجمال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r-SY" sz="4400" dirty="0" smtClean="0"/>
              <a:t>أمور تراعى عند اختيار المرأة الجميلة:</a:t>
            </a:r>
          </a:p>
          <a:p>
            <a:r>
              <a:rPr lang="ar-SY" sz="4400" dirty="0" smtClean="0"/>
              <a:t> أن يكون جمالها لبيتها ولزوجها.</a:t>
            </a:r>
          </a:p>
          <a:p>
            <a:r>
              <a:rPr lang="ar-SY" sz="4400" dirty="0" smtClean="0"/>
              <a:t> ألا تكون مفتونة بجمالها.</a:t>
            </a:r>
          </a:p>
          <a:p>
            <a:r>
              <a:rPr lang="ar-SY" sz="4400" dirty="0" smtClean="0"/>
              <a:t> أن يكون جمالها محفوظاً بدينها.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4523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6- الجمال</a:t>
            </a:r>
            <a:endParaRPr lang="ar-SY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endParaRPr lang="ar-SY" sz="1600" dirty="0" smtClean="0"/>
          </a:p>
          <a:p>
            <a:pPr algn="ctr">
              <a:buNone/>
            </a:pPr>
            <a:r>
              <a:rPr lang="ar-SY" sz="7200" dirty="0" smtClean="0"/>
              <a:t>قبل + أثناء</a:t>
            </a:r>
            <a:endParaRPr lang="ar-SY" sz="6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 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lvl="0" algn="ctr">
              <a:buNone/>
            </a:pPr>
            <a:endParaRPr lang="ar-SY" sz="1600" dirty="0" smtClean="0"/>
          </a:p>
          <a:p>
            <a:pPr lvl="0" algn="ctr">
              <a:buNone/>
            </a:pPr>
            <a:r>
              <a:rPr lang="ar-SY" sz="7200" dirty="0" smtClean="0"/>
              <a:t>النظر</a:t>
            </a:r>
            <a:endParaRPr lang="ar-SY" sz="6000" dirty="0" smtClean="0"/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وان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7- الحسب</a:t>
            </a:r>
            <a:endParaRPr lang="ar-SY" dirty="0"/>
          </a:p>
        </p:txBody>
      </p:sp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4400" dirty="0" smtClean="0"/>
              <a:t> والحسب</a:t>
            </a:r>
            <a:r>
              <a:rPr lang="ar-SA" sz="4400" dirty="0" smtClean="0"/>
              <a:t> هو</a:t>
            </a:r>
            <a:r>
              <a:rPr lang="ar-SY" sz="4400" dirty="0" smtClean="0"/>
              <a:t>...</a:t>
            </a:r>
          </a:p>
          <a:p>
            <a:r>
              <a:rPr lang="ar-SY" sz="4400" dirty="0" smtClean="0"/>
              <a:t> قال رسول الله </a:t>
            </a:r>
            <a:r>
              <a:rPr lang="en-US" sz="4400" dirty="0" smtClean="0">
                <a:sym typeface="AGA Arabesque"/>
              </a:rPr>
              <a:t></a:t>
            </a:r>
            <a:r>
              <a:rPr lang="ar-SY" sz="4400" dirty="0" smtClean="0"/>
              <a:t>: </a:t>
            </a:r>
            <a:r>
              <a:rPr lang="ar-SA" sz="4400" dirty="0" smtClean="0"/>
              <a:t>«</a:t>
            </a:r>
            <a:r>
              <a:rPr lang="ar-SY" sz="4400" dirty="0" smtClean="0"/>
              <a:t>تخيّروا لنطفكم فإن النساء يلدن أشباه إخوانهن وأخواتهن</a:t>
            </a:r>
            <a:r>
              <a:rPr lang="ar-SA" sz="4400" dirty="0" smtClean="0"/>
              <a:t>» </a:t>
            </a:r>
            <a:endParaRPr lang="ar-SY" sz="4400" dirty="0" smtClean="0"/>
          </a:p>
          <a:p>
            <a:pPr marL="0" indent="0" algn="l">
              <a:buNone/>
            </a:pPr>
            <a:r>
              <a:rPr lang="ar-SY" sz="2800" dirty="0">
                <a:solidFill>
                  <a:srgbClr val="DF3180"/>
                </a:solidFill>
              </a:rPr>
              <a:t>[ابن عساكر</a:t>
            </a:r>
            <a:r>
              <a:rPr lang="ar-SY" sz="2800" dirty="0" smtClean="0">
                <a:solidFill>
                  <a:srgbClr val="DF3180"/>
                </a:solidFill>
              </a:rPr>
              <a:t>]</a:t>
            </a:r>
            <a:r>
              <a:rPr lang="ar-SY" sz="2800" dirty="0" smtClean="0"/>
              <a:t>	</a:t>
            </a:r>
            <a:endParaRPr lang="ar-SY" sz="1600" dirty="0" smtClean="0">
              <a:solidFill>
                <a:srgbClr val="DF318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69339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7- الحسب</a:t>
            </a:r>
            <a:endParaRPr lang="ar-SY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endParaRPr lang="ar-SY" sz="700" dirty="0" smtClean="0"/>
          </a:p>
          <a:p>
            <a:pPr algn="ctr">
              <a:buNone/>
            </a:pPr>
            <a:r>
              <a:rPr lang="ar-SY" sz="7200" dirty="0" smtClean="0"/>
              <a:t>قبل + أثناء</a:t>
            </a:r>
            <a:endParaRPr lang="ar-SY" sz="6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 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ar-SY" sz="5400" dirty="0" smtClean="0"/>
              <a:t>سؤال الجوار</a:t>
            </a:r>
          </a:p>
          <a:p>
            <a:pPr>
              <a:buFontTx/>
              <a:buChar char="-"/>
            </a:pPr>
            <a:r>
              <a:rPr lang="ar-SY" sz="5400" dirty="0" smtClean="0"/>
              <a:t>جلسة التعارف</a:t>
            </a:r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8- النظافة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 smtClean="0"/>
              <a:t> «كان رسول الله </a:t>
            </a:r>
            <a:r>
              <a:rPr lang="en-US" sz="3600" dirty="0" smtClean="0">
                <a:sym typeface="AGA Arabesque"/>
              </a:rPr>
              <a:t></a:t>
            </a:r>
            <a:r>
              <a:rPr lang="ar-SY" sz="3600" dirty="0" smtClean="0">
                <a:sym typeface="AGA Arabesque"/>
              </a:rPr>
              <a:t> </a:t>
            </a:r>
            <a:r>
              <a:rPr lang="ar-SY" sz="3600" dirty="0" smtClean="0"/>
              <a:t>إذا أراد خطبة امرأة بعَثَ أمَّ سليم -رضي الله عنها- تنظر إليها، فشمَّت أعطافها، ونَظَرَت إلى عراقيبها»</a:t>
            </a:r>
            <a:r>
              <a:rPr lang="ar-SA" sz="3600" dirty="0" smtClean="0"/>
              <a:t> </a:t>
            </a:r>
            <a:endParaRPr lang="ar-SY" sz="3600" dirty="0" smtClean="0"/>
          </a:p>
          <a:p>
            <a:pPr algn="l">
              <a:buNone/>
            </a:pPr>
            <a:r>
              <a:rPr lang="ar-SA" sz="1800" dirty="0" smtClean="0">
                <a:solidFill>
                  <a:srgbClr val="DF3180"/>
                </a:solidFill>
              </a:rPr>
              <a:t>[أخرجه الطبراني]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8- النظافة</a:t>
            </a:r>
            <a:endParaRPr lang="ar-SY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r>
              <a:rPr lang="ar-SY" sz="6600" dirty="0" smtClean="0"/>
              <a:t>قبل + أثناء</a:t>
            </a:r>
            <a:endParaRPr lang="ar-SY" sz="54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نعرفها؟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ar-SA" sz="3600" dirty="0" smtClean="0"/>
              <a:t>نظافة بيت أهلها</a:t>
            </a:r>
            <a:endParaRPr lang="ar-SY" sz="3600" dirty="0" smtClean="0"/>
          </a:p>
          <a:p>
            <a:pPr>
              <a:buFontTx/>
              <a:buChar char="-"/>
            </a:pPr>
            <a:r>
              <a:rPr lang="ar-SA" sz="3600" dirty="0" smtClean="0"/>
              <a:t>نظافة ثوبها وبدنها</a:t>
            </a:r>
            <a:endParaRPr lang="ar-SY" sz="3600" dirty="0"/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" y="0"/>
            <a:ext cx="91417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9244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5400" dirty="0" smtClean="0"/>
              <a:t>9- أن لا تكون ذات </a:t>
            </a:r>
            <a:r>
              <a:rPr lang="ar-SA" sz="5400" dirty="0" smtClean="0"/>
              <a:t>قرابة قريبة</a:t>
            </a:r>
            <a:endParaRPr lang="ar-SY" sz="54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dirty="0" smtClean="0"/>
              <a:t> </a:t>
            </a:r>
            <a:r>
              <a:rPr lang="ar-SA" dirty="0" smtClean="0"/>
              <a:t>ق</a:t>
            </a:r>
            <a:r>
              <a:rPr lang="ar-SY" dirty="0" smtClean="0"/>
              <a:t>و</a:t>
            </a:r>
            <a:r>
              <a:rPr lang="ar-SA" dirty="0" smtClean="0"/>
              <a:t>ل سيدنا عمر </a:t>
            </a:r>
            <a:r>
              <a:rPr lang="en-US" dirty="0" smtClean="0">
                <a:sym typeface="AGA Arabesque"/>
              </a:rPr>
              <a:t></a:t>
            </a:r>
            <a:r>
              <a:rPr lang="ar-SA" dirty="0" smtClean="0"/>
              <a:t>: </a:t>
            </a:r>
            <a:r>
              <a:rPr lang="ar-SY" dirty="0" smtClean="0"/>
              <a:t>....</a:t>
            </a:r>
            <a:endParaRPr lang="ar-SA" dirty="0" smtClean="0"/>
          </a:p>
          <a:p>
            <a:r>
              <a:rPr lang="ar-SY" dirty="0" smtClean="0"/>
              <a:t> </a:t>
            </a:r>
            <a:r>
              <a:rPr lang="ar-SA" dirty="0" smtClean="0"/>
              <a:t>الأمراض الوراثية</a:t>
            </a:r>
            <a:r>
              <a:rPr lang="ar-SY" dirty="0" smtClean="0"/>
              <a:t> ...</a:t>
            </a:r>
          </a:p>
          <a:p>
            <a:r>
              <a:rPr lang="ar-SY" dirty="0" smtClean="0"/>
              <a:t> الأرحام ...</a:t>
            </a:r>
            <a:endParaRPr lang="ar-SA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34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800" dirty="0" smtClean="0"/>
              <a:t>9- أن لا تكون ذات </a:t>
            </a:r>
            <a:r>
              <a:rPr lang="ar-SA" sz="4800" dirty="0" smtClean="0"/>
              <a:t>قرابة قريبة</a:t>
            </a:r>
            <a:endParaRPr lang="ar-SY" sz="4800" dirty="0"/>
          </a:p>
        </p:txBody>
      </p:sp>
      <p:sp>
        <p:nvSpPr>
          <p:cNvPr id="7" name="عنصر نائب للنص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متى نعرفه؟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8" name="عنصر نائب للمحتوى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endParaRPr lang="ar-SY" sz="1800" dirty="0" smtClean="0"/>
          </a:p>
          <a:p>
            <a:pPr algn="ctr">
              <a:buNone/>
            </a:pPr>
            <a:r>
              <a:rPr lang="ar-SY" sz="7200" dirty="0" smtClean="0"/>
              <a:t>قبل</a:t>
            </a:r>
            <a:endParaRPr lang="ar-SY" sz="6000" dirty="0" smtClean="0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ar-SY" sz="4000" b="0" smtClean="0">
                <a:solidFill>
                  <a:srgbClr val="92278F"/>
                </a:solidFill>
              </a:rPr>
              <a:t>كيف نعرفها؟</a:t>
            </a:r>
            <a:endParaRPr lang="ar-SY" sz="4000" b="0">
              <a:solidFill>
                <a:srgbClr val="92278F"/>
              </a:solidFill>
            </a:endParaRPr>
          </a:p>
        </p:txBody>
      </p:sp>
      <p:sp>
        <p:nvSpPr>
          <p:cNvPr id="10" name="عنصر نائب للمحتوى 9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lvl="0" algn="ctr">
              <a:buNone/>
            </a:pPr>
            <a:endParaRPr lang="ar-SY" sz="1400" dirty="0" smtClean="0"/>
          </a:p>
          <a:p>
            <a:pPr lvl="0" algn="ctr">
              <a:buNone/>
            </a:pPr>
            <a:endParaRPr lang="ar-SY" sz="1800" dirty="0" smtClean="0"/>
          </a:p>
          <a:p>
            <a:pPr lvl="0" algn="ctr">
              <a:buNone/>
            </a:pPr>
            <a:r>
              <a:rPr lang="ar-SY" sz="4800" dirty="0" smtClean="0"/>
              <a:t>.................</a:t>
            </a:r>
            <a:endParaRPr lang="ar-SY" sz="4800" dirty="0"/>
          </a:p>
        </p:txBody>
      </p:sp>
      <p:cxnSp>
        <p:nvCxnSpPr>
          <p:cNvPr id="12" name="رابط مستقيم 11"/>
          <p:cNvCxnSpPr/>
          <p:nvPr/>
        </p:nvCxnSpPr>
        <p:spPr>
          <a:xfrm>
            <a:off x="4572000" y="1700808"/>
            <a:ext cx="0" cy="46805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10- ماذا عن الحب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ar-SY" sz="3600" dirty="0" smtClean="0"/>
              <a:t> </a:t>
            </a:r>
            <a:r>
              <a:rPr lang="ar-SA" sz="3600" dirty="0" smtClean="0"/>
              <a:t>جامعة القاهرة: </a:t>
            </a:r>
            <a:endParaRPr lang="en-US" sz="3600" dirty="0" smtClean="0"/>
          </a:p>
          <a:p>
            <a:pPr>
              <a:buNone/>
            </a:pPr>
            <a:r>
              <a:rPr lang="ar-SA" sz="3600" dirty="0" smtClean="0"/>
              <a:t>- تنتهي 88% من حالات الزواج الذي يأتي بعد قصة حب بالطلاق.</a:t>
            </a:r>
            <a:endParaRPr lang="en-US" sz="3600" dirty="0" smtClean="0"/>
          </a:p>
          <a:p>
            <a:pPr>
              <a:buNone/>
            </a:pPr>
            <a:r>
              <a:rPr lang="ar-SA" sz="3600" dirty="0" smtClean="0"/>
              <a:t>- أما الزواج الذي سمَّوه -تقليدياً- فقد حقَّقت 70% من حالاته النجاح. </a:t>
            </a:r>
            <a:endParaRPr lang="ar-SY" sz="36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36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10- ماذا عن الحب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 smtClean="0"/>
              <a:t> </a:t>
            </a:r>
            <a:r>
              <a:rPr lang="ar-SA" sz="3600" dirty="0" smtClean="0"/>
              <a:t>إن لم </a:t>
            </a:r>
            <a:r>
              <a:rPr lang="ar-SY" sz="3600" dirty="0" smtClean="0"/>
              <a:t>ي</a:t>
            </a:r>
            <a:r>
              <a:rPr lang="ar-SA" sz="3600" dirty="0" smtClean="0"/>
              <a:t>حب الشاب الفتاة ال</a:t>
            </a:r>
            <a:r>
              <a:rPr lang="ar-SY" sz="3600" dirty="0" smtClean="0"/>
              <a:t>ت</a:t>
            </a:r>
            <a:r>
              <a:rPr lang="ar-SA" sz="3600" dirty="0" smtClean="0"/>
              <a:t>ي يريد الزواج </a:t>
            </a:r>
            <a:r>
              <a:rPr lang="ar-SY" sz="3600" dirty="0" smtClean="0"/>
              <a:t>ب</a:t>
            </a:r>
            <a:r>
              <a:rPr lang="ar-SA" sz="3600" dirty="0" smtClean="0"/>
              <a:t>ها هل يصحُّ أن </a:t>
            </a:r>
            <a:r>
              <a:rPr lang="ar-SY" sz="3600" dirty="0" smtClean="0"/>
              <a:t>ي</a:t>
            </a:r>
            <a:r>
              <a:rPr lang="ar-SA" sz="3600" dirty="0" smtClean="0"/>
              <a:t>تزوَّجه</a:t>
            </a:r>
            <a:r>
              <a:rPr lang="ar-SY" sz="3600" dirty="0" smtClean="0"/>
              <a:t>ا</a:t>
            </a:r>
            <a:r>
              <a:rPr lang="ar-SA" sz="3600" dirty="0" smtClean="0"/>
              <a:t>؟! </a:t>
            </a:r>
            <a:endParaRPr lang="ar-SY" sz="1400" dirty="0" smtClean="0"/>
          </a:p>
          <a:p>
            <a:pPr lvl="0">
              <a:buNone/>
            </a:pPr>
            <a:r>
              <a:rPr lang="ar-SY" sz="3600" dirty="0" smtClean="0"/>
              <a:t>قال الله تعالى: </a:t>
            </a:r>
            <a:r>
              <a:rPr lang="ar-SY" sz="3600" dirty="0" smtClean="0">
                <a:ea typeface="Monotype Koufi" pitchFamily="2" charset="-78"/>
              </a:rPr>
              <a:t>{ وَمِنْ </a:t>
            </a:r>
            <a:r>
              <a:rPr lang="ar-SY" sz="3600" dirty="0">
                <a:ea typeface="Monotype Koufi" pitchFamily="2" charset="-78"/>
              </a:rPr>
              <a:t>آيَاتِهِ أَنْ خَلَقَ لَكُمْ مِنْ أَنْفُسِكُمْ أَزْوَاجًا لِتَسْكُنُوا إِلَيْهَا وَجَعَلَ بَيْنَكُمْ مَوَدَّةً </a:t>
            </a:r>
            <a:r>
              <a:rPr lang="ar-SY" sz="3600" dirty="0" smtClean="0">
                <a:ea typeface="Monotype Koufi" pitchFamily="2" charset="-78"/>
              </a:rPr>
              <a:t>وَرَحْمَةً }</a:t>
            </a:r>
            <a:endParaRPr lang="ar-SY" sz="3600" dirty="0" smtClean="0">
              <a:solidFill>
                <a:srgbClr val="058123"/>
              </a:solidFill>
              <a:latin typeface="Monotype Koufi" pitchFamily="2" charset="-78"/>
              <a:ea typeface="Monotype Koufi" pitchFamily="2" charset="-78"/>
              <a:cs typeface="DecoType Naskh Variants" pitchFamily="2" charset="-78"/>
            </a:endParaRPr>
          </a:p>
          <a:p>
            <a:pPr>
              <a:buNone/>
            </a:pPr>
            <a:r>
              <a:rPr lang="ar-SY" sz="2800" dirty="0" smtClean="0">
                <a:solidFill>
                  <a:srgbClr val="DF3180"/>
                </a:solidFill>
              </a:rPr>
              <a:t>                                                                           [</a:t>
            </a:r>
            <a:r>
              <a:rPr lang="ar-SY" sz="2800" dirty="0">
                <a:solidFill>
                  <a:srgbClr val="DF3180"/>
                </a:solidFill>
              </a:rPr>
              <a:t>الروم:21</a:t>
            </a:r>
            <a:r>
              <a:rPr lang="ar-SY" sz="2800" dirty="0" smtClean="0">
                <a:solidFill>
                  <a:srgbClr val="DF3180"/>
                </a:solidFill>
              </a:rPr>
              <a:t>]</a:t>
            </a:r>
            <a:endParaRPr lang="ar-SA" sz="2800" dirty="0">
              <a:solidFill>
                <a:srgbClr val="DF318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37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معايير اختيار الزوجة</a:t>
            </a:r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 numCol="2" rtlCol="1">
            <a:normAutofit fontScale="70000" lnSpcReduction="20000"/>
          </a:bodyPr>
          <a:lstStyle/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الإسلام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الصلاح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الوعي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الحياء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الطاعة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الجمال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الحسب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النظافة</a:t>
            </a:r>
          </a:p>
          <a:p>
            <a:pPr marL="742950" indent="-742950">
              <a:buFont typeface="+mj-lt"/>
              <a:buAutoNum type="arabicParenR"/>
            </a:pPr>
            <a:r>
              <a:rPr lang="ar-SY" dirty="0" smtClean="0"/>
              <a:t>ليست قرابة قريبة</a:t>
            </a:r>
          </a:p>
          <a:p>
            <a:pPr marL="742950" indent="-742950">
              <a:buNone/>
            </a:pPr>
            <a:r>
              <a:rPr lang="ar-SY" dirty="0" smtClean="0"/>
              <a:t>10) ماذا عن الحب؟</a:t>
            </a:r>
            <a:endParaRPr lang="ar-SY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38</a:t>
            </a:fld>
            <a:endParaRPr lang="en-US" dirty="0"/>
          </a:p>
        </p:txBody>
      </p:sp>
      <p:pic>
        <p:nvPicPr>
          <p:cNvPr id="6" name="Content Placeholder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43998" cy="68580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2900" lvl="2" indent="-342900">
              <a:buNone/>
            </a:pPr>
            <a:r>
              <a:rPr lang="ar-SY" sz="3600" dirty="0">
                <a:solidFill>
                  <a:srgbClr val="7F3F98"/>
                </a:solidFill>
              </a:rPr>
              <a:t>يقول الله تعالى: </a:t>
            </a:r>
          </a:p>
          <a:p>
            <a:pPr marL="342900" lvl="2" indent="-342900" algn="ctr">
              <a:buNone/>
            </a:pPr>
            <a:r>
              <a:rPr lang="ar-SY" sz="4000" dirty="0">
                <a:solidFill>
                  <a:srgbClr val="7F3F98"/>
                </a:solidFill>
                <a:ea typeface="Monotype Koufi" pitchFamily="2" charset="-78"/>
              </a:rPr>
              <a:t>{رَبَّنَا هَبْ لَنَا مِنْ أَزْوَاجِنَا وَذُرِّيَّاتِنَا قُرَّةَ أَعْيُنٍ </a:t>
            </a:r>
          </a:p>
          <a:p>
            <a:pPr marL="342900" lvl="2" indent="-342900" algn="ctr">
              <a:buNone/>
            </a:pPr>
            <a:r>
              <a:rPr lang="ar-SY" sz="4000" dirty="0">
                <a:solidFill>
                  <a:srgbClr val="7F3F98"/>
                </a:solidFill>
                <a:ea typeface="Monotype Koufi" pitchFamily="2" charset="-78"/>
              </a:rPr>
              <a:t>وَاجْعَلْنَا لِلْمُتَّقِينَ إِمَامًا}</a:t>
            </a:r>
          </a:p>
          <a:p>
            <a:pPr marL="342900" lvl="2" indent="-342900" algn="l">
              <a:buNone/>
            </a:pPr>
            <a:r>
              <a:rPr lang="ar-SY" sz="2400" dirty="0">
                <a:solidFill>
                  <a:srgbClr val="DF3180"/>
                </a:solidFill>
              </a:rPr>
              <a:t>[الفرقان: 74]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367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Y" smtClean="0"/>
              <a:t>شكراً</a:t>
            </a:r>
            <a:endParaRPr lang="en-US" dirty="0"/>
          </a:p>
        </p:txBody>
      </p:sp>
      <p:sp>
        <p:nvSpPr>
          <p:cNvPr id="4" name="عنوان فرعي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Y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800" dirty="0" smtClean="0"/>
              <a:t>الدورة التأهيلية للحياة الزوجية</a:t>
            </a:r>
            <a:endParaRPr lang="en-US" sz="4800" dirty="0"/>
          </a:p>
        </p:txBody>
      </p:sp>
      <p:pic>
        <p:nvPicPr>
          <p:cNvPr id="16" name="Picture 3" descr="C:\Users\m.madanli\Desktop\Banner for Social Media 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84784"/>
            <a:ext cx="9144000" cy="514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7228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دوافع الزواج - 2- تعديل أبو الخير">
  <a:themeElements>
    <a:clrScheme name="Qualifying Course for Marriage Life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Qualifying Course for Marriage Life 1">
      <a:majorFont>
        <a:latin typeface="Calibri"/>
        <a:ea typeface=""/>
        <a:cs typeface="Hacen Saudi Arabia"/>
      </a:majorFont>
      <a:minorFont>
        <a:latin typeface="Calibri"/>
        <a:ea typeface=""/>
        <a:cs typeface="Hacen Saudi Arabia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دوافع الزواج - 2- تعديل أبو الخير</Template>
  <TotalTime>1318</TotalTime>
  <Words>770</Words>
  <Application>Microsoft Office PowerPoint</Application>
  <PresentationFormat>عرض على الشاشة (3:4)‏</PresentationFormat>
  <Paragraphs>220</Paragraphs>
  <Slides>41</Slides>
  <Notes>6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41</vt:i4>
      </vt:variant>
    </vt:vector>
  </HeadingPairs>
  <TitlesOfParts>
    <vt:vector size="50" baseType="lpstr">
      <vt:lpstr>Arial</vt:lpstr>
      <vt:lpstr>Hacen Tunisia Lt</vt:lpstr>
      <vt:lpstr>Hacen Saudi Arabia</vt:lpstr>
      <vt:lpstr>Monotype Koufi</vt:lpstr>
      <vt:lpstr>Calibri</vt:lpstr>
      <vt:lpstr>DecoType Naskh Variants</vt:lpstr>
      <vt:lpstr>AGA Arabesque</vt:lpstr>
      <vt:lpstr>Traditional Arabic</vt:lpstr>
      <vt:lpstr>دوافع الزواج - 2- تعديل أبو الخير</vt:lpstr>
      <vt:lpstr>عرض تقديمي في PowerPoint</vt:lpstr>
      <vt:lpstr>اختيار الزوجة</vt:lpstr>
      <vt:lpstr>اختيار الزوجة</vt:lpstr>
      <vt:lpstr>اختبار</vt:lpstr>
      <vt:lpstr>اختبار</vt:lpstr>
      <vt:lpstr>اختبار</vt:lpstr>
      <vt:lpstr>اختبار</vt:lpstr>
      <vt:lpstr>اختبار</vt:lpstr>
      <vt:lpstr>اختبار</vt:lpstr>
      <vt:lpstr>اختبار</vt:lpstr>
      <vt:lpstr>اختيار الزوجة</vt:lpstr>
      <vt:lpstr>تتناول المحاضرة ...</vt:lpstr>
      <vt:lpstr>ثلاث نصائح للمتزوجين</vt:lpstr>
      <vt:lpstr>مقدمة</vt:lpstr>
      <vt:lpstr>معايير اختيار الزوجة</vt:lpstr>
      <vt:lpstr>1- الإسلام</vt:lpstr>
      <vt:lpstr>1- الإسلام</vt:lpstr>
      <vt:lpstr>2- الصلاح</vt:lpstr>
      <vt:lpstr>2- الصلاح</vt:lpstr>
      <vt:lpstr>2- الصلاح</vt:lpstr>
      <vt:lpstr>3- الوعي</vt:lpstr>
      <vt:lpstr>3- الوعي</vt:lpstr>
      <vt:lpstr>4- الحياء</vt:lpstr>
      <vt:lpstr>4- الحياء</vt:lpstr>
      <vt:lpstr>5- الطاعة</vt:lpstr>
      <vt:lpstr>5- الطاعة</vt:lpstr>
      <vt:lpstr>6- الجمال</vt:lpstr>
      <vt:lpstr>6- الجمال</vt:lpstr>
      <vt:lpstr>7- الحسب</vt:lpstr>
      <vt:lpstr>7- الحسب</vt:lpstr>
      <vt:lpstr>8- النظافة</vt:lpstr>
      <vt:lpstr>8- النظافة</vt:lpstr>
      <vt:lpstr>عرض تقديمي في PowerPoint</vt:lpstr>
      <vt:lpstr>9- أن لا تكون ذات قرابة قريبة</vt:lpstr>
      <vt:lpstr>9- أن لا تكون ذات قرابة قريبة</vt:lpstr>
      <vt:lpstr>10- ماذا عن الحب</vt:lpstr>
      <vt:lpstr>10- ماذا عن الحب</vt:lpstr>
      <vt:lpstr>معايير اختيار الزوجة</vt:lpstr>
      <vt:lpstr>عرض تقديمي في PowerPoint</vt:lpstr>
      <vt:lpstr>شكراً</vt:lpstr>
      <vt:lpstr>الدورة التأهيلية للحياة الزوجية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الأساسي</dc:creator>
  <cp:lastModifiedBy>MohamadAyham</cp:lastModifiedBy>
  <cp:revision>125</cp:revision>
  <dcterms:created xsi:type="dcterms:W3CDTF">2014-04-02T11:23:18Z</dcterms:created>
  <dcterms:modified xsi:type="dcterms:W3CDTF">2020-02-13T12:01:17Z</dcterms:modified>
</cp:coreProperties>
</file>