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48" r:id="rId1"/>
  </p:sldMasterIdLst>
  <p:notesMasterIdLst>
    <p:notesMasterId r:id="rId41"/>
  </p:notesMasterIdLst>
  <p:sldIdLst>
    <p:sldId id="292" r:id="rId2"/>
    <p:sldId id="368" r:id="rId3"/>
    <p:sldId id="583" r:id="rId4"/>
    <p:sldId id="584" r:id="rId5"/>
    <p:sldId id="585" r:id="rId6"/>
    <p:sldId id="586" r:id="rId7"/>
    <p:sldId id="587" r:id="rId8"/>
    <p:sldId id="588" r:id="rId9"/>
    <p:sldId id="598" r:id="rId10"/>
    <p:sldId id="369" r:id="rId11"/>
    <p:sldId id="532" r:id="rId12"/>
    <p:sldId id="540" r:id="rId13"/>
    <p:sldId id="534" r:id="rId14"/>
    <p:sldId id="541" r:id="rId15"/>
    <p:sldId id="490" r:id="rId16"/>
    <p:sldId id="492" r:id="rId17"/>
    <p:sldId id="542" r:id="rId18"/>
    <p:sldId id="543" r:id="rId19"/>
    <p:sldId id="497" r:id="rId20"/>
    <p:sldId id="603" r:id="rId21"/>
    <p:sldId id="544" r:id="rId22"/>
    <p:sldId id="537" r:id="rId23"/>
    <p:sldId id="545" r:id="rId24"/>
    <p:sldId id="506" r:id="rId25"/>
    <p:sldId id="546" r:id="rId26"/>
    <p:sldId id="509" r:id="rId27"/>
    <p:sldId id="547" r:id="rId28"/>
    <p:sldId id="604" r:id="rId29"/>
    <p:sldId id="548" r:id="rId30"/>
    <p:sldId id="515" r:id="rId31"/>
    <p:sldId id="563" r:id="rId32"/>
    <p:sldId id="550" r:id="rId33"/>
    <p:sldId id="605" r:id="rId34"/>
    <p:sldId id="606" r:id="rId35"/>
    <p:sldId id="607" r:id="rId36"/>
    <p:sldId id="608" r:id="rId37"/>
    <p:sldId id="552" r:id="rId38"/>
    <p:sldId id="324" r:id="rId39"/>
    <p:sldId id="601" r:id="rId40"/>
  </p:sldIdLst>
  <p:sldSz cx="9144000" cy="6858000" type="screen4x3"/>
  <p:notesSz cx="6858000" cy="9144000"/>
  <p:embeddedFontLst>
    <p:embeddedFont>
      <p:font typeface="Hacen Saudi Arabia" panose="020B0604020202020204" charset="-78"/>
      <p:regular r:id="rId42"/>
    </p:embeddedFont>
    <p:embeddedFont>
      <p:font typeface="Calibri" panose="020F0502020204030204" pitchFamily="34" charset="0"/>
      <p:regular r:id="rId43"/>
      <p:bold r:id="rId44"/>
      <p:italic r:id="rId45"/>
      <p:boldItalic r:id="rId46"/>
    </p:embeddedFont>
    <p:embeddedFont>
      <p:font typeface="Monotype Koufi" pitchFamily="2" charset="-78"/>
      <p:bold r:id="rId47"/>
    </p:embeddedFont>
    <p:embeddedFont>
      <p:font typeface="Traditional Arabic" panose="02020603050405020304" pitchFamily="18" charset="-78"/>
      <p:regular r:id="rId48"/>
      <p:bold r:id="rId49"/>
    </p:embeddedFont>
    <p:embeddedFont>
      <p:font typeface="AGA Arabesque" panose="05010101010101010101" pitchFamily="2" charset="2"/>
      <p:regular r:id="rId50"/>
    </p:embeddedFont>
    <p:embeddedFont>
      <p:font typeface="Hacen Tunisia Lt" panose="020B0604020202020204" charset="-78"/>
      <p:regular r:id="rId5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0080"/>
    <a:srgbClr val="92278F"/>
    <a:srgbClr val="FACEE5"/>
    <a:srgbClr val="F7AED4"/>
    <a:srgbClr val="C385BA"/>
    <a:srgbClr val="DE186D"/>
    <a:srgbClr val="5E5455"/>
    <a:srgbClr val="974BB5"/>
    <a:srgbClr val="F29ACA"/>
    <a:srgbClr val="F711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327" autoAdjust="0"/>
    <p:restoredTop sz="85127" autoAdjust="0"/>
  </p:normalViewPr>
  <p:slideViewPr>
    <p:cSldViewPr>
      <p:cViewPr varScale="1">
        <p:scale>
          <a:sx n="84" d="100"/>
          <a:sy n="84" d="100"/>
        </p:scale>
        <p:origin x="31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1.fntdata"/><Relationship Id="rId47" Type="http://schemas.openxmlformats.org/officeDocument/2006/relationships/font" Target="fonts/font6.fntdata"/><Relationship Id="rId50" Type="http://schemas.openxmlformats.org/officeDocument/2006/relationships/font" Target="fonts/font9.fntdata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4.fntdata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3.fntdata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2.fntdata"/><Relationship Id="rId48" Type="http://schemas.openxmlformats.org/officeDocument/2006/relationships/font" Target="fonts/font7.fntdata"/><Relationship Id="rId8" Type="http://schemas.openxmlformats.org/officeDocument/2006/relationships/slide" Target="slides/slide7.xml"/><Relationship Id="rId51" Type="http://schemas.openxmlformats.org/officeDocument/2006/relationships/font" Target="fonts/font10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5.fntdata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8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CDDEC4-ED36-4C2D-862A-D8664C40ECE5}" type="datetimeFigureOut">
              <a:rPr lang="en-US" smtClean="0"/>
              <a:pPr/>
              <a:t>2/13/2020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D0F10A-35A7-42BC-98B4-29881B76947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53575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ar-SY" dirty="0" smtClean="0"/>
              <a:t>يرجى إضافة التسيمة التي تبدؤن بها عادة، مع التأكد من تواجد</a:t>
            </a:r>
            <a:r>
              <a:rPr lang="ar-LB" dirty="0" smtClean="0"/>
              <a:t> الخط المطلوب </a:t>
            </a:r>
            <a:r>
              <a:rPr lang="ar-SY" dirty="0" smtClean="0"/>
              <a:t>على حاسب العرض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6569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87513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ar-SY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8DCD37-F614-44FA-90AD-072D2D8E4135}" type="slidenum">
              <a:rPr lang="ar-SY" smtClean="0">
                <a:solidFill>
                  <a:prstClr val="black"/>
                </a:solidFill>
              </a:rPr>
              <a:pPr/>
              <a:t>19</a:t>
            </a:fld>
            <a:endParaRPr lang="ar-SY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45060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8094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16016" y="1124744"/>
            <a:ext cx="3960440" cy="2880320"/>
          </a:xfrm>
        </p:spPr>
        <p:txBody>
          <a:bodyPr/>
          <a:lstStyle>
            <a:lvl1pPr>
              <a:defRPr>
                <a:solidFill>
                  <a:srgbClr val="ED0080"/>
                </a:solidFill>
                <a:latin typeface="Hacen Saudi Arabia" pitchFamily="2" charset="-78"/>
                <a:cs typeface="Hacen Saudi Arabia" pitchFamily="2" charset="-78"/>
              </a:defRPr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112060" y="3020955"/>
            <a:ext cx="3168352" cy="480053"/>
          </a:xfrm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rgbClr val="7F3F98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Y" dirty="0" smtClean="0"/>
              <a:t>الدورة التأهيلية للحياة الزوجية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- 2017</a:t>
            </a:r>
            <a:endParaRPr lang="ar-SY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Low">
              <a:buFontTx/>
              <a:buBlip>
                <a:blip r:embed="rId2"/>
              </a:buBlip>
              <a:defRPr>
                <a:solidFill>
                  <a:srgbClr val="7F3F98"/>
                </a:solidFill>
              </a:defRPr>
            </a:lvl1pPr>
            <a:lvl2pPr algn="justLow">
              <a:defRPr>
                <a:solidFill>
                  <a:srgbClr val="974BB5"/>
                </a:solidFill>
              </a:defRPr>
            </a:lvl2pPr>
            <a:lvl3pPr algn="justLow">
              <a:defRPr>
                <a:solidFill>
                  <a:srgbClr val="A96CC2"/>
                </a:solidFill>
              </a:defRPr>
            </a:lvl3pPr>
            <a:lvl4pPr algn="justLow">
              <a:defRPr>
                <a:solidFill>
                  <a:srgbClr val="BA88CE"/>
                </a:solidFill>
              </a:defRPr>
            </a:lvl4pPr>
            <a:lvl5pPr algn="justLow">
              <a:defRPr>
                <a:solidFill>
                  <a:srgbClr val="CDA9DB"/>
                </a:solidFill>
              </a:defRPr>
            </a:lvl5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- 2017</a:t>
            </a:r>
            <a:endParaRPr lang="ar-SY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931021"/>
            <a:ext cx="7019056" cy="1362075"/>
          </a:xfrm>
        </p:spPr>
        <p:txBody>
          <a:bodyPr anchor="t"/>
          <a:lstStyle>
            <a:lvl1pPr algn="l">
              <a:defRPr sz="4800" b="0" cap="all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5656" y="1430833"/>
            <a:ext cx="7019056" cy="1500187"/>
          </a:xfrm>
        </p:spPr>
        <p:txBody>
          <a:bodyPr anchor="b">
            <a:noAutofit/>
          </a:bodyPr>
          <a:lstStyle>
            <a:lvl1pPr marL="0" indent="0">
              <a:buNone/>
              <a:defRPr sz="6000">
                <a:solidFill>
                  <a:srgbClr val="7F3F98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- 2017</a:t>
            </a:r>
            <a:endParaRPr lang="ar-SY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075"/>
          </a:xfrm>
        </p:spPr>
        <p:txBody>
          <a:bodyPr/>
          <a:lstStyle>
            <a:lvl1pPr>
              <a:defRPr sz="2800">
                <a:solidFill>
                  <a:srgbClr val="7F3F98"/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075"/>
          </a:xfrm>
        </p:spPr>
        <p:txBody>
          <a:bodyPr/>
          <a:lstStyle>
            <a:lvl1pPr>
              <a:defRPr sz="2800">
                <a:solidFill>
                  <a:srgbClr val="7F3F98"/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- 2017</a:t>
            </a:r>
            <a:endParaRPr lang="ar-SY" dirty="0" smtClean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37109"/>
            <a:ext cx="4040188" cy="639763"/>
          </a:xfrm>
        </p:spPr>
        <p:txBody>
          <a:bodyPr anchor="b">
            <a:noAutofit/>
          </a:bodyPr>
          <a:lstStyle>
            <a:lvl1pPr marL="0" indent="0" algn="r">
              <a:buNone/>
              <a:defRPr sz="4000" b="1">
                <a:solidFill>
                  <a:srgbClr val="8DC63F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68893"/>
            <a:ext cx="4040188" cy="3951288"/>
          </a:xfrm>
        </p:spPr>
        <p:txBody>
          <a:bodyPr/>
          <a:lstStyle>
            <a:lvl1pPr algn="r">
              <a:defRPr sz="4400">
                <a:solidFill>
                  <a:srgbClr val="8A6140"/>
                </a:solidFill>
              </a:defRPr>
            </a:lvl1pPr>
            <a:lvl2pPr>
              <a:defRPr sz="4000"/>
            </a:lvl2pPr>
            <a:lvl3pPr>
              <a:defRPr sz="3600"/>
            </a:lvl3pPr>
            <a:lvl4pPr>
              <a:defRPr sz="3200"/>
            </a:lvl4pPr>
            <a:lvl5pPr>
              <a:defRPr sz="3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dirty="0" smtClean="0"/>
              <a:t>انقر لتحرير أنماط النص الرئيسي</a:t>
            </a:r>
          </a:p>
          <a:p>
            <a:pPr lvl="1"/>
            <a:r>
              <a:rPr lang="ar-SA" dirty="0" smtClean="0"/>
              <a:t>المستوى الثاني</a:t>
            </a:r>
          </a:p>
          <a:p>
            <a:pPr lvl="2"/>
            <a:r>
              <a:rPr lang="ar-SA" dirty="0" smtClean="0"/>
              <a:t>المستوى الثالث</a:t>
            </a:r>
          </a:p>
          <a:p>
            <a:pPr lvl="3"/>
            <a:r>
              <a:rPr lang="ar-SA" dirty="0" smtClean="0"/>
              <a:t>المستوى الرابع</a:t>
            </a:r>
          </a:p>
          <a:p>
            <a:pPr lvl="4"/>
            <a:r>
              <a:rPr lang="ar-SA" dirty="0" smtClean="0"/>
              <a:t>المستوى الخامس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637109"/>
            <a:ext cx="4041775" cy="639763"/>
          </a:xfrm>
        </p:spPr>
        <p:txBody>
          <a:bodyPr anchor="b">
            <a:noAutofit/>
          </a:bodyPr>
          <a:lstStyle>
            <a:lvl1pPr marL="0" indent="0" algn="r">
              <a:buNone/>
              <a:defRPr sz="4000" b="1">
                <a:solidFill>
                  <a:srgbClr val="8DC63F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468893"/>
            <a:ext cx="4041775" cy="3951288"/>
          </a:xfrm>
        </p:spPr>
        <p:txBody>
          <a:bodyPr/>
          <a:lstStyle>
            <a:lvl1pPr algn="r">
              <a:defRPr sz="4400">
                <a:solidFill>
                  <a:srgbClr val="8A6140"/>
                </a:solidFill>
              </a:defRPr>
            </a:lvl1pPr>
            <a:lvl2pPr>
              <a:defRPr sz="4000"/>
            </a:lvl2pPr>
            <a:lvl3pPr>
              <a:defRPr sz="3600"/>
            </a:lvl3pPr>
            <a:lvl4pPr>
              <a:defRPr sz="3200"/>
            </a:lvl4pPr>
            <a:lvl5pPr>
              <a:defRPr sz="3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dirty="0" smtClean="0"/>
              <a:t>انقر لتحرير أنماط النص الرئيسي</a:t>
            </a:r>
          </a:p>
          <a:p>
            <a:pPr lvl="1"/>
            <a:r>
              <a:rPr lang="ar-SA" dirty="0" smtClean="0"/>
              <a:t>المستوى الثاني</a:t>
            </a:r>
          </a:p>
          <a:p>
            <a:pPr lvl="2"/>
            <a:r>
              <a:rPr lang="ar-SA" dirty="0" smtClean="0"/>
              <a:t>المستوى الثالث</a:t>
            </a:r>
          </a:p>
          <a:p>
            <a:pPr lvl="3"/>
            <a:r>
              <a:rPr lang="ar-SA" dirty="0" smtClean="0"/>
              <a:t>المستوى الرابع</a:t>
            </a:r>
          </a:p>
          <a:p>
            <a:pPr lvl="4"/>
            <a:r>
              <a:rPr lang="ar-SA" dirty="0" smtClean="0"/>
              <a:t>المستوى الخامس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- 2017</a:t>
            </a:r>
            <a:endParaRPr lang="ar-SY" dirty="0" smtClean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- 2017</a:t>
            </a:r>
            <a:endParaRPr lang="ar-SY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n w="19050">
                  <a:noFill/>
                </a:ln>
              </a:defRPr>
            </a:lvl1pPr>
          </a:lstStyle>
          <a:p>
            <a:fld id="{11815D5B-062A-49CC-8D8D-421FC995FB6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- 2017</a:t>
            </a:r>
            <a:endParaRPr lang="ar-SY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Real_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rgbClr val="7F3F98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- 2017</a:t>
            </a:r>
            <a:endParaRPr lang="ar-SY" dirty="0" smtClean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ar-SA" smtClean="0"/>
              <a:t>انقر فوق الرمز لإضافة صورة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>
                <a:solidFill>
                  <a:srgbClr val="7F3F98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- 2017</a:t>
            </a:r>
            <a:endParaRPr lang="ar-SY" dirty="0" smtClean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- 2017</a:t>
            </a:r>
            <a:endParaRPr lang="ar-SY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7851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7851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- 2017</a:t>
            </a:r>
            <a:endParaRPr lang="ar-SY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899592" y="2500306"/>
            <a:ext cx="7200800" cy="1862048"/>
          </a:xfrm>
          <a:prstGeom prst="rect">
            <a:avLst/>
          </a:prstGeom>
        </p:spPr>
        <p:txBody>
          <a:bodyPr wrap="none">
            <a:normAutofit/>
          </a:bodyPr>
          <a:lstStyle>
            <a:lvl1pPr>
              <a:defRPr lang="ar-SY" sz="11500" b="1" cap="none" spc="0">
                <a:ln w="18000">
                  <a:solidFill>
                    <a:schemeClr val="accent1">
                      <a:lumMod val="20000"/>
                      <a:lumOff val="8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ea typeface="+mn-ea"/>
              </a:defRPr>
            </a:lvl1pPr>
          </a:lstStyle>
          <a:p>
            <a:pPr marL="0" lvl="0"/>
            <a:r>
              <a:rPr lang="ar-SA" dirty="0" smtClean="0"/>
              <a:t>انقر لتحرير نمط العنوان الرئيسي</a:t>
            </a:r>
            <a:endParaRPr lang="ar-SY" dirty="0"/>
          </a:p>
        </p:txBody>
      </p:sp>
      <p:sp>
        <p:nvSpPr>
          <p:cNvPr id="15" name="موجة 17"/>
          <p:cNvSpPr/>
          <p:nvPr userDrawn="1"/>
        </p:nvSpPr>
        <p:spPr>
          <a:xfrm rot="5400000">
            <a:off x="4574978" y="1836504"/>
            <a:ext cx="7676886" cy="60678"/>
          </a:xfrm>
          <a:custGeom>
            <a:avLst/>
            <a:gdLst>
              <a:gd name="connsiteX0" fmla="*/ 0 w 6768752"/>
              <a:gd name="connsiteY0" fmla="*/ 114300 h 914400"/>
              <a:gd name="connsiteX1" fmla="*/ 6768752 w 6768752"/>
              <a:gd name="connsiteY1" fmla="*/ 114300 h 914400"/>
              <a:gd name="connsiteX2" fmla="*/ 6768752 w 6768752"/>
              <a:gd name="connsiteY2" fmla="*/ 800100 h 914400"/>
              <a:gd name="connsiteX3" fmla="*/ 0 w 6768752"/>
              <a:gd name="connsiteY3" fmla="*/ 800100 h 914400"/>
              <a:gd name="connsiteX4" fmla="*/ 0 w 6768752"/>
              <a:gd name="connsiteY4" fmla="*/ 114300 h 914400"/>
              <a:gd name="connsiteX0" fmla="*/ 0 w 6768752"/>
              <a:gd name="connsiteY0" fmla="*/ 120404 h 916189"/>
              <a:gd name="connsiteX1" fmla="*/ 6768752 w 6768752"/>
              <a:gd name="connsiteY1" fmla="*/ 38108 h 916189"/>
              <a:gd name="connsiteX2" fmla="*/ 6768752 w 6768752"/>
              <a:gd name="connsiteY2" fmla="*/ 806204 h 916189"/>
              <a:gd name="connsiteX3" fmla="*/ 0 w 6768752"/>
              <a:gd name="connsiteY3" fmla="*/ 806204 h 916189"/>
              <a:gd name="connsiteX4" fmla="*/ 0 w 6768752"/>
              <a:gd name="connsiteY4" fmla="*/ 120404 h 916189"/>
              <a:gd name="connsiteX0" fmla="*/ 9144 w 6768752"/>
              <a:gd name="connsiteY0" fmla="*/ 114371 h 955876"/>
              <a:gd name="connsiteX1" fmla="*/ 6768752 w 6768752"/>
              <a:gd name="connsiteY1" fmla="*/ 77795 h 955876"/>
              <a:gd name="connsiteX2" fmla="*/ 6768752 w 6768752"/>
              <a:gd name="connsiteY2" fmla="*/ 845891 h 955876"/>
              <a:gd name="connsiteX3" fmla="*/ 0 w 6768752"/>
              <a:gd name="connsiteY3" fmla="*/ 845891 h 955876"/>
              <a:gd name="connsiteX4" fmla="*/ 9144 w 6768752"/>
              <a:gd name="connsiteY4" fmla="*/ 114371 h 955876"/>
              <a:gd name="connsiteX0" fmla="*/ 9144 w 6768752"/>
              <a:gd name="connsiteY0" fmla="*/ 114371 h 957840"/>
              <a:gd name="connsiteX1" fmla="*/ 6768752 w 6768752"/>
              <a:gd name="connsiteY1" fmla="*/ 77795 h 957840"/>
              <a:gd name="connsiteX2" fmla="*/ 6768752 w 6768752"/>
              <a:gd name="connsiteY2" fmla="*/ 845891 h 957840"/>
              <a:gd name="connsiteX3" fmla="*/ 0 w 6768752"/>
              <a:gd name="connsiteY3" fmla="*/ 845891 h 957840"/>
              <a:gd name="connsiteX4" fmla="*/ 9144 w 6768752"/>
              <a:gd name="connsiteY4" fmla="*/ 114371 h 957840"/>
              <a:gd name="connsiteX0" fmla="*/ 9144 w 6768752"/>
              <a:gd name="connsiteY0" fmla="*/ 114371 h 957840"/>
              <a:gd name="connsiteX1" fmla="*/ 6768752 w 6768752"/>
              <a:gd name="connsiteY1" fmla="*/ 77795 h 957840"/>
              <a:gd name="connsiteX2" fmla="*/ 6768752 w 6768752"/>
              <a:gd name="connsiteY2" fmla="*/ 845891 h 957840"/>
              <a:gd name="connsiteX3" fmla="*/ 0 w 6768752"/>
              <a:gd name="connsiteY3" fmla="*/ 845891 h 957840"/>
              <a:gd name="connsiteX4" fmla="*/ 9144 w 6768752"/>
              <a:gd name="connsiteY4" fmla="*/ 114371 h 957840"/>
              <a:gd name="connsiteX0" fmla="*/ 9144 w 6777896"/>
              <a:gd name="connsiteY0" fmla="*/ 119144 h 962613"/>
              <a:gd name="connsiteX1" fmla="*/ 6777896 w 6777896"/>
              <a:gd name="connsiteY1" fmla="*/ 45992 h 962613"/>
              <a:gd name="connsiteX2" fmla="*/ 6768752 w 6777896"/>
              <a:gd name="connsiteY2" fmla="*/ 850664 h 962613"/>
              <a:gd name="connsiteX3" fmla="*/ 0 w 6777896"/>
              <a:gd name="connsiteY3" fmla="*/ 850664 h 962613"/>
              <a:gd name="connsiteX4" fmla="*/ 9144 w 6777896"/>
              <a:gd name="connsiteY4" fmla="*/ 119144 h 962613"/>
              <a:gd name="connsiteX0" fmla="*/ 9144 w 6777896"/>
              <a:gd name="connsiteY0" fmla="*/ 119144 h 914717"/>
              <a:gd name="connsiteX1" fmla="*/ 6777896 w 6777896"/>
              <a:gd name="connsiteY1" fmla="*/ 45992 h 914717"/>
              <a:gd name="connsiteX2" fmla="*/ 6768752 w 6777896"/>
              <a:gd name="connsiteY2" fmla="*/ 795800 h 914717"/>
              <a:gd name="connsiteX3" fmla="*/ 0 w 6777896"/>
              <a:gd name="connsiteY3" fmla="*/ 850664 h 914717"/>
              <a:gd name="connsiteX4" fmla="*/ 9144 w 6777896"/>
              <a:gd name="connsiteY4" fmla="*/ 119144 h 914717"/>
              <a:gd name="connsiteX0" fmla="*/ 18288 w 6787040"/>
              <a:gd name="connsiteY0" fmla="*/ 119144 h 922673"/>
              <a:gd name="connsiteX1" fmla="*/ 6787040 w 6787040"/>
              <a:gd name="connsiteY1" fmla="*/ 45992 h 922673"/>
              <a:gd name="connsiteX2" fmla="*/ 6777896 w 6787040"/>
              <a:gd name="connsiteY2" fmla="*/ 795800 h 922673"/>
              <a:gd name="connsiteX3" fmla="*/ 0 w 6787040"/>
              <a:gd name="connsiteY3" fmla="*/ 905528 h 922673"/>
              <a:gd name="connsiteX4" fmla="*/ 18288 w 6787040"/>
              <a:gd name="connsiteY4" fmla="*/ 119144 h 922673"/>
              <a:gd name="connsiteX0" fmla="*/ 879 w 6787919"/>
              <a:gd name="connsiteY0" fmla="*/ 137160 h 876681"/>
              <a:gd name="connsiteX1" fmla="*/ 6787919 w 6787919"/>
              <a:gd name="connsiteY1" fmla="*/ 0 h 876681"/>
              <a:gd name="connsiteX2" fmla="*/ 6778775 w 6787919"/>
              <a:gd name="connsiteY2" fmla="*/ 749808 h 876681"/>
              <a:gd name="connsiteX3" fmla="*/ 879 w 6787919"/>
              <a:gd name="connsiteY3" fmla="*/ 859536 h 876681"/>
              <a:gd name="connsiteX4" fmla="*/ 879 w 6787919"/>
              <a:gd name="connsiteY4" fmla="*/ 137160 h 876681"/>
              <a:gd name="connsiteX0" fmla="*/ 879 w 6787919"/>
              <a:gd name="connsiteY0" fmla="*/ 123011 h 899108"/>
              <a:gd name="connsiteX1" fmla="*/ 6787919 w 6787919"/>
              <a:gd name="connsiteY1" fmla="*/ 22427 h 899108"/>
              <a:gd name="connsiteX2" fmla="*/ 6778775 w 6787919"/>
              <a:gd name="connsiteY2" fmla="*/ 772235 h 899108"/>
              <a:gd name="connsiteX3" fmla="*/ 879 w 6787919"/>
              <a:gd name="connsiteY3" fmla="*/ 881963 h 899108"/>
              <a:gd name="connsiteX4" fmla="*/ 879 w 6787919"/>
              <a:gd name="connsiteY4" fmla="*/ 123011 h 8991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87919" h="899108">
                <a:moveTo>
                  <a:pt x="879" y="123011"/>
                </a:moveTo>
                <a:cubicBezTo>
                  <a:pt x="2257130" y="-257989"/>
                  <a:pt x="4531668" y="403427"/>
                  <a:pt x="6787919" y="22427"/>
                </a:cubicBezTo>
                <a:lnTo>
                  <a:pt x="6778775" y="772235"/>
                </a:lnTo>
                <a:cubicBezTo>
                  <a:pt x="4522524" y="1153235"/>
                  <a:pt x="1900514" y="519251"/>
                  <a:pt x="879" y="881963"/>
                </a:cubicBezTo>
                <a:cubicBezTo>
                  <a:pt x="3927" y="738707"/>
                  <a:pt x="-2169" y="366851"/>
                  <a:pt x="879" y="123011"/>
                </a:cubicBezTo>
                <a:close/>
              </a:path>
            </a:pathLst>
          </a:cu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endParaRPr lang="ar-SY" dirty="0"/>
          </a:p>
        </p:txBody>
      </p:sp>
      <p:sp>
        <p:nvSpPr>
          <p:cNvPr id="16" name="موجة 17"/>
          <p:cNvSpPr/>
          <p:nvPr userDrawn="1"/>
        </p:nvSpPr>
        <p:spPr>
          <a:xfrm rot="5400000">
            <a:off x="4874413" y="2301773"/>
            <a:ext cx="7676886" cy="60678"/>
          </a:xfrm>
          <a:custGeom>
            <a:avLst/>
            <a:gdLst>
              <a:gd name="connsiteX0" fmla="*/ 0 w 6768752"/>
              <a:gd name="connsiteY0" fmla="*/ 114300 h 914400"/>
              <a:gd name="connsiteX1" fmla="*/ 6768752 w 6768752"/>
              <a:gd name="connsiteY1" fmla="*/ 114300 h 914400"/>
              <a:gd name="connsiteX2" fmla="*/ 6768752 w 6768752"/>
              <a:gd name="connsiteY2" fmla="*/ 800100 h 914400"/>
              <a:gd name="connsiteX3" fmla="*/ 0 w 6768752"/>
              <a:gd name="connsiteY3" fmla="*/ 800100 h 914400"/>
              <a:gd name="connsiteX4" fmla="*/ 0 w 6768752"/>
              <a:gd name="connsiteY4" fmla="*/ 114300 h 914400"/>
              <a:gd name="connsiteX0" fmla="*/ 0 w 6768752"/>
              <a:gd name="connsiteY0" fmla="*/ 120404 h 916189"/>
              <a:gd name="connsiteX1" fmla="*/ 6768752 w 6768752"/>
              <a:gd name="connsiteY1" fmla="*/ 38108 h 916189"/>
              <a:gd name="connsiteX2" fmla="*/ 6768752 w 6768752"/>
              <a:gd name="connsiteY2" fmla="*/ 806204 h 916189"/>
              <a:gd name="connsiteX3" fmla="*/ 0 w 6768752"/>
              <a:gd name="connsiteY3" fmla="*/ 806204 h 916189"/>
              <a:gd name="connsiteX4" fmla="*/ 0 w 6768752"/>
              <a:gd name="connsiteY4" fmla="*/ 120404 h 916189"/>
              <a:gd name="connsiteX0" fmla="*/ 9144 w 6768752"/>
              <a:gd name="connsiteY0" fmla="*/ 114371 h 955876"/>
              <a:gd name="connsiteX1" fmla="*/ 6768752 w 6768752"/>
              <a:gd name="connsiteY1" fmla="*/ 77795 h 955876"/>
              <a:gd name="connsiteX2" fmla="*/ 6768752 w 6768752"/>
              <a:gd name="connsiteY2" fmla="*/ 845891 h 955876"/>
              <a:gd name="connsiteX3" fmla="*/ 0 w 6768752"/>
              <a:gd name="connsiteY3" fmla="*/ 845891 h 955876"/>
              <a:gd name="connsiteX4" fmla="*/ 9144 w 6768752"/>
              <a:gd name="connsiteY4" fmla="*/ 114371 h 955876"/>
              <a:gd name="connsiteX0" fmla="*/ 9144 w 6768752"/>
              <a:gd name="connsiteY0" fmla="*/ 114371 h 957840"/>
              <a:gd name="connsiteX1" fmla="*/ 6768752 w 6768752"/>
              <a:gd name="connsiteY1" fmla="*/ 77795 h 957840"/>
              <a:gd name="connsiteX2" fmla="*/ 6768752 w 6768752"/>
              <a:gd name="connsiteY2" fmla="*/ 845891 h 957840"/>
              <a:gd name="connsiteX3" fmla="*/ 0 w 6768752"/>
              <a:gd name="connsiteY3" fmla="*/ 845891 h 957840"/>
              <a:gd name="connsiteX4" fmla="*/ 9144 w 6768752"/>
              <a:gd name="connsiteY4" fmla="*/ 114371 h 957840"/>
              <a:gd name="connsiteX0" fmla="*/ 9144 w 6768752"/>
              <a:gd name="connsiteY0" fmla="*/ 114371 h 957840"/>
              <a:gd name="connsiteX1" fmla="*/ 6768752 w 6768752"/>
              <a:gd name="connsiteY1" fmla="*/ 77795 h 957840"/>
              <a:gd name="connsiteX2" fmla="*/ 6768752 w 6768752"/>
              <a:gd name="connsiteY2" fmla="*/ 845891 h 957840"/>
              <a:gd name="connsiteX3" fmla="*/ 0 w 6768752"/>
              <a:gd name="connsiteY3" fmla="*/ 845891 h 957840"/>
              <a:gd name="connsiteX4" fmla="*/ 9144 w 6768752"/>
              <a:gd name="connsiteY4" fmla="*/ 114371 h 957840"/>
              <a:gd name="connsiteX0" fmla="*/ 9144 w 6777896"/>
              <a:gd name="connsiteY0" fmla="*/ 119144 h 962613"/>
              <a:gd name="connsiteX1" fmla="*/ 6777896 w 6777896"/>
              <a:gd name="connsiteY1" fmla="*/ 45992 h 962613"/>
              <a:gd name="connsiteX2" fmla="*/ 6768752 w 6777896"/>
              <a:gd name="connsiteY2" fmla="*/ 850664 h 962613"/>
              <a:gd name="connsiteX3" fmla="*/ 0 w 6777896"/>
              <a:gd name="connsiteY3" fmla="*/ 850664 h 962613"/>
              <a:gd name="connsiteX4" fmla="*/ 9144 w 6777896"/>
              <a:gd name="connsiteY4" fmla="*/ 119144 h 962613"/>
              <a:gd name="connsiteX0" fmla="*/ 9144 w 6777896"/>
              <a:gd name="connsiteY0" fmla="*/ 119144 h 914717"/>
              <a:gd name="connsiteX1" fmla="*/ 6777896 w 6777896"/>
              <a:gd name="connsiteY1" fmla="*/ 45992 h 914717"/>
              <a:gd name="connsiteX2" fmla="*/ 6768752 w 6777896"/>
              <a:gd name="connsiteY2" fmla="*/ 795800 h 914717"/>
              <a:gd name="connsiteX3" fmla="*/ 0 w 6777896"/>
              <a:gd name="connsiteY3" fmla="*/ 850664 h 914717"/>
              <a:gd name="connsiteX4" fmla="*/ 9144 w 6777896"/>
              <a:gd name="connsiteY4" fmla="*/ 119144 h 914717"/>
              <a:gd name="connsiteX0" fmla="*/ 18288 w 6787040"/>
              <a:gd name="connsiteY0" fmla="*/ 119144 h 922673"/>
              <a:gd name="connsiteX1" fmla="*/ 6787040 w 6787040"/>
              <a:gd name="connsiteY1" fmla="*/ 45992 h 922673"/>
              <a:gd name="connsiteX2" fmla="*/ 6777896 w 6787040"/>
              <a:gd name="connsiteY2" fmla="*/ 795800 h 922673"/>
              <a:gd name="connsiteX3" fmla="*/ 0 w 6787040"/>
              <a:gd name="connsiteY3" fmla="*/ 905528 h 922673"/>
              <a:gd name="connsiteX4" fmla="*/ 18288 w 6787040"/>
              <a:gd name="connsiteY4" fmla="*/ 119144 h 922673"/>
              <a:gd name="connsiteX0" fmla="*/ 879 w 6787919"/>
              <a:gd name="connsiteY0" fmla="*/ 137160 h 876681"/>
              <a:gd name="connsiteX1" fmla="*/ 6787919 w 6787919"/>
              <a:gd name="connsiteY1" fmla="*/ 0 h 876681"/>
              <a:gd name="connsiteX2" fmla="*/ 6778775 w 6787919"/>
              <a:gd name="connsiteY2" fmla="*/ 749808 h 876681"/>
              <a:gd name="connsiteX3" fmla="*/ 879 w 6787919"/>
              <a:gd name="connsiteY3" fmla="*/ 859536 h 876681"/>
              <a:gd name="connsiteX4" fmla="*/ 879 w 6787919"/>
              <a:gd name="connsiteY4" fmla="*/ 137160 h 876681"/>
              <a:gd name="connsiteX0" fmla="*/ 879 w 6787919"/>
              <a:gd name="connsiteY0" fmla="*/ 123011 h 899108"/>
              <a:gd name="connsiteX1" fmla="*/ 6787919 w 6787919"/>
              <a:gd name="connsiteY1" fmla="*/ 22427 h 899108"/>
              <a:gd name="connsiteX2" fmla="*/ 6778775 w 6787919"/>
              <a:gd name="connsiteY2" fmla="*/ 772235 h 899108"/>
              <a:gd name="connsiteX3" fmla="*/ 879 w 6787919"/>
              <a:gd name="connsiteY3" fmla="*/ 881963 h 899108"/>
              <a:gd name="connsiteX4" fmla="*/ 879 w 6787919"/>
              <a:gd name="connsiteY4" fmla="*/ 123011 h 8991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87919" h="899108">
                <a:moveTo>
                  <a:pt x="879" y="123011"/>
                </a:moveTo>
                <a:cubicBezTo>
                  <a:pt x="2257130" y="-257989"/>
                  <a:pt x="4531668" y="403427"/>
                  <a:pt x="6787919" y="22427"/>
                </a:cubicBezTo>
                <a:lnTo>
                  <a:pt x="6778775" y="772235"/>
                </a:lnTo>
                <a:cubicBezTo>
                  <a:pt x="4522524" y="1153235"/>
                  <a:pt x="1900514" y="519251"/>
                  <a:pt x="879" y="881963"/>
                </a:cubicBezTo>
                <a:cubicBezTo>
                  <a:pt x="3927" y="738707"/>
                  <a:pt x="-2169" y="366851"/>
                  <a:pt x="879" y="123011"/>
                </a:cubicBezTo>
                <a:close/>
              </a:path>
            </a:pathLst>
          </a:cu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endParaRPr lang="ar-SY" dirty="0"/>
          </a:p>
        </p:txBody>
      </p:sp>
      <p:sp>
        <p:nvSpPr>
          <p:cNvPr id="17" name="موجة 17"/>
          <p:cNvSpPr/>
          <p:nvPr userDrawn="1"/>
        </p:nvSpPr>
        <p:spPr>
          <a:xfrm rot="5400000">
            <a:off x="5151042" y="2709220"/>
            <a:ext cx="7676886" cy="60678"/>
          </a:xfrm>
          <a:custGeom>
            <a:avLst/>
            <a:gdLst>
              <a:gd name="connsiteX0" fmla="*/ 0 w 6768752"/>
              <a:gd name="connsiteY0" fmla="*/ 114300 h 914400"/>
              <a:gd name="connsiteX1" fmla="*/ 6768752 w 6768752"/>
              <a:gd name="connsiteY1" fmla="*/ 114300 h 914400"/>
              <a:gd name="connsiteX2" fmla="*/ 6768752 w 6768752"/>
              <a:gd name="connsiteY2" fmla="*/ 800100 h 914400"/>
              <a:gd name="connsiteX3" fmla="*/ 0 w 6768752"/>
              <a:gd name="connsiteY3" fmla="*/ 800100 h 914400"/>
              <a:gd name="connsiteX4" fmla="*/ 0 w 6768752"/>
              <a:gd name="connsiteY4" fmla="*/ 114300 h 914400"/>
              <a:gd name="connsiteX0" fmla="*/ 0 w 6768752"/>
              <a:gd name="connsiteY0" fmla="*/ 120404 h 916189"/>
              <a:gd name="connsiteX1" fmla="*/ 6768752 w 6768752"/>
              <a:gd name="connsiteY1" fmla="*/ 38108 h 916189"/>
              <a:gd name="connsiteX2" fmla="*/ 6768752 w 6768752"/>
              <a:gd name="connsiteY2" fmla="*/ 806204 h 916189"/>
              <a:gd name="connsiteX3" fmla="*/ 0 w 6768752"/>
              <a:gd name="connsiteY3" fmla="*/ 806204 h 916189"/>
              <a:gd name="connsiteX4" fmla="*/ 0 w 6768752"/>
              <a:gd name="connsiteY4" fmla="*/ 120404 h 916189"/>
              <a:gd name="connsiteX0" fmla="*/ 9144 w 6768752"/>
              <a:gd name="connsiteY0" fmla="*/ 114371 h 955876"/>
              <a:gd name="connsiteX1" fmla="*/ 6768752 w 6768752"/>
              <a:gd name="connsiteY1" fmla="*/ 77795 h 955876"/>
              <a:gd name="connsiteX2" fmla="*/ 6768752 w 6768752"/>
              <a:gd name="connsiteY2" fmla="*/ 845891 h 955876"/>
              <a:gd name="connsiteX3" fmla="*/ 0 w 6768752"/>
              <a:gd name="connsiteY3" fmla="*/ 845891 h 955876"/>
              <a:gd name="connsiteX4" fmla="*/ 9144 w 6768752"/>
              <a:gd name="connsiteY4" fmla="*/ 114371 h 955876"/>
              <a:gd name="connsiteX0" fmla="*/ 9144 w 6768752"/>
              <a:gd name="connsiteY0" fmla="*/ 114371 h 957840"/>
              <a:gd name="connsiteX1" fmla="*/ 6768752 w 6768752"/>
              <a:gd name="connsiteY1" fmla="*/ 77795 h 957840"/>
              <a:gd name="connsiteX2" fmla="*/ 6768752 w 6768752"/>
              <a:gd name="connsiteY2" fmla="*/ 845891 h 957840"/>
              <a:gd name="connsiteX3" fmla="*/ 0 w 6768752"/>
              <a:gd name="connsiteY3" fmla="*/ 845891 h 957840"/>
              <a:gd name="connsiteX4" fmla="*/ 9144 w 6768752"/>
              <a:gd name="connsiteY4" fmla="*/ 114371 h 957840"/>
              <a:gd name="connsiteX0" fmla="*/ 9144 w 6768752"/>
              <a:gd name="connsiteY0" fmla="*/ 114371 h 957840"/>
              <a:gd name="connsiteX1" fmla="*/ 6768752 w 6768752"/>
              <a:gd name="connsiteY1" fmla="*/ 77795 h 957840"/>
              <a:gd name="connsiteX2" fmla="*/ 6768752 w 6768752"/>
              <a:gd name="connsiteY2" fmla="*/ 845891 h 957840"/>
              <a:gd name="connsiteX3" fmla="*/ 0 w 6768752"/>
              <a:gd name="connsiteY3" fmla="*/ 845891 h 957840"/>
              <a:gd name="connsiteX4" fmla="*/ 9144 w 6768752"/>
              <a:gd name="connsiteY4" fmla="*/ 114371 h 957840"/>
              <a:gd name="connsiteX0" fmla="*/ 9144 w 6777896"/>
              <a:gd name="connsiteY0" fmla="*/ 119144 h 962613"/>
              <a:gd name="connsiteX1" fmla="*/ 6777896 w 6777896"/>
              <a:gd name="connsiteY1" fmla="*/ 45992 h 962613"/>
              <a:gd name="connsiteX2" fmla="*/ 6768752 w 6777896"/>
              <a:gd name="connsiteY2" fmla="*/ 850664 h 962613"/>
              <a:gd name="connsiteX3" fmla="*/ 0 w 6777896"/>
              <a:gd name="connsiteY3" fmla="*/ 850664 h 962613"/>
              <a:gd name="connsiteX4" fmla="*/ 9144 w 6777896"/>
              <a:gd name="connsiteY4" fmla="*/ 119144 h 962613"/>
              <a:gd name="connsiteX0" fmla="*/ 9144 w 6777896"/>
              <a:gd name="connsiteY0" fmla="*/ 119144 h 914717"/>
              <a:gd name="connsiteX1" fmla="*/ 6777896 w 6777896"/>
              <a:gd name="connsiteY1" fmla="*/ 45992 h 914717"/>
              <a:gd name="connsiteX2" fmla="*/ 6768752 w 6777896"/>
              <a:gd name="connsiteY2" fmla="*/ 795800 h 914717"/>
              <a:gd name="connsiteX3" fmla="*/ 0 w 6777896"/>
              <a:gd name="connsiteY3" fmla="*/ 850664 h 914717"/>
              <a:gd name="connsiteX4" fmla="*/ 9144 w 6777896"/>
              <a:gd name="connsiteY4" fmla="*/ 119144 h 914717"/>
              <a:gd name="connsiteX0" fmla="*/ 18288 w 6787040"/>
              <a:gd name="connsiteY0" fmla="*/ 119144 h 922673"/>
              <a:gd name="connsiteX1" fmla="*/ 6787040 w 6787040"/>
              <a:gd name="connsiteY1" fmla="*/ 45992 h 922673"/>
              <a:gd name="connsiteX2" fmla="*/ 6777896 w 6787040"/>
              <a:gd name="connsiteY2" fmla="*/ 795800 h 922673"/>
              <a:gd name="connsiteX3" fmla="*/ 0 w 6787040"/>
              <a:gd name="connsiteY3" fmla="*/ 905528 h 922673"/>
              <a:gd name="connsiteX4" fmla="*/ 18288 w 6787040"/>
              <a:gd name="connsiteY4" fmla="*/ 119144 h 922673"/>
              <a:gd name="connsiteX0" fmla="*/ 879 w 6787919"/>
              <a:gd name="connsiteY0" fmla="*/ 137160 h 876681"/>
              <a:gd name="connsiteX1" fmla="*/ 6787919 w 6787919"/>
              <a:gd name="connsiteY1" fmla="*/ 0 h 876681"/>
              <a:gd name="connsiteX2" fmla="*/ 6778775 w 6787919"/>
              <a:gd name="connsiteY2" fmla="*/ 749808 h 876681"/>
              <a:gd name="connsiteX3" fmla="*/ 879 w 6787919"/>
              <a:gd name="connsiteY3" fmla="*/ 859536 h 876681"/>
              <a:gd name="connsiteX4" fmla="*/ 879 w 6787919"/>
              <a:gd name="connsiteY4" fmla="*/ 137160 h 876681"/>
              <a:gd name="connsiteX0" fmla="*/ 879 w 6787919"/>
              <a:gd name="connsiteY0" fmla="*/ 123011 h 899108"/>
              <a:gd name="connsiteX1" fmla="*/ 6787919 w 6787919"/>
              <a:gd name="connsiteY1" fmla="*/ 22427 h 899108"/>
              <a:gd name="connsiteX2" fmla="*/ 6778775 w 6787919"/>
              <a:gd name="connsiteY2" fmla="*/ 772235 h 899108"/>
              <a:gd name="connsiteX3" fmla="*/ 879 w 6787919"/>
              <a:gd name="connsiteY3" fmla="*/ 881963 h 899108"/>
              <a:gd name="connsiteX4" fmla="*/ 879 w 6787919"/>
              <a:gd name="connsiteY4" fmla="*/ 123011 h 8991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87919" h="899108">
                <a:moveTo>
                  <a:pt x="879" y="123011"/>
                </a:moveTo>
                <a:cubicBezTo>
                  <a:pt x="2257130" y="-257989"/>
                  <a:pt x="4531668" y="403427"/>
                  <a:pt x="6787919" y="22427"/>
                </a:cubicBezTo>
                <a:lnTo>
                  <a:pt x="6778775" y="772235"/>
                </a:lnTo>
                <a:cubicBezTo>
                  <a:pt x="4522524" y="1153235"/>
                  <a:pt x="1900514" y="519251"/>
                  <a:pt x="879" y="881963"/>
                </a:cubicBezTo>
                <a:cubicBezTo>
                  <a:pt x="3927" y="738707"/>
                  <a:pt x="-2169" y="366851"/>
                  <a:pt x="879" y="123011"/>
                </a:cubicBezTo>
                <a:close/>
              </a:path>
            </a:pathLst>
          </a:cu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endParaRPr lang="ar-SY" dirty="0"/>
          </a:p>
        </p:txBody>
      </p:sp>
    </p:spTree>
    <p:extLst>
      <p:ext uri="{BB962C8B-B14F-4D97-AF65-F5344CB8AC3E}">
        <p14:creationId xmlns:p14="http://schemas.microsoft.com/office/powerpoint/2010/main" val="279568805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4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5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23528" y="274639"/>
            <a:ext cx="849694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ar-SA" dirty="0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3528" y="1426832"/>
            <a:ext cx="8496944" cy="45259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ar-SA" dirty="0" smtClean="0"/>
              <a:t>انقر لتحرير أنماط النص الرئيسي</a:t>
            </a:r>
          </a:p>
          <a:p>
            <a:pPr lvl="1"/>
            <a:r>
              <a:rPr lang="ar-SA" dirty="0" smtClean="0"/>
              <a:t>المستوى الثاني</a:t>
            </a:r>
          </a:p>
          <a:p>
            <a:pPr lvl="2"/>
            <a:r>
              <a:rPr lang="ar-SA" dirty="0" smtClean="0"/>
              <a:t>المستوى الثالث</a:t>
            </a:r>
          </a:p>
          <a:p>
            <a:pPr lvl="3"/>
            <a:r>
              <a:rPr lang="ar-SA" dirty="0" smtClean="0"/>
              <a:t>المستوى الرابع</a:t>
            </a:r>
          </a:p>
          <a:p>
            <a:pPr lvl="4"/>
            <a:r>
              <a:rPr lang="ar-SA" dirty="0" smtClean="0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950568" y="630932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1">
              <a:defRPr sz="1050">
                <a:solidFill>
                  <a:srgbClr val="DE186D"/>
                </a:solidFill>
                <a:latin typeface="Hacen Tunisia Lt" pitchFamily="2" charset="-78"/>
                <a:cs typeface="Hacen Tunisia Lt" pitchFamily="2" charset="-78"/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79512" y="6356351"/>
            <a:ext cx="345638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algn="l" defTabSz="914400" rtl="1" eaLnBrk="1" latinLnBrk="0" hangingPunct="1">
              <a:defRPr lang="ar-SY" sz="1400" kern="1200" smtClean="0">
                <a:solidFill>
                  <a:srgbClr val="F6ADCD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</a:lstStyle>
          <a:p>
            <a:r>
              <a:rPr lang="ar-SY" smtClean="0"/>
              <a:t>دورة جامع الزهراء - 2017</a:t>
            </a:r>
            <a:endParaRPr lang="ar-S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11560" y="5314113"/>
            <a:ext cx="755576" cy="923199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/>
          <a:lstStyle>
            <a:lvl1pPr algn="ctr" rtl="1">
              <a:defRPr sz="2800" b="1">
                <a:ln w="19050">
                  <a:noFill/>
                </a:ln>
                <a:solidFill>
                  <a:srgbClr val="92278F"/>
                </a:solidFill>
                <a:latin typeface="Hacen Tunisia Lt" pitchFamily="2" charset="-78"/>
                <a:cs typeface="Hacen Tunisia Lt" pitchFamily="2" charset="-78"/>
              </a:defRPr>
            </a:lvl1pPr>
          </a:lstStyle>
          <a:p>
            <a:fld id="{11815D5B-062A-49CC-8D8D-421FC995FB6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56" r:id="rId9"/>
    <p:sldLayoutId id="2147483657" r:id="rId10"/>
    <p:sldLayoutId id="2147483658" r:id="rId11"/>
    <p:sldLayoutId id="2147483659" r:id="rId12"/>
    <p:sldLayoutId id="2147483661" r:id="rId13"/>
  </p:sldLayoutIdLst>
  <p:transition>
    <p:fade/>
  </p:transition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1" eaLnBrk="1" latinLnBrk="0" hangingPunct="1">
        <a:spcBef>
          <a:spcPct val="0"/>
        </a:spcBef>
        <a:buNone/>
        <a:defRPr sz="6600" kern="1200">
          <a:solidFill>
            <a:srgbClr val="ED0080"/>
          </a:solidFill>
          <a:latin typeface="Hacen Saudi Arabia" pitchFamily="2" charset="-78"/>
          <a:ea typeface="+mj-ea"/>
          <a:cs typeface="Hacen Saudi Arabia" pitchFamily="2" charset="-78"/>
        </a:defRPr>
      </a:lvl1pPr>
    </p:titleStyle>
    <p:bodyStyle>
      <a:lvl1pPr marL="342900" indent="-342900" algn="r" defTabSz="914400" rtl="1" eaLnBrk="1" latinLnBrk="0" hangingPunct="1">
        <a:lnSpc>
          <a:spcPct val="150000"/>
        </a:lnSpc>
        <a:spcBef>
          <a:spcPct val="20000"/>
        </a:spcBef>
        <a:buFontTx/>
        <a:buBlip>
          <a:blip r:embed="rId16"/>
        </a:buBlip>
        <a:defRPr sz="5400" kern="1200">
          <a:solidFill>
            <a:srgbClr val="7F3F98"/>
          </a:solidFill>
          <a:latin typeface="Hacen Tunisia Lt" pitchFamily="2" charset="-78"/>
          <a:ea typeface="+mn-ea"/>
          <a:cs typeface="Hacen Tunisia Lt" pitchFamily="2" charset="-78"/>
        </a:defRPr>
      </a:lvl1pPr>
      <a:lvl2pPr marL="742950" indent="-285750" algn="r" defTabSz="914400" rtl="1" eaLnBrk="1" latinLnBrk="0" hangingPunct="1">
        <a:lnSpc>
          <a:spcPct val="150000"/>
        </a:lnSpc>
        <a:spcBef>
          <a:spcPct val="20000"/>
        </a:spcBef>
        <a:buFontTx/>
        <a:buBlip>
          <a:blip r:embed="rId17"/>
        </a:buBlip>
        <a:defRPr sz="5400" kern="1200">
          <a:solidFill>
            <a:srgbClr val="D0A0C9"/>
          </a:solidFill>
          <a:latin typeface="Hacen Tunisia Lt" pitchFamily="2" charset="-78"/>
          <a:ea typeface="+mn-ea"/>
          <a:cs typeface="Hacen Tunisia Lt" pitchFamily="2" charset="-78"/>
        </a:defRPr>
      </a:lvl2pPr>
      <a:lvl3pPr marL="1143000" indent="-228600" algn="r" defTabSz="914400" rtl="1" eaLnBrk="1" latinLnBrk="0" hangingPunct="1">
        <a:lnSpc>
          <a:spcPct val="150000"/>
        </a:lnSpc>
        <a:spcBef>
          <a:spcPct val="20000"/>
        </a:spcBef>
        <a:buFontTx/>
        <a:buBlip>
          <a:blip r:embed="rId18"/>
        </a:buBlip>
        <a:defRPr sz="4800" kern="1200">
          <a:solidFill>
            <a:srgbClr val="DBB7D6"/>
          </a:solidFill>
          <a:latin typeface="Hacen Tunisia Lt" pitchFamily="2" charset="-78"/>
          <a:ea typeface="+mn-ea"/>
          <a:cs typeface="Hacen Tunisia Lt" pitchFamily="2" charset="-78"/>
        </a:defRPr>
      </a:lvl3pPr>
      <a:lvl4pPr marL="1600200" indent="-228600" algn="r" defTabSz="914400" rtl="1" eaLnBrk="1" latinLnBrk="0" hangingPunct="1">
        <a:lnSpc>
          <a:spcPct val="150000"/>
        </a:lnSpc>
        <a:spcBef>
          <a:spcPct val="20000"/>
        </a:spcBef>
        <a:buFontTx/>
        <a:buBlip>
          <a:blip r:embed="rId19"/>
        </a:buBlip>
        <a:defRPr sz="4400" kern="1200">
          <a:solidFill>
            <a:srgbClr val="D9B1D3"/>
          </a:solidFill>
          <a:latin typeface="Hacen Tunisia Lt" pitchFamily="2" charset="-78"/>
          <a:ea typeface="+mn-ea"/>
          <a:cs typeface="Hacen Tunisia Lt" pitchFamily="2" charset="-78"/>
        </a:defRPr>
      </a:lvl4pPr>
      <a:lvl5pPr marL="2057400" indent="-228600" algn="r" defTabSz="914400" rtl="1" eaLnBrk="1" latinLnBrk="0" hangingPunct="1">
        <a:lnSpc>
          <a:spcPct val="150000"/>
        </a:lnSpc>
        <a:spcBef>
          <a:spcPct val="20000"/>
        </a:spcBef>
        <a:buFont typeface="Arial" pitchFamily="34" charset="0"/>
        <a:buChar char="•"/>
        <a:defRPr sz="4400" kern="1200">
          <a:solidFill>
            <a:srgbClr val="E8D0E5"/>
          </a:solidFill>
          <a:latin typeface="Hacen Tunisia Lt" pitchFamily="2" charset="-78"/>
          <a:ea typeface="+mn-ea"/>
          <a:cs typeface="Hacen Tunisia Lt" pitchFamily="2" charset="-78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67544" y="620688"/>
            <a:ext cx="7920880" cy="5544616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lvl="0" algn="ctr" rtl="1">
              <a:spcBef>
                <a:spcPct val="0"/>
              </a:spcBef>
              <a:defRPr/>
            </a:pPr>
            <a:r>
              <a:rPr lang="ar-SY" sz="49600" smtClean="0">
                <a:solidFill>
                  <a:srgbClr val="ED0080"/>
                </a:solidFill>
                <a:latin typeface="Hacen Saudi Arabia" pitchFamily="2" charset="-78"/>
                <a:ea typeface="Calibri"/>
                <a:cs typeface="Traditional Arabic"/>
                <a:sym typeface="AGA Arabesque"/>
              </a:rPr>
              <a:t></a:t>
            </a:r>
            <a:endParaRPr kumimoji="0" lang="en-US" sz="9600" b="0" i="0" u="none" strike="noStrike" kern="1200" cap="none" spc="0" normalizeH="0" baseline="0" noProof="0" dirty="0">
              <a:ln>
                <a:noFill/>
              </a:ln>
              <a:solidFill>
                <a:srgbClr val="ED0080"/>
              </a:solidFill>
              <a:effectLst/>
              <a:uLnTx/>
              <a:uFillTx/>
              <a:latin typeface="Hacen Saudi Arabia" pitchFamily="2" charset="-78"/>
              <a:ea typeface="+mj-ea"/>
              <a:cs typeface="Hacen Saudi Arabia" pitchFamily="2" charset="-78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ar-SY" sz="5400" dirty="0" smtClean="0"/>
              <a:t>اختيار الزوج</a:t>
            </a:r>
            <a:endParaRPr lang="ar-SY" sz="5400" dirty="0"/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5252049" y="3164971"/>
            <a:ext cx="3168352" cy="48005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F3F98"/>
                </a:solidFill>
                <a:effectLst/>
                <a:uLnTx/>
                <a:uFillTx/>
                <a:latin typeface="Hacen Tunisia Lt" pitchFamily="2" charset="-78"/>
                <a:ea typeface="+mn-ea"/>
                <a:cs typeface="Hacen Tunisia Lt" pitchFamily="2" charset="-78"/>
              </a:rPr>
              <a:t>الدورة التأهيلية للحياة الزوجية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7F3F98"/>
              </a:solidFill>
              <a:effectLst/>
              <a:uLnTx/>
              <a:uFillTx/>
              <a:latin typeface="Hacen Tunisia Lt" pitchFamily="2" charset="-78"/>
              <a:ea typeface="+mn-ea"/>
              <a:cs typeface="Hacen Tunisia Lt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9402134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عنوان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dirty="0" smtClean="0"/>
              <a:t>اختيار الزوج</a:t>
            </a:r>
            <a:endParaRPr lang="ar-SY" dirty="0"/>
          </a:p>
        </p:txBody>
      </p:sp>
      <p:sp>
        <p:nvSpPr>
          <p:cNvPr id="7" name="عنصر نائب للنص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Y" dirty="0" smtClean="0"/>
              <a:t>اختبار</a:t>
            </a:r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985332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عنوان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dirty="0" smtClean="0"/>
              <a:t>اختبار</a:t>
            </a:r>
            <a:endParaRPr lang="ar-SY" dirty="0"/>
          </a:p>
        </p:txBody>
      </p:sp>
      <p:sp>
        <p:nvSpPr>
          <p:cNvPr id="7" name="عنصر نائب للمحتوى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ar-SY" dirty="0"/>
              <a:t>سألوا عنه، فقيل: آدمي، من عمله لبيته، ومن بيته لعمله.</a:t>
            </a:r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314488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عنوان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dirty="0" smtClean="0"/>
              <a:t>اختبار</a:t>
            </a:r>
            <a:endParaRPr lang="ar-SY" dirty="0"/>
          </a:p>
        </p:txBody>
      </p:sp>
      <p:sp>
        <p:nvSpPr>
          <p:cNvPr id="7" name="عنصر نائب للمحتوى 6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ar-SY" dirty="0"/>
              <a:t>قبلوا به لأنه يملك بيت وسيارة، ويصلي ولا يدخن.</a:t>
            </a:r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00433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عنوان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mtClean="0"/>
              <a:t>اختبار</a:t>
            </a:r>
            <a:endParaRPr lang="ar-SY"/>
          </a:p>
        </p:txBody>
      </p:sp>
      <p:sp>
        <p:nvSpPr>
          <p:cNvPr id="7" name="عنصر نائب للمحتوى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ar-SY" dirty="0"/>
              <a:t>قبلوا به لأنه صاحب شهادة عليا.</a:t>
            </a:r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679520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عنوان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mtClean="0"/>
              <a:t>اختبار</a:t>
            </a:r>
            <a:endParaRPr lang="ar-SY"/>
          </a:p>
        </p:txBody>
      </p:sp>
      <p:sp>
        <p:nvSpPr>
          <p:cNvPr id="7" name="عنصر نائب للمحتوى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ar-SY" dirty="0"/>
              <a:t>قبلت به لأنه جذاب، ومرح، ومتكلِّم.</a:t>
            </a:r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761535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عنوان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mtClean="0"/>
              <a:t>اختبار</a:t>
            </a:r>
            <a:endParaRPr lang="ar-SY"/>
          </a:p>
        </p:txBody>
      </p:sp>
      <p:sp>
        <p:nvSpPr>
          <p:cNvPr id="7" name="عنصر نائب للمحتوى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ar-SY" dirty="0"/>
              <a:t>أحبته، فاختارته.</a:t>
            </a:r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977013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ar-SY" sz="5400" dirty="0" smtClean="0"/>
              <a:t>اختيار الزوج</a:t>
            </a:r>
            <a:endParaRPr lang="ar-SY" sz="5400" dirty="0"/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5252049" y="3164971"/>
            <a:ext cx="3168352" cy="48005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F3F98"/>
                </a:solidFill>
                <a:effectLst/>
                <a:uLnTx/>
                <a:uFillTx/>
                <a:latin typeface="Hacen Tunisia Lt" pitchFamily="2" charset="-78"/>
                <a:ea typeface="+mn-ea"/>
                <a:cs typeface="Hacen Tunisia Lt" pitchFamily="2" charset="-78"/>
              </a:rPr>
              <a:t>الدورة التأهيلية للحياة الزوجية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7F3F98"/>
              </a:solidFill>
              <a:effectLst/>
              <a:uLnTx/>
              <a:uFillTx/>
              <a:latin typeface="Hacen Tunisia Lt" pitchFamily="2" charset="-78"/>
              <a:ea typeface="+mn-ea"/>
              <a:cs typeface="Hacen Tunisia Lt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2736031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dirty="0" smtClean="0"/>
              <a:t>تتناول المحاضرة ...</a:t>
            </a:r>
            <a:endParaRPr lang="en-US" dirty="0"/>
          </a:p>
        </p:txBody>
      </p:sp>
      <p:sp>
        <p:nvSpPr>
          <p:cNvPr id="15" name="Content Placeholder 1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/>
            <a:r>
              <a:rPr lang="ar-SY" dirty="0"/>
              <a:t>نصائح للمتزوجات</a:t>
            </a:r>
          </a:p>
          <a:p>
            <a:pPr marL="457200" indent="-457200"/>
            <a:r>
              <a:rPr lang="ar-SY" dirty="0"/>
              <a:t>معايير اختيار الزوج</a:t>
            </a:r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850525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dirty="0" smtClean="0"/>
              <a:t>ثلاث نصائح للمتزوجات</a:t>
            </a:r>
            <a:endParaRPr lang="en-US" dirty="0"/>
          </a:p>
        </p:txBody>
      </p:sp>
      <p:sp>
        <p:nvSpPr>
          <p:cNvPr id="15" name="Content Placeholder 1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Y" sz="4000" dirty="0"/>
              <a:t>ارضِ بما قسم الله لكِ في زواجكِ</a:t>
            </a:r>
          </a:p>
          <a:p>
            <a:r>
              <a:rPr lang="ar-SY" sz="4000" dirty="0"/>
              <a:t>ادعِ لزوجكِ في صلاتكِ</a:t>
            </a:r>
          </a:p>
          <a:p>
            <a:r>
              <a:rPr lang="ar-SY" sz="4000" dirty="0"/>
              <a:t>أكرمي زوجكِ يُكرمْكِ</a:t>
            </a:r>
            <a:endParaRPr lang="en-US" sz="4000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021239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10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1" dur="indefinite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2" dur="indefinite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10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dirty="0" smtClean="0"/>
              <a:t>معايير اختيار الزوج</a:t>
            </a:r>
            <a:endParaRPr lang="ar-SY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 numCol="2" rtlCol="1">
            <a:normAutofit fontScale="70000" lnSpcReduction="20000"/>
          </a:bodyPr>
          <a:lstStyle/>
          <a:p>
            <a:pPr marL="457200" indent="-457200">
              <a:buFont typeface="+mj-lt"/>
              <a:buAutoNum type="arabicParenR"/>
            </a:pPr>
            <a:r>
              <a:rPr lang="ar-SY" dirty="0"/>
              <a:t>الإسلام</a:t>
            </a:r>
          </a:p>
          <a:p>
            <a:pPr marL="457200" indent="-457200">
              <a:buFont typeface="+mj-lt"/>
              <a:buAutoNum type="arabicParenR"/>
            </a:pPr>
            <a:r>
              <a:rPr lang="ar-SY" dirty="0"/>
              <a:t>الصلاح</a:t>
            </a:r>
          </a:p>
          <a:p>
            <a:pPr marL="457200" indent="-457200">
              <a:buFont typeface="+mj-lt"/>
              <a:buAutoNum type="arabicParenR"/>
            </a:pPr>
            <a:r>
              <a:rPr lang="ar-SY" dirty="0"/>
              <a:t>الوعي</a:t>
            </a:r>
          </a:p>
          <a:p>
            <a:pPr marL="457200" indent="-457200">
              <a:buFont typeface="+mj-lt"/>
              <a:buAutoNum type="arabicParenR"/>
            </a:pPr>
            <a:r>
              <a:rPr lang="ar-SY" dirty="0"/>
              <a:t>الخلق الحسن</a:t>
            </a:r>
          </a:p>
          <a:p>
            <a:pPr marL="457200" indent="-457200">
              <a:buFont typeface="+mj-lt"/>
              <a:buAutoNum type="arabicParenR"/>
            </a:pPr>
            <a:r>
              <a:rPr lang="ar-SY" dirty="0"/>
              <a:t>الباءة</a:t>
            </a:r>
          </a:p>
          <a:p>
            <a:pPr marL="457200" indent="-457200">
              <a:buFont typeface="+mj-lt"/>
              <a:buAutoNum type="arabicParenR"/>
            </a:pPr>
            <a:r>
              <a:rPr lang="ar-SY" dirty="0"/>
              <a:t>الجمال</a:t>
            </a:r>
          </a:p>
          <a:p>
            <a:pPr marL="457200" indent="-457200">
              <a:buFont typeface="+mj-lt"/>
              <a:buAutoNum type="arabicParenR"/>
            </a:pPr>
            <a:r>
              <a:rPr lang="ar-SY" dirty="0"/>
              <a:t>الحسب</a:t>
            </a:r>
          </a:p>
          <a:p>
            <a:pPr marL="457200" indent="-457200">
              <a:buFont typeface="+mj-lt"/>
              <a:buAutoNum type="arabicParenR"/>
            </a:pPr>
            <a:r>
              <a:rPr lang="ar-SY" dirty="0"/>
              <a:t>النظافة</a:t>
            </a:r>
          </a:p>
          <a:p>
            <a:pPr marL="457200" indent="-457200">
              <a:buFont typeface="+mj-lt"/>
              <a:buAutoNum type="arabicParenR"/>
            </a:pPr>
            <a:r>
              <a:rPr lang="ar-SY" dirty="0"/>
              <a:t>ليس قرابة قريبة</a:t>
            </a:r>
          </a:p>
          <a:p>
            <a:pPr marL="457200" indent="-457200">
              <a:buFont typeface="+mj-lt"/>
              <a:buAutoNum type="arabicParenR"/>
            </a:pPr>
            <a:r>
              <a:rPr lang="ar-SY" dirty="0"/>
              <a:t>ماذا عن الحب؟</a:t>
            </a:r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12</a:t>
            </a:fld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عنوان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mtClean="0"/>
              <a:t>1- الإسلام</a:t>
            </a:r>
            <a:endParaRPr lang="ar-SY" dirty="0"/>
          </a:p>
        </p:txBody>
      </p:sp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2" indent="0" algn="just">
              <a:buNone/>
              <a:tabLst>
                <a:tab pos="8046720" algn="l"/>
              </a:tabLst>
            </a:pPr>
            <a:r>
              <a:rPr lang="ar-SY" sz="3600" dirty="0">
                <a:solidFill>
                  <a:srgbClr val="7F3F98"/>
                </a:solidFill>
              </a:rPr>
              <a:t>قال الله تعالى: {</a:t>
            </a:r>
            <a:r>
              <a:rPr lang="ar-SY" sz="3600" dirty="0">
                <a:solidFill>
                  <a:srgbClr val="7F3F98"/>
                </a:solidFill>
                <a:ea typeface="Monotype Koufi" pitchFamily="2" charset="-78"/>
              </a:rPr>
              <a:t>وَلَا تُنْكِحُوا الْمُشْرِكِينَ حَتَّى يُؤْمِنُوا وَلَعَبْدٌ مُؤْمِنٌ خَيْرٌ مِنْ مُشْرِكٍ وَلَوْ أعْجَبَكُمْ...}</a:t>
            </a:r>
            <a:r>
              <a:rPr lang="ar-SY" sz="3600" dirty="0">
                <a:solidFill>
                  <a:srgbClr val="DF3180"/>
                </a:solidFill>
              </a:rPr>
              <a:t>	</a:t>
            </a:r>
            <a:endParaRPr lang="ar-SY" sz="3600" dirty="0" smtClean="0">
              <a:solidFill>
                <a:srgbClr val="DF3180"/>
              </a:solidFill>
            </a:endParaRPr>
          </a:p>
          <a:p>
            <a:pPr marL="0" lvl="2" indent="0" algn="l">
              <a:buNone/>
              <a:tabLst>
                <a:tab pos="8046720" algn="l"/>
              </a:tabLst>
            </a:pPr>
            <a:r>
              <a:rPr lang="ar-SY" sz="2400" dirty="0" smtClean="0">
                <a:solidFill>
                  <a:srgbClr val="DF3180"/>
                </a:solidFill>
              </a:rPr>
              <a:t>[</a:t>
            </a:r>
            <a:r>
              <a:rPr lang="ar-SY" sz="2400" dirty="0">
                <a:solidFill>
                  <a:srgbClr val="DF3180"/>
                </a:solidFill>
              </a:rPr>
              <a:t>البقرة:221]</a:t>
            </a:r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416853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عنوان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dirty="0" smtClean="0"/>
              <a:t>1- الإسلام</a:t>
            </a:r>
            <a:endParaRPr lang="ar-SY" dirty="0"/>
          </a:p>
        </p:txBody>
      </p:sp>
      <p:sp>
        <p:nvSpPr>
          <p:cNvPr id="7" name="عنصر نائب للنص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ar-SY" sz="4000" b="0" dirty="0" smtClean="0">
                <a:solidFill>
                  <a:srgbClr val="92278F"/>
                </a:solidFill>
              </a:rPr>
              <a:t>متى نعرفه؟</a:t>
            </a:r>
            <a:endParaRPr lang="ar-SY" sz="4000" b="0" dirty="0">
              <a:solidFill>
                <a:srgbClr val="92278F"/>
              </a:solidFill>
            </a:endParaRPr>
          </a:p>
        </p:txBody>
      </p:sp>
      <p:sp>
        <p:nvSpPr>
          <p:cNvPr id="8" name="عنصر نائب للمحتوى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ctr">
              <a:buNone/>
            </a:pPr>
            <a:r>
              <a:rPr lang="ar-SY" sz="9600" dirty="0" smtClean="0"/>
              <a:t>قبل</a:t>
            </a:r>
            <a:endParaRPr lang="ar-SY" sz="8000" dirty="0" smtClean="0"/>
          </a:p>
        </p:txBody>
      </p:sp>
      <p:sp>
        <p:nvSpPr>
          <p:cNvPr id="9" name="عنصر نائب للنص 8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ar-SY" sz="4000" b="0" dirty="0" smtClean="0">
                <a:solidFill>
                  <a:srgbClr val="92278F"/>
                </a:solidFill>
              </a:rPr>
              <a:t>كيف نعرفه ؟</a:t>
            </a:r>
            <a:endParaRPr lang="ar-SY" sz="4000" b="0" dirty="0">
              <a:solidFill>
                <a:srgbClr val="92278F"/>
              </a:solidFill>
            </a:endParaRPr>
          </a:p>
        </p:txBody>
      </p:sp>
      <p:sp>
        <p:nvSpPr>
          <p:cNvPr id="10" name="عنصر نائب للمحتوى 9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algn="ctr">
              <a:buNone/>
            </a:pPr>
            <a:endParaRPr lang="ar-SY" sz="1800" dirty="0" smtClean="0"/>
          </a:p>
          <a:p>
            <a:pPr algn="ctr">
              <a:buNone/>
            </a:pPr>
            <a:r>
              <a:rPr lang="ar-SY" sz="5400" dirty="0" smtClean="0"/>
              <a:t>.................</a:t>
            </a:r>
            <a:endParaRPr lang="ar-SY" sz="5400" dirty="0"/>
          </a:p>
        </p:txBody>
      </p:sp>
      <p:cxnSp>
        <p:nvCxnSpPr>
          <p:cNvPr id="12" name="رابط مستقيم 11"/>
          <p:cNvCxnSpPr/>
          <p:nvPr/>
        </p:nvCxnSpPr>
        <p:spPr>
          <a:xfrm>
            <a:off x="4572000" y="1700808"/>
            <a:ext cx="0" cy="468052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عنوان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mtClean="0"/>
              <a:t>2- </a:t>
            </a:r>
            <a:r>
              <a:rPr lang="ar-SA" smtClean="0"/>
              <a:t>الصلاح</a:t>
            </a:r>
            <a:endParaRPr lang="ar-SY" dirty="0"/>
          </a:p>
        </p:txBody>
      </p:sp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342900" lvl="2" indent="-342900" algn="just">
              <a:spcBef>
                <a:spcPts val="0"/>
              </a:spcBef>
              <a:buBlip>
                <a:blip r:embed="rId2"/>
              </a:buBlip>
              <a:tabLst>
                <a:tab pos="8046720" algn="l"/>
              </a:tabLst>
            </a:pPr>
            <a:r>
              <a:rPr lang="ar-SY" sz="3200" dirty="0">
                <a:solidFill>
                  <a:srgbClr val="7F3F98"/>
                </a:solidFill>
              </a:rPr>
              <a:t>قال الله تعالى: {أَفَمَنْ كَانَ مُؤْمِنًا كَمَنْ كَانَ فَاسِقًا لَا يَسْتَوُونَ} </a:t>
            </a:r>
            <a:r>
              <a:rPr lang="ar-SY" sz="3200" dirty="0">
                <a:solidFill>
                  <a:srgbClr val="058123"/>
                </a:solidFill>
                <a:ea typeface="Monotype Koufi" pitchFamily="2" charset="-78"/>
              </a:rPr>
              <a:t>	</a:t>
            </a:r>
            <a:r>
              <a:rPr lang="ar-SY" sz="3200" dirty="0" smtClean="0">
                <a:solidFill>
                  <a:srgbClr val="058123"/>
                </a:solidFill>
                <a:ea typeface="Monotype Koufi" pitchFamily="2" charset="-78"/>
              </a:rPr>
              <a:t>    </a:t>
            </a:r>
            <a:r>
              <a:rPr lang="ar-SY" sz="3200" dirty="0" smtClean="0">
                <a:solidFill>
                  <a:srgbClr val="DF3180"/>
                </a:solidFill>
              </a:rPr>
              <a:t>[</a:t>
            </a:r>
            <a:r>
              <a:rPr lang="ar-SY" sz="3200" dirty="0">
                <a:solidFill>
                  <a:srgbClr val="DF3180"/>
                </a:solidFill>
              </a:rPr>
              <a:t>السجدة:18] </a:t>
            </a:r>
          </a:p>
          <a:p>
            <a:pPr marL="342900" lvl="2" indent="-342900" algn="just">
              <a:spcBef>
                <a:spcPts val="0"/>
              </a:spcBef>
              <a:buBlip>
                <a:blip r:embed="rId2"/>
              </a:buBlip>
              <a:tabLst>
                <a:tab pos="8046720" algn="l"/>
              </a:tabLst>
            </a:pPr>
            <a:r>
              <a:rPr lang="ar-SY" sz="3200" dirty="0">
                <a:solidFill>
                  <a:srgbClr val="7F3F98"/>
                </a:solidFill>
              </a:rPr>
              <a:t>وقال سبحانه: {وَأَنْكِحُوا الْأَيَامَى مِنْكُمْ وَالصَّالِحِينَ مِنْ عِبَادِكُمْ وَإِمَائِكُمْ إِنْ يَكُونُوا فُقَرَاءَ يُغْنِهِمُ اللَّهُ مِنْ فَضْلِهِ وَاللَّهُ وَاسعٌ عَلِيمٌ}</a:t>
            </a:r>
            <a:r>
              <a:rPr lang="ar-SY" sz="3200" dirty="0">
                <a:solidFill>
                  <a:srgbClr val="058123"/>
                </a:solidFill>
                <a:ea typeface="Monotype Koufi" pitchFamily="2" charset="-78"/>
              </a:rPr>
              <a:t>	 </a:t>
            </a:r>
            <a:r>
              <a:rPr lang="ar-SY" sz="3200" dirty="0">
                <a:solidFill>
                  <a:srgbClr val="DF3180"/>
                </a:solidFill>
              </a:rPr>
              <a:t>[النور:32]</a:t>
            </a:r>
            <a:r>
              <a:rPr lang="ar-SY" sz="3200" dirty="0">
                <a:solidFill>
                  <a:srgbClr val="7F3F98"/>
                </a:solidFill>
              </a:rPr>
              <a:t> </a:t>
            </a:r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624858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عنوان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mtClean="0"/>
              <a:t>2- </a:t>
            </a:r>
            <a:r>
              <a:rPr lang="ar-SA" smtClean="0"/>
              <a:t>الصلاح</a:t>
            </a:r>
            <a:endParaRPr lang="ar-SY" dirty="0"/>
          </a:p>
        </p:txBody>
      </p:sp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ar-SY" sz="4400" dirty="0"/>
              <a:t>الحسن بن علي: </a:t>
            </a:r>
            <a:endParaRPr lang="ar-SY" sz="4400" dirty="0" smtClean="0"/>
          </a:p>
          <a:p>
            <a:pPr marL="0" indent="0" algn="just">
              <a:buNone/>
            </a:pPr>
            <a:r>
              <a:rPr lang="ar-SY" sz="4400" dirty="0" smtClean="0"/>
              <a:t>(</a:t>
            </a:r>
            <a:r>
              <a:rPr lang="ar-SY" sz="4400" dirty="0"/>
              <a:t>زوِّجها ممن يتقي الله؛ فإنه إنْ </a:t>
            </a:r>
            <a:r>
              <a:rPr lang="ar-SY" sz="4400" dirty="0" smtClean="0"/>
              <a:t>أَحبَّها أكرمَها</a:t>
            </a:r>
            <a:r>
              <a:rPr lang="ar-SY" sz="4400" dirty="0"/>
              <a:t>، </a:t>
            </a:r>
            <a:r>
              <a:rPr lang="ar-SY" sz="4400" dirty="0" smtClean="0"/>
              <a:t>وإنْ </a:t>
            </a:r>
            <a:r>
              <a:rPr lang="ar-SY" sz="4400" dirty="0"/>
              <a:t>أَبغَضَها لم يَظلمها).</a:t>
            </a:r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352464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عنوان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mtClean="0"/>
              <a:t>2- الصلاح</a:t>
            </a:r>
            <a:endParaRPr lang="ar-SY"/>
          </a:p>
        </p:txBody>
      </p:sp>
      <p:sp>
        <p:nvSpPr>
          <p:cNvPr id="7" name="عنصر نائب للنص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ar-SY" sz="4000" b="0" smtClean="0">
                <a:solidFill>
                  <a:srgbClr val="92278F"/>
                </a:solidFill>
              </a:rPr>
              <a:t>متى نعرفه؟</a:t>
            </a:r>
            <a:endParaRPr lang="ar-SY" sz="4000" b="0">
              <a:solidFill>
                <a:srgbClr val="92278F"/>
              </a:solidFill>
            </a:endParaRPr>
          </a:p>
        </p:txBody>
      </p:sp>
      <p:sp>
        <p:nvSpPr>
          <p:cNvPr id="8" name="عنصر نائب للمحتوى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ctr">
              <a:buNone/>
            </a:pPr>
            <a:r>
              <a:rPr lang="ar-SY" sz="9600" dirty="0" smtClean="0"/>
              <a:t>قبل</a:t>
            </a:r>
            <a:endParaRPr lang="ar-SY" sz="8000" dirty="0" smtClean="0"/>
          </a:p>
        </p:txBody>
      </p:sp>
      <p:sp>
        <p:nvSpPr>
          <p:cNvPr id="9" name="عنصر نائب للنص 8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ar-SY" sz="4000" b="0" smtClean="0">
                <a:solidFill>
                  <a:srgbClr val="92278F"/>
                </a:solidFill>
              </a:rPr>
              <a:t>كيف نعرفه ؟</a:t>
            </a:r>
            <a:endParaRPr lang="ar-SY" sz="4000" b="0">
              <a:solidFill>
                <a:srgbClr val="92278F"/>
              </a:solidFill>
            </a:endParaRPr>
          </a:p>
        </p:txBody>
      </p:sp>
      <p:sp>
        <p:nvSpPr>
          <p:cNvPr id="10" name="عنصر نائب للمحتوى 9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ar-SY" sz="4000" dirty="0" smtClean="0"/>
              <a:t>السيرة الذاتية</a:t>
            </a:r>
          </a:p>
          <a:p>
            <a:pPr>
              <a:buFontTx/>
              <a:buChar char="-"/>
            </a:pPr>
            <a:r>
              <a:rPr lang="ar-SY" sz="4000" dirty="0" smtClean="0"/>
              <a:t>الأصدقاء</a:t>
            </a:r>
          </a:p>
          <a:p>
            <a:pPr>
              <a:buFontTx/>
              <a:buChar char="-"/>
            </a:pPr>
            <a:r>
              <a:rPr lang="ar-SY" sz="4000" dirty="0" smtClean="0"/>
              <a:t>الفيسبوك</a:t>
            </a:r>
          </a:p>
        </p:txBody>
      </p:sp>
      <p:cxnSp>
        <p:nvCxnSpPr>
          <p:cNvPr id="12" name="رابط مستقيم 11"/>
          <p:cNvCxnSpPr/>
          <p:nvPr/>
        </p:nvCxnSpPr>
        <p:spPr>
          <a:xfrm>
            <a:off x="4572000" y="1700808"/>
            <a:ext cx="0" cy="468052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عنوان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mtClean="0"/>
              <a:t>3- الوعي</a:t>
            </a:r>
            <a:endParaRPr lang="ar-SY"/>
          </a:p>
        </p:txBody>
      </p:sp>
      <p:sp>
        <p:nvSpPr>
          <p:cNvPr id="7" name="عنصر نائب للنص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ar-SY" sz="4000" b="0" smtClean="0">
                <a:solidFill>
                  <a:srgbClr val="92278F"/>
                </a:solidFill>
              </a:rPr>
              <a:t>متى نعرفه؟</a:t>
            </a:r>
            <a:endParaRPr lang="ar-SY" sz="4000" b="0">
              <a:solidFill>
                <a:srgbClr val="92278F"/>
              </a:solidFill>
            </a:endParaRPr>
          </a:p>
        </p:txBody>
      </p:sp>
      <p:sp>
        <p:nvSpPr>
          <p:cNvPr id="8" name="عنصر نائب للمحتوى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ctr" rtl="0">
              <a:buNone/>
            </a:pPr>
            <a:endParaRPr lang="ar-SY" sz="1050" dirty="0" smtClean="0"/>
          </a:p>
          <a:p>
            <a:pPr algn="ctr" rtl="0">
              <a:buNone/>
            </a:pPr>
            <a:r>
              <a:rPr lang="ar-SY" sz="7200" dirty="0" smtClean="0"/>
              <a:t>قبل + أثناء</a:t>
            </a:r>
            <a:endParaRPr lang="ar-SY" sz="6000" dirty="0" smtClean="0"/>
          </a:p>
        </p:txBody>
      </p:sp>
      <p:sp>
        <p:nvSpPr>
          <p:cNvPr id="9" name="عنصر نائب للنص 8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ar-SY" sz="4000" b="0" smtClean="0">
                <a:solidFill>
                  <a:srgbClr val="92278F"/>
                </a:solidFill>
              </a:rPr>
              <a:t>كيف نعرفه ؟</a:t>
            </a:r>
            <a:endParaRPr lang="ar-SY" sz="4000" b="0">
              <a:solidFill>
                <a:srgbClr val="92278F"/>
              </a:solidFill>
            </a:endParaRPr>
          </a:p>
        </p:txBody>
      </p:sp>
      <p:sp>
        <p:nvSpPr>
          <p:cNvPr id="10" name="عنصر نائب للمحتوى 9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ar-SA" sz="3200" dirty="0" smtClean="0"/>
              <a:t>مناقشة موضوعٍ معيَّن</a:t>
            </a:r>
          </a:p>
          <a:p>
            <a:pPr>
              <a:buFontTx/>
              <a:buChar char="-"/>
            </a:pPr>
            <a:r>
              <a:rPr lang="ar-SY" sz="3200" dirty="0" smtClean="0"/>
              <a:t>كلامه </a:t>
            </a:r>
            <a:r>
              <a:rPr lang="ar-SA" sz="3200" dirty="0" smtClean="0"/>
              <a:t>وتصرفاته</a:t>
            </a:r>
            <a:endParaRPr lang="ar-SY" sz="3200" dirty="0" smtClean="0"/>
          </a:p>
          <a:p>
            <a:pPr>
              <a:buFontTx/>
              <a:buChar char="-"/>
            </a:pPr>
            <a:r>
              <a:rPr lang="ar-SY" sz="3200" dirty="0" smtClean="0"/>
              <a:t>ال</a:t>
            </a:r>
            <a:r>
              <a:rPr lang="ar-SA" sz="3200" dirty="0" smtClean="0"/>
              <a:t>أسئلة </a:t>
            </a:r>
            <a:r>
              <a:rPr lang="ar-SY" sz="3200" dirty="0" smtClean="0"/>
              <a:t>ال</a:t>
            </a:r>
            <a:r>
              <a:rPr lang="ar-SA" sz="3200" dirty="0" smtClean="0"/>
              <a:t>مفتوحة</a:t>
            </a:r>
            <a:endParaRPr lang="ar-SY" sz="3200" dirty="0" smtClean="0"/>
          </a:p>
          <a:p>
            <a:pPr>
              <a:buFontTx/>
              <a:buChar char="-"/>
            </a:pPr>
            <a:r>
              <a:rPr lang="ar-SY" sz="3200" dirty="0" smtClean="0"/>
              <a:t>كتاباته</a:t>
            </a:r>
            <a:endParaRPr lang="en-US" sz="3200" dirty="0"/>
          </a:p>
        </p:txBody>
      </p:sp>
      <p:cxnSp>
        <p:nvCxnSpPr>
          <p:cNvPr id="12" name="رابط مستقيم 11"/>
          <p:cNvCxnSpPr/>
          <p:nvPr/>
        </p:nvCxnSpPr>
        <p:spPr>
          <a:xfrm>
            <a:off x="4572000" y="1700808"/>
            <a:ext cx="0" cy="468052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dirty="0" smtClean="0"/>
              <a:t>4- الباءة</a:t>
            </a:r>
            <a:endParaRPr lang="ar-SY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200000"/>
              </a:lnSpc>
              <a:buNone/>
              <a:tabLst>
                <a:tab pos="8046720" algn="l"/>
              </a:tabLst>
            </a:pPr>
            <a:r>
              <a:rPr lang="ar-SY" sz="3600" dirty="0"/>
              <a:t>قال رسول الله</a:t>
            </a:r>
            <a:r>
              <a:rPr lang="ar-SA" sz="3600" dirty="0"/>
              <a:t> </a:t>
            </a:r>
            <a:r>
              <a:rPr lang="en-US" sz="3600" dirty="0">
                <a:sym typeface="AGA Arabesque"/>
              </a:rPr>
              <a:t></a:t>
            </a:r>
            <a:r>
              <a:rPr lang="ar-SY" sz="3600" dirty="0"/>
              <a:t>: </a:t>
            </a:r>
            <a:r>
              <a:rPr lang="ar-SA" sz="3600" dirty="0"/>
              <a:t>«يَا مَعْشَرَ الشَّبَابِ</a:t>
            </a:r>
            <a:r>
              <a:rPr lang="ar-SY" sz="3600" dirty="0"/>
              <a:t>،</a:t>
            </a:r>
            <a:r>
              <a:rPr lang="ar-SA" sz="3600" dirty="0"/>
              <a:t> مَنِ اسْتَطَاعَ الْبَاءَةَ فَلْيَتَزَوَّجْ؛ فَإِنَّهُ أَغَضُّ لِلْبَصَرِ وَأَحْصَنُ لِلْفَرْجِ، وَمَنْ لَمْ يَسْتَطِعْ فَعَلَيْهِ بِالصَّوْمِ، فَإِنَّهُ لَهُ وِجَاءٌ»</a:t>
            </a:r>
            <a:r>
              <a:rPr lang="ar-SY" sz="3600" dirty="0"/>
              <a:t>. 	    </a:t>
            </a:r>
            <a:r>
              <a:rPr lang="ar-SY" sz="2400" dirty="0" smtClean="0">
                <a:solidFill>
                  <a:srgbClr val="DF3180"/>
                </a:solidFill>
              </a:rPr>
              <a:t>[</a:t>
            </a:r>
            <a:r>
              <a:rPr lang="ar-SY" sz="2400" dirty="0">
                <a:solidFill>
                  <a:srgbClr val="DF3180"/>
                </a:solidFill>
              </a:rPr>
              <a:t>البخاري]</a:t>
            </a:r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1779143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عنوان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mtClean="0"/>
              <a:t>4- الباءة</a:t>
            </a:r>
            <a:endParaRPr lang="ar-SY" dirty="0"/>
          </a:p>
        </p:txBody>
      </p:sp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/>
        <p:txBody>
          <a:bodyPr numCol="2" rtlCol="1">
            <a:noAutofit/>
          </a:bodyPr>
          <a:lstStyle/>
          <a:p>
            <a:pPr marL="457200" indent="-457200"/>
            <a:r>
              <a:rPr lang="ar-SA" dirty="0" smtClean="0"/>
              <a:t>الباءة</a:t>
            </a:r>
            <a:r>
              <a:rPr lang="ar-SY" dirty="0" smtClean="0"/>
              <a:t> المادية</a:t>
            </a:r>
          </a:p>
          <a:p>
            <a:pPr marL="457200" indent="-457200"/>
            <a:r>
              <a:rPr lang="ar-SA" dirty="0" smtClean="0"/>
              <a:t>الباءة</a:t>
            </a:r>
            <a:r>
              <a:rPr lang="ar-SY" dirty="0" smtClean="0"/>
              <a:t> </a:t>
            </a:r>
            <a:r>
              <a:rPr lang="ar-SA" dirty="0" smtClean="0"/>
              <a:t>الجسدية </a:t>
            </a:r>
            <a:endParaRPr lang="ar-SY" dirty="0" smtClean="0"/>
          </a:p>
          <a:p>
            <a:pPr marL="0" indent="0">
              <a:buNone/>
            </a:pPr>
            <a:endParaRPr lang="ar-SY" dirty="0" smtClean="0"/>
          </a:p>
          <a:p>
            <a:pPr marL="736600" indent="-457200"/>
            <a:r>
              <a:rPr lang="ar-SA" dirty="0" smtClean="0"/>
              <a:t>الباءة</a:t>
            </a:r>
            <a:r>
              <a:rPr lang="ar-SY" dirty="0" smtClean="0"/>
              <a:t> </a:t>
            </a:r>
            <a:r>
              <a:rPr lang="ar-SA" dirty="0" smtClean="0"/>
              <a:t>التربوية </a:t>
            </a:r>
            <a:endParaRPr lang="ar-SY" dirty="0" smtClean="0"/>
          </a:p>
          <a:p>
            <a:pPr marL="736600" indent="-457200"/>
            <a:r>
              <a:rPr lang="ar-SA" dirty="0" smtClean="0"/>
              <a:t>الباءة</a:t>
            </a:r>
            <a:r>
              <a:rPr lang="ar-SY" dirty="0" smtClean="0"/>
              <a:t> </a:t>
            </a:r>
            <a:r>
              <a:rPr lang="ar-SA" dirty="0" smtClean="0"/>
              <a:t>النفسية</a:t>
            </a:r>
            <a:endParaRPr lang="ar-SY" dirty="0" smtClean="0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818869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عنوان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dirty="0" smtClean="0"/>
              <a:t>4- الباءة</a:t>
            </a:r>
            <a:endParaRPr lang="ar-SY" dirty="0"/>
          </a:p>
        </p:txBody>
      </p:sp>
      <p:sp>
        <p:nvSpPr>
          <p:cNvPr id="7" name="عنصر نائب للنص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ar-SY" sz="4000" b="0" dirty="0" smtClean="0">
                <a:solidFill>
                  <a:srgbClr val="92278F"/>
                </a:solidFill>
              </a:rPr>
              <a:t>متى نعرفها؟</a:t>
            </a:r>
            <a:endParaRPr lang="ar-SY" sz="4000" b="0" dirty="0">
              <a:solidFill>
                <a:srgbClr val="92278F"/>
              </a:solidFill>
            </a:endParaRPr>
          </a:p>
        </p:txBody>
      </p:sp>
      <p:sp>
        <p:nvSpPr>
          <p:cNvPr id="8" name="عنصر نائب للمحتوى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ctr">
              <a:buNone/>
            </a:pPr>
            <a:endParaRPr lang="ar-SY" sz="1100" dirty="0" smtClean="0"/>
          </a:p>
          <a:p>
            <a:pPr algn="ctr">
              <a:buNone/>
            </a:pPr>
            <a:r>
              <a:rPr lang="ar-SY" sz="7200" dirty="0" smtClean="0"/>
              <a:t>قبل + أثناء</a:t>
            </a:r>
            <a:endParaRPr lang="ar-SY" sz="6000" dirty="0" smtClean="0"/>
          </a:p>
        </p:txBody>
      </p:sp>
      <p:sp>
        <p:nvSpPr>
          <p:cNvPr id="9" name="عنصر نائب للنص 8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ar-SY" sz="4000" b="0" dirty="0" smtClean="0">
                <a:solidFill>
                  <a:srgbClr val="92278F"/>
                </a:solidFill>
              </a:rPr>
              <a:t>كيف نعرفها ؟</a:t>
            </a:r>
            <a:endParaRPr lang="ar-SY" sz="4000" b="0" dirty="0">
              <a:solidFill>
                <a:srgbClr val="92278F"/>
              </a:solidFill>
            </a:endParaRPr>
          </a:p>
        </p:txBody>
      </p:sp>
      <p:sp>
        <p:nvSpPr>
          <p:cNvPr id="10" name="عنصر نائب للمحتوى 9"/>
          <p:cNvSpPr>
            <a:spLocks noGrp="1"/>
          </p:cNvSpPr>
          <p:nvPr>
            <p:ph sz="quarter" idx="4"/>
          </p:nvPr>
        </p:nvSpPr>
        <p:spPr>
          <a:xfrm>
            <a:off x="4644008" y="2430040"/>
            <a:ext cx="4248472" cy="3951288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ar-SY" sz="3200" dirty="0" smtClean="0"/>
              <a:t>السؤال المباشر</a:t>
            </a:r>
          </a:p>
          <a:p>
            <a:pPr>
              <a:spcBef>
                <a:spcPts val="0"/>
              </a:spcBef>
            </a:pPr>
            <a:r>
              <a:rPr lang="ar-SY" sz="3000" dirty="0" smtClean="0"/>
              <a:t>سيرة حياته، وتكوينه لنفسه </a:t>
            </a:r>
          </a:p>
          <a:p>
            <a:pPr>
              <a:spcBef>
                <a:spcPts val="0"/>
              </a:spcBef>
            </a:pPr>
            <a:r>
              <a:rPr lang="ar-SY" sz="3200" dirty="0" smtClean="0"/>
              <a:t>دأبه على الدراسة والعمل</a:t>
            </a:r>
          </a:p>
          <a:p>
            <a:pPr>
              <a:spcBef>
                <a:spcPts val="0"/>
              </a:spcBef>
            </a:pPr>
            <a:r>
              <a:rPr lang="ar-SY" sz="3200" dirty="0" smtClean="0"/>
              <a:t>مسؤوليته في بيت أهله</a:t>
            </a:r>
            <a:endParaRPr lang="ar-SY" sz="3200" dirty="0"/>
          </a:p>
        </p:txBody>
      </p:sp>
      <p:cxnSp>
        <p:nvCxnSpPr>
          <p:cNvPr id="12" name="رابط مستقيم 11"/>
          <p:cNvCxnSpPr/>
          <p:nvPr/>
        </p:nvCxnSpPr>
        <p:spPr>
          <a:xfrm>
            <a:off x="4572000" y="1700808"/>
            <a:ext cx="0" cy="468052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عنوان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dirty="0"/>
              <a:t>5- </a:t>
            </a:r>
            <a:r>
              <a:rPr lang="ar-SA" dirty="0"/>
              <a:t>الخلق الحسن</a:t>
            </a:r>
            <a:endParaRPr lang="ar-SY" dirty="0"/>
          </a:p>
        </p:txBody>
      </p:sp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  <a:tabLst>
                <a:tab pos="8046720" algn="l"/>
              </a:tabLst>
            </a:pPr>
            <a:r>
              <a:rPr lang="ar-SA" sz="4400" dirty="0"/>
              <a:t>قال رسول الله </a:t>
            </a:r>
            <a:r>
              <a:rPr lang="ar-SA" sz="4400" dirty="0">
                <a:sym typeface="AGA Arabesque"/>
              </a:rPr>
              <a:t></a:t>
            </a:r>
            <a:r>
              <a:rPr lang="ar-SY" sz="4400" dirty="0"/>
              <a:t>: </a:t>
            </a:r>
          </a:p>
          <a:p>
            <a:pPr marL="0" indent="0" algn="just">
              <a:buNone/>
              <a:tabLst>
                <a:tab pos="8046720" algn="l"/>
              </a:tabLst>
            </a:pPr>
            <a:r>
              <a:rPr lang="ar-SY" sz="4400" dirty="0"/>
              <a:t>«إِذا جاءكم مَن تَرضَون دينه وخُلُقَه فأنكِحُوه»	 </a:t>
            </a:r>
            <a:r>
              <a:rPr lang="ar-SY" sz="3200" dirty="0">
                <a:solidFill>
                  <a:srgbClr val="DF3180"/>
                </a:solidFill>
              </a:rPr>
              <a:t>[الترمذي]</a:t>
            </a:r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624858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عنوان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dirty="0"/>
              <a:t>5- </a:t>
            </a:r>
            <a:r>
              <a:rPr lang="ar-SA" dirty="0"/>
              <a:t>الخلق الحسن</a:t>
            </a:r>
            <a:endParaRPr lang="ar-SY" dirty="0"/>
          </a:p>
        </p:txBody>
      </p:sp>
      <p:sp>
        <p:nvSpPr>
          <p:cNvPr id="7" name="عنصر نائب للنص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ar-SY" sz="4000" b="0" smtClean="0">
                <a:solidFill>
                  <a:srgbClr val="92278F"/>
                </a:solidFill>
              </a:rPr>
              <a:t>متى نعرفه؟</a:t>
            </a:r>
            <a:endParaRPr lang="ar-SY" sz="4000" b="0">
              <a:solidFill>
                <a:srgbClr val="92278F"/>
              </a:solidFill>
            </a:endParaRPr>
          </a:p>
        </p:txBody>
      </p:sp>
      <p:sp>
        <p:nvSpPr>
          <p:cNvPr id="8" name="عنصر نائب للمحتوى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ctr">
              <a:buNone/>
            </a:pPr>
            <a:endParaRPr lang="ar-SY" sz="1100" dirty="0"/>
          </a:p>
          <a:p>
            <a:pPr algn="ctr">
              <a:buNone/>
            </a:pPr>
            <a:r>
              <a:rPr lang="ar-SY" sz="7200" dirty="0"/>
              <a:t>قبل + أثناء</a:t>
            </a:r>
            <a:endParaRPr lang="ar-SY" sz="6000" dirty="0"/>
          </a:p>
        </p:txBody>
      </p:sp>
      <p:sp>
        <p:nvSpPr>
          <p:cNvPr id="9" name="عنصر نائب للنص 8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ar-SY" sz="4000" b="0" dirty="0" smtClean="0">
                <a:solidFill>
                  <a:srgbClr val="92278F"/>
                </a:solidFill>
              </a:rPr>
              <a:t>كيف نعرفه ؟</a:t>
            </a:r>
            <a:endParaRPr lang="ar-SY" sz="4000" b="0" dirty="0">
              <a:solidFill>
                <a:srgbClr val="92278F"/>
              </a:solidFill>
            </a:endParaRPr>
          </a:p>
        </p:txBody>
      </p:sp>
      <p:sp>
        <p:nvSpPr>
          <p:cNvPr id="10" name="عنصر نائب للمحتوى 9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>
              <a:lnSpc>
                <a:spcPct val="125000"/>
              </a:lnSpc>
              <a:spcBef>
                <a:spcPts val="0"/>
              </a:spcBef>
            </a:pPr>
            <a:r>
              <a:rPr lang="ar-SY" sz="3600" dirty="0"/>
              <a:t>أصدقاؤه وجواره</a:t>
            </a:r>
          </a:p>
          <a:p>
            <a:pPr>
              <a:lnSpc>
                <a:spcPct val="125000"/>
              </a:lnSpc>
              <a:spcBef>
                <a:spcPts val="0"/>
              </a:spcBef>
            </a:pPr>
            <a:r>
              <a:rPr lang="ar-SY" sz="3600" dirty="0"/>
              <a:t>عمله</a:t>
            </a:r>
          </a:p>
          <a:p>
            <a:pPr>
              <a:lnSpc>
                <a:spcPct val="125000"/>
              </a:lnSpc>
              <a:spcBef>
                <a:spcPts val="0"/>
              </a:spcBef>
            </a:pPr>
            <a:r>
              <a:rPr lang="ar-SY" sz="3600" dirty="0"/>
              <a:t>مسجده </a:t>
            </a:r>
          </a:p>
          <a:p>
            <a:pPr>
              <a:lnSpc>
                <a:spcPct val="125000"/>
              </a:lnSpc>
              <a:spcBef>
                <a:spcPts val="0"/>
              </a:spcBef>
            </a:pPr>
            <a:r>
              <a:rPr lang="ar-SY" sz="3600" dirty="0"/>
              <a:t>سلوكه وكلامه</a:t>
            </a:r>
          </a:p>
        </p:txBody>
      </p:sp>
      <p:cxnSp>
        <p:nvCxnSpPr>
          <p:cNvPr id="12" name="رابط مستقيم 11"/>
          <p:cNvCxnSpPr/>
          <p:nvPr/>
        </p:nvCxnSpPr>
        <p:spPr>
          <a:xfrm>
            <a:off x="4572000" y="1700808"/>
            <a:ext cx="0" cy="468052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عنوان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mtClean="0"/>
              <a:t>6- الجمال</a:t>
            </a:r>
            <a:endParaRPr lang="ar-SY" dirty="0"/>
          </a:p>
        </p:txBody>
      </p:sp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spcBef>
                <a:spcPts val="0"/>
              </a:spcBef>
              <a:buNone/>
            </a:pPr>
            <a:r>
              <a:rPr lang="ar-SA" sz="4400" dirty="0"/>
              <a:t>قال سيدنا عمر </a:t>
            </a:r>
            <a:r>
              <a:rPr lang="en-US" sz="4400" dirty="0">
                <a:sym typeface="AGA Arabesque"/>
              </a:rPr>
              <a:t></a:t>
            </a:r>
            <a:r>
              <a:rPr lang="ar-SA" sz="4400" dirty="0"/>
              <a:t>: </a:t>
            </a:r>
          </a:p>
          <a:p>
            <a:pPr marL="0" indent="0" algn="just">
              <a:spcBef>
                <a:spcPts val="0"/>
              </a:spcBef>
              <a:buNone/>
              <a:tabLst>
                <a:tab pos="8046720" algn="l"/>
              </a:tabLst>
            </a:pPr>
            <a:r>
              <a:rPr lang="ar-SA" sz="4400" dirty="0"/>
              <a:t>(</a:t>
            </a:r>
            <a:r>
              <a:rPr lang="ar-SY" sz="4400" dirty="0"/>
              <a:t>لا تُنكحوا المرأةَ الرجلَ القبيح الذميم، فإنهن يحببن لأنفسهن ما تحبون لأنفسكم</a:t>
            </a:r>
            <a:r>
              <a:rPr lang="ar-SA" sz="4400" dirty="0" smtClean="0"/>
              <a:t>)</a:t>
            </a:r>
            <a:endParaRPr lang="ar-SY" sz="4400" dirty="0" smtClean="0"/>
          </a:p>
          <a:p>
            <a:pPr marL="0" indent="0" algn="l">
              <a:spcBef>
                <a:spcPts val="0"/>
              </a:spcBef>
              <a:buNone/>
              <a:tabLst>
                <a:tab pos="8046720" algn="l"/>
              </a:tabLst>
            </a:pPr>
            <a:r>
              <a:rPr lang="ar-SA" sz="2800" dirty="0" smtClean="0">
                <a:solidFill>
                  <a:srgbClr val="DF3180"/>
                </a:solidFill>
              </a:rPr>
              <a:t>[</a:t>
            </a:r>
            <a:r>
              <a:rPr lang="ar-SA" sz="2800" dirty="0">
                <a:solidFill>
                  <a:srgbClr val="DF3180"/>
                </a:solidFill>
              </a:rPr>
              <a:t>أحكام النساء]</a:t>
            </a:r>
            <a:endParaRPr lang="en-US" sz="2800" dirty="0">
              <a:solidFill>
                <a:srgbClr val="DF3180"/>
              </a:solidFill>
            </a:endParaRPr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74523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عنوان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dirty="0" smtClean="0"/>
              <a:t>6- الجمال</a:t>
            </a:r>
            <a:endParaRPr lang="ar-SY" dirty="0"/>
          </a:p>
        </p:txBody>
      </p:sp>
      <p:sp>
        <p:nvSpPr>
          <p:cNvPr id="7" name="عنصر نائب للنص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ar-SY" sz="4000" b="0" smtClean="0">
                <a:solidFill>
                  <a:srgbClr val="92278F"/>
                </a:solidFill>
              </a:rPr>
              <a:t>متى نعرفه؟</a:t>
            </a:r>
            <a:endParaRPr lang="ar-SY" sz="4000" b="0">
              <a:solidFill>
                <a:srgbClr val="92278F"/>
              </a:solidFill>
            </a:endParaRPr>
          </a:p>
        </p:txBody>
      </p:sp>
      <p:sp>
        <p:nvSpPr>
          <p:cNvPr id="8" name="عنصر نائب للمحتوى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ctr">
              <a:buNone/>
            </a:pPr>
            <a:endParaRPr lang="ar-SY" sz="1600" dirty="0" smtClean="0"/>
          </a:p>
          <a:p>
            <a:pPr algn="ctr">
              <a:buNone/>
            </a:pPr>
            <a:r>
              <a:rPr lang="ar-SY" sz="7200" dirty="0" smtClean="0"/>
              <a:t>قبل + أثناء</a:t>
            </a:r>
            <a:endParaRPr lang="ar-SY" sz="6000" dirty="0" smtClean="0"/>
          </a:p>
        </p:txBody>
      </p:sp>
      <p:sp>
        <p:nvSpPr>
          <p:cNvPr id="9" name="عنصر نائب للنص 8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ar-SY" sz="4000" b="0" smtClean="0">
                <a:solidFill>
                  <a:srgbClr val="92278F"/>
                </a:solidFill>
              </a:rPr>
              <a:t>كيف نعرفه ؟</a:t>
            </a:r>
            <a:endParaRPr lang="ar-SY" sz="4000" b="0">
              <a:solidFill>
                <a:srgbClr val="92278F"/>
              </a:solidFill>
            </a:endParaRPr>
          </a:p>
        </p:txBody>
      </p:sp>
      <p:sp>
        <p:nvSpPr>
          <p:cNvPr id="10" name="عنصر نائب للمحتوى 9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 lvl="0" algn="ctr">
              <a:buNone/>
            </a:pPr>
            <a:endParaRPr lang="ar-SY" sz="1600" dirty="0" smtClean="0"/>
          </a:p>
          <a:p>
            <a:pPr lvl="0" algn="ctr">
              <a:buNone/>
            </a:pPr>
            <a:r>
              <a:rPr lang="ar-SY" sz="7200" dirty="0" smtClean="0"/>
              <a:t>النظر</a:t>
            </a:r>
            <a:endParaRPr lang="ar-SY" sz="6000" dirty="0" smtClean="0"/>
          </a:p>
        </p:txBody>
      </p:sp>
      <p:cxnSp>
        <p:nvCxnSpPr>
          <p:cNvPr id="12" name="رابط مستقيم 11"/>
          <p:cNvCxnSpPr/>
          <p:nvPr/>
        </p:nvCxnSpPr>
        <p:spPr>
          <a:xfrm>
            <a:off x="4572000" y="1700808"/>
            <a:ext cx="0" cy="468052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عنوان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mtClean="0"/>
              <a:t>7- الحسب</a:t>
            </a:r>
            <a:endParaRPr lang="ar-SY" dirty="0"/>
          </a:p>
        </p:txBody>
      </p:sp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spcBef>
                <a:spcPts val="0"/>
              </a:spcBef>
              <a:buNone/>
              <a:tabLst>
                <a:tab pos="8046720" algn="l"/>
              </a:tabLst>
            </a:pPr>
            <a:r>
              <a:rPr lang="ar-SY" sz="4400" dirty="0"/>
              <a:t>قال رسول الله </a:t>
            </a:r>
            <a:r>
              <a:rPr lang="en-US" sz="4400" dirty="0">
                <a:sym typeface="AGA Arabesque"/>
              </a:rPr>
              <a:t></a:t>
            </a:r>
            <a:r>
              <a:rPr lang="ar-SY" sz="4400" dirty="0"/>
              <a:t>: </a:t>
            </a:r>
            <a:endParaRPr lang="ar-SA" sz="4400" dirty="0"/>
          </a:p>
          <a:p>
            <a:pPr marL="0" indent="0" algn="ctr">
              <a:spcBef>
                <a:spcPts val="0"/>
              </a:spcBef>
              <a:buNone/>
              <a:tabLst>
                <a:tab pos="8046720" algn="l"/>
              </a:tabLst>
            </a:pPr>
            <a:r>
              <a:rPr lang="ar-SA" sz="4400" dirty="0"/>
              <a:t>«</a:t>
            </a:r>
            <a:r>
              <a:rPr lang="ar-SY" sz="4400" dirty="0"/>
              <a:t>الناس معادن كمعادن الذهب والفضة</a:t>
            </a:r>
            <a:r>
              <a:rPr lang="ar-SA" sz="4400" dirty="0"/>
              <a:t>» </a:t>
            </a:r>
            <a:endParaRPr lang="ar-SY" sz="4400" dirty="0"/>
          </a:p>
          <a:p>
            <a:pPr marL="0" indent="0" algn="l">
              <a:spcBef>
                <a:spcPts val="0"/>
              </a:spcBef>
              <a:buNone/>
              <a:tabLst>
                <a:tab pos="8046720" algn="l"/>
              </a:tabLst>
            </a:pPr>
            <a:r>
              <a:rPr lang="ar-SY" sz="2400" dirty="0">
                <a:solidFill>
                  <a:srgbClr val="DF3180"/>
                </a:solidFill>
              </a:rPr>
              <a:t>[مسلم]</a:t>
            </a:r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269339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عنوان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mtClean="0"/>
              <a:t>7- الحسب</a:t>
            </a:r>
            <a:endParaRPr lang="ar-SY"/>
          </a:p>
        </p:txBody>
      </p:sp>
      <p:sp>
        <p:nvSpPr>
          <p:cNvPr id="7" name="عنصر نائب للنص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ar-SY" sz="4000" b="0" smtClean="0">
                <a:solidFill>
                  <a:srgbClr val="92278F"/>
                </a:solidFill>
              </a:rPr>
              <a:t>متى نعرفه؟</a:t>
            </a:r>
            <a:endParaRPr lang="ar-SY" sz="4000" b="0">
              <a:solidFill>
                <a:srgbClr val="92278F"/>
              </a:solidFill>
            </a:endParaRPr>
          </a:p>
        </p:txBody>
      </p:sp>
      <p:sp>
        <p:nvSpPr>
          <p:cNvPr id="8" name="عنصر نائب للمحتوى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ctr">
              <a:buNone/>
            </a:pPr>
            <a:endParaRPr lang="ar-SY" sz="700" dirty="0" smtClean="0"/>
          </a:p>
          <a:p>
            <a:pPr algn="ctr">
              <a:buNone/>
            </a:pPr>
            <a:r>
              <a:rPr lang="ar-SY" sz="7200" dirty="0" smtClean="0"/>
              <a:t>قبل + أثناء</a:t>
            </a:r>
            <a:endParaRPr lang="ar-SY" sz="6000" dirty="0" smtClean="0"/>
          </a:p>
        </p:txBody>
      </p:sp>
      <p:sp>
        <p:nvSpPr>
          <p:cNvPr id="9" name="عنصر نائب للنص 8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ar-SY" sz="4000" b="0" smtClean="0">
                <a:solidFill>
                  <a:srgbClr val="92278F"/>
                </a:solidFill>
              </a:rPr>
              <a:t>كيف نعرفه ؟</a:t>
            </a:r>
            <a:endParaRPr lang="ar-SY" sz="4000" b="0">
              <a:solidFill>
                <a:srgbClr val="92278F"/>
              </a:solidFill>
            </a:endParaRPr>
          </a:p>
        </p:txBody>
      </p:sp>
      <p:sp>
        <p:nvSpPr>
          <p:cNvPr id="10" name="عنصر نائب للمحتوى 9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ar-SY" sz="5400" dirty="0" smtClean="0"/>
              <a:t>سؤال الجوار</a:t>
            </a:r>
          </a:p>
          <a:p>
            <a:pPr>
              <a:buFontTx/>
              <a:buChar char="-"/>
            </a:pPr>
            <a:r>
              <a:rPr lang="ar-SY" sz="5400" dirty="0" smtClean="0"/>
              <a:t>جلسة التعارف</a:t>
            </a:r>
          </a:p>
        </p:txBody>
      </p:sp>
      <p:cxnSp>
        <p:nvCxnSpPr>
          <p:cNvPr id="12" name="رابط مستقيم 11"/>
          <p:cNvCxnSpPr/>
          <p:nvPr/>
        </p:nvCxnSpPr>
        <p:spPr>
          <a:xfrm>
            <a:off x="4572000" y="1700808"/>
            <a:ext cx="0" cy="468052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27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عنوان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mtClean="0"/>
              <a:t>8- النظافة</a:t>
            </a:r>
            <a:endParaRPr lang="ar-SY" dirty="0"/>
          </a:p>
        </p:txBody>
      </p:sp>
      <p:pic>
        <p:nvPicPr>
          <p:cNvPr id="5" name="Picture 2" descr="D:\جميع الملفات\العمل\عمل أحمد\الدورة التأهيلية وملحقاتها\مرفقات بوربوينت\صور منوعة\cleeean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 rot="494235">
            <a:off x="1583284" y="1384340"/>
            <a:ext cx="5222094" cy="49406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769798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عنوان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mtClean="0"/>
              <a:t>8- النظافة</a:t>
            </a:r>
            <a:endParaRPr lang="ar-SY"/>
          </a:p>
        </p:txBody>
      </p:sp>
      <p:sp>
        <p:nvSpPr>
          <p:cNvPr id="7" name="عنصر نائب للنص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ar-SY" sz="4000" b="0" smtClean="0">
                <a:solidFill>
                  <a:srgbClr val="92278F"/>
                </a:solidFill>
              </a:rPr>
              <a:t>متى نعرفه؟</a:t>
            </a:r>
            <a:endParaRPr lang="ar-SY" sz="4000" b="0">
              <a:solidFill>
                <a:srgbClr val="92278F"/>
              </a:solidFill>
            </a:endParaRPr>
          </a:p>
        </p:txBody>
      </p:sp>
      <p:sp>
        <p:nvSpPr>
          <p:cNvPr id="8" name="عنصر نائب للمحتوى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ctr">
              <a:buNone/>
            </a:pPr>
            <a:endParaRPr lang="ar-SY" sz="900" dirty="0" smtClean="0"/>
          </a:p>
          <a:p>
            <a:pPr algn="ctr">
              <a:buNone/>
            </a:pPr>
            <a:r>
              <a:rPr lang="ar-SY" sz="9600" dirty="0" smtClean="0"/>
              <a:t>أثناء</a:t>
            </a:r>
            <a:endParaRPr lang="ar-SY" sz="8000" dirty="0" smtClean="0"/>
          </a:p>
        </p:txBody>
      </p:sp>
      <p:sp>
        <p:nvSpPr>
          <p:cNvPr id="9" name="عنصر نائب للنص 8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ar-SY" sz="4000" b="0" smtClean="0">
                <a:solidFill>
                  <a:srgbClr val="92278F"/>
                </a:solidFill>
              </a:rPr>
              <a:t>كيف نعرفها؟</a:t>
            </a:r>
            <a:endParaRPr lang="ar-SY" sz="4000" b="0">
              <a:solidFill>
                <a:srgbClr val="92278F"/>
              </a:solidFill>
            </a:endParaRPr>
          </a:p>
        </p:txBody>
      </p:sp>
      <p:sp>
        <p:nvSpPr>
          <p:cNvPr id="10" name="عنصر نائب للمحتوى 9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ar-SY" sz="3600" dirty="0" smtClean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ar-SY" sz="2800" dirty="0" smtClean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ar-SY" dirty="0" smtClean="0"/>
              <a:t>بالنظر </a:t>
            </a:r>
            <a:r>
              <a:rPr lang="ar-SY" dirty="0"/>
              <a:t>إلى</a:t>
            </a:r>
            <a:br>
              <a:rPr lang="ar-SY" dirty="0"/>
            </a:br>
            <a:r>
              <a:rPr lang="ar-SY" dirty="0"/>
              <a:t>نظافته الشخصية</a:t>
            </a:r>
          </a:p>
        </p:txBody>
      </p:sp>
      <p:cxnSp>
        <p:nvCxnSpPr>
          <p:cNvPr id="12" name="رابط مستقيم 11"/>
          <p:cNvCxnSpPr/>
          <p:nvPr/>
        </p:nvCxnSpPr>
        <p:spPr>
          <a:xfrm>
            <a:off x="4572000" y="1700808"/>
            <a:ext cx="0" cy="468052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29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z="5400" dirty="0" smtClean="0"/>
              <a:t>9- أن لا تكون ذات </a:t>
            </a:r>
            <a:r>
              <a:rPr lang="ar-SA" sz="5400" dirty="0" smtClean="0"/>
              <a:t>قرابة قريبة</a:t>
            </a:r>
            <a:endParaRPr lang="ar-SY" sz="5400" dirty="0"/>
          </a:p>
        </p:txBody>
      </p:sp>
      <p:sp>
        <p:nvSpPr>
          <p:cNvPr id="4" name="عنصر نائب للمحتوى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ar-SA" dirty="0" smtClean="0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30</a:t>
            </a:fld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mph" presetSubtype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mtClean="0"/>
              <a:t>10- ماذا عن الحب</a:t>
            </a:r>
            <a:endParaRPr lang="ar-SY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ar-SA" sz="3600" dirty="0"/>
              <a:t>إن لم </a:t>
            </a:r>
            <a:r>
              <a:rPr lang="ar-SY" sz="3600" dirty="0"/>
              <a:t>ت</a:t>
            </a:r>
            <a:r>
              <a:rPr lang="ar-SA" sz="3600" dirty="0"/>
              <a:t>حب الفتاة الشاب </a:t>
            </a:r>
            <a:r>
              <a:rPr lang="ar-SY" sz="3600" dirty="0"/>
              <a:t>ا</a:t>
            </a:r>
            <a:r>
              <a:rPr lang="ar-SA" sz="3600" dirty="0"/>
              <a:t>ل</a:t>
            </a:r>
            <a:r>
              <a:rPr lang="ar-SY" sz="3600" dirty="0"/>
              <a:t>ذ</a:t>
            </a:r>
            <a:r>
              <a:rPr lang="ar-SA" sz="3600" dirty="0"/>
              <a:t>ي يريد الزواج </a:t>
            </a:r>
            <a:r>
              <a:rPr lang="ar-SY" sz="3600" dirty="0"/>
              <a:t>ب</a:t>
            </a:r>
            <a:r>
              <a:rPr lang="ar-SA" sz="3600" dirty="0"/>
              <a:t>ها هل يصحُّ أن </a:t>
            </a:r>
            <a:r>
              <a:rPr lang="ar-SY" sz="3600" dirty="0"/>
              <a:t>تقبله زوجاً</a:t>
            </a:r>
            <a:r>
              <a:rPr lang="ar-SA" sz="3600" dirty="0"/>
              <a:t>؟! </a:t>
            </a:r>
            <a:endParaRPr lang="ar-SY" sz="3600" dirty="0"/>
          </a:p>
          <a:p>
            <a:pPr marL="0" lvl="0" indent="0" algn="just">
              <a:spcBef>
                <a:spcPts val="0"/>
              </a:spcBef>
              <a:buNone/>
              <a:tabLst>
                <a:tab pos="7032625" algn="l"/>
              </a:tabLst>
            </a:pPr>
            <a:r>
              <a:rPr lang="ar-SY" sz="3600" dirty="0"/>
              <a:t>قال الله تعالى: {وَمِنْ آيَاتِهِ أَنْ خَلَقَ لَكُمْ مِنْ أَنْفُسِكُمْ أَزْوَاجًا لِتَسْكُنُوا إِلَيْهَا وَجَعَلَ بَيْنَكُمْ مَوَدَّةً وَرَحْمَةً}</a:t>
            </a:r>
            <a:r>
              <a:rPr lang="ar-SY" sz="3600" dirty="0">
                <a:solidFill>
                  <a:srgbClr val="058123"/>
                </a:solidFill>
                <a:ea typeface="Monotype Koufi" pitchFamily="2" charset="-78"/>
              </a:rPr>
              <a:t>	</a:t>
            </a:r>
            <a:r>
              <a:rPr lang="ar-SY" sz="2400" dirty="0">
                <a:solidFill>
                  <a:srgbClr val="DF3180"/>
                </a:solidFill>
              </a:rPr>
              <a:t>[الروم:21]</a:t>
            </a:r>
            <a:endParaRPr lang="ar-SA" sz="2400" dirty="0">
              <a:solidFill>
                <a:srgbClr val="DF3180"/>
              </a:solidFill>
            </a:endParaRPr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31</a:t>
            </a:fld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dirty="0" smtClean="0"/>
              <a:t>معايير اختيار الزوج</a:t>
            </a:r>
            <a:endParaRPr lang="ar-SY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 numCol="2" rtlCol="1">
            <a:normAutofit fontScale="70000" lnSpcReduction="20000"/>
          </a:bodyPr>
          <a:lstStyle/>
          <a:p>
            <a:pPr marL="457200" indent="-457200">
              <a:buFont typeface="+mj-lt"/>
              <a:buAutoNum type="arabicParenR"/>
            </a:pPr>
            <a:r>
              <a:rPr lang="ar-SY" dirty="0"/>
              <a:t>الإسلام</a:t>
            </a:r>
          </a:p>
          <a:p>
            <a:pPr marL="457200" indent="-457200">
              <a:buFont typeface="+mj-lt"/>
              <a:buAutoNum type="arabicParenR"/>
            </a:pPr>
            <a:r>
              <a:rPr lang="ar-SY" dirty="0"/>
              <a:t>الصلاح</a:t>
            </a:r>
          </a:p>
          <a:p>
            <a:pPr marL="457200" indent="-457200">
              <a:buFont typeface="+mj-lt"/>
              <a:buAutoNum type="arabicParenR"/>
            </a:pPr>
            <a:r>
              <a:rPr lang="ar-SY" dirty="0"/>
              <a:t>الوعي</a:t>
            </a:r>
          </a:p>
          <a:p>
            <a:pPr marL="457200" indent="-457200">
              <a:buFont typeface="+mj-lt"/>
              <a:buAutoNum type="arabicParenR"/>
            </a:pPr>
            <a:r>
              <a:rPr lang="ar-SY" dirty="0"/>
              <a:t>الخلق الحسن</a:t>
            </a:r>
          </a:p>
          <a:p>
            <a:pPr marL="457200" indent="-457200">
              <a:buFont typeface="+mj-lt"/>
              <a:buAutoNum type="arabicParenR"/>
            </a:pPr>
            <a:r>
              <a:rPr lang="ar-SY" dirty="0"/>
              <a:t>الباءة</a:t>
            </a:r>
          </a:p>
          <a:p>
            <a:pPr marL="457200" indent="-457200">
              <a:buFont typeface="+mj-lt"/>
              <a:buAutoNum type="arabicParenR"/>
            </a:pPr>
            <a:r>
              <a:rPr lang="ar-SY" dirty="0"/>
              <a:t>الجمال</a:t>
            </a:r>
          </a:p>
          <a:p>
            <a:pPr marL="457200" indent="-457200">
              <a:buFont typeface="+mj-lt"/>
              <a:buAutoNum type="arabicParenR"/>
            </a:pPr>
            <a:r>
              <a:rPr lang="ar-SY" dirty="0"/>
              <a:t>الحسب</a:t>
            </a:r>
          </a:p>
          <a:p>
            <a:pPr marL="457200" indent="-457200">
              <a:buFont typeface="+mj-lt"/>
              <a:buAutoNum type="arabicParenR"/>
            </a:pPr>
            <a:r>
              <a:rPr lang="ar-SY" dirty="0"/>
              <a:t>النظافة</a:t>
            </a:r>
          </a:p>
          <a:p>
            <a:pPr marL="457200" indent="-457200">
              <a:buFont typeface="+mj-lt"/>
              <a:buAutoNum type="arabicParenR"/>
            </a:pPr>
            <a:r>
              <a:rPr lang="ar-SY" dirty="0"/>
              <a:t>ليس قرابة قريبة</a:t>
            </a:r>
          </a:p>
          <a:p>
            <a:pPr marL="457200" indent="-457200">
              <a:buFont typeface="+mj-lt"/>
              <a:buAutoNum type="arabicParenR"/>
            </a:pPr>
            <a:r>
              <a:rPr lang="ar-SY" dirty="0"/>
              <a:t>ماذا عن الحب؟</a:t>
            </a:r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32</a:t>
            </a:fld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dirty="0" smtClean="0"/>
              <a:t>معايير اختيار الزوجين</a:t>
            </a:r>
            <a:endParaRPr lang="ar-SY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 numCol="2" rtlCol="1">
            <a:normAutofit fontScale="70000" lnSpcReduction="20000"/>
          </a:bodyPr>
          <a:lstStyle/>
          <a:p>
            <a:pPr marL="457200" indent="-457200">
              <a:buFont typeface="+mj-lt"/>
              <a:buAutoNum type="arabicParenR"/>
            </a:pPr>
            <a:r>
              <a:rPr lang="ar-SY" dirty="0"/>
              <a:t>الإسلام</a:t>
            </a:r>
          </a:p>
          <a:p>
            <a:pPr marL="457200" indent="-457200">
              <a:buFont typeface="+mj-lt"/>
              <a:buAutoNum type="arabicParenR"/>
            </a:pPr>
            <a:r>
              <a:rPr lang="ar-SY" dirty="0"/>
              <a:t>الصلاح</a:t>
            </a:r>
          </a:p>
          <a:p>
            <a:pPr marL="457200" indent="-457200">
              <a:buFont typeface="+mj-lt"/>
              <a:buAutoNum type="arabicParenR"/>
            </a:pPr>
            <a:r>
              <a:rPr lang="ar-SY" dirty="0"/>
              <a:t>الوعي</a:t>
            </a:r>
          </a:p>
          <a:p>
            <a:pPr marL="457200" indent="-457200">
              <a:buFont typeface="+mj-lt"/>
              <a:buAutoNum type="arabicParenR"/>
            </a:pPr>
            <a:r>
              <a:rPr lang="ar-SY" dirty="0">
                <a:solidFill>
                  <a:srgbClr val="ED0080"/>
                </a:solidFill>
              </a:rPr>
              <a:t>الخلق الحسن</a:t>
            </a:r>
          </a:p>
          <a:p>
            <a:pPr marL="457200" indent="-457200">
              <a:buFont typeface="+mj-lt"/>
              <a:buAutoNum type="arabicParenR"/>
            </a:pPr>
            <a:r>
              <a:rPr lang="ar-SY" dirty="0">
                <a:solidFill>
                  <a:srgbClr val="ED0080"/>
                </a:solidFill>
              </a:rPr>
              <a:t>الباءة</a:t>
            </a:r>
          </a:p>
          <a:p>
            <a:pPr marL="457200" indent="-457200">
              <a:buFont typeface="+mj-lt"/>
              <a:buAutoNum type="arabicParenR"/>
            </a:pPr>
            <a:r>
              <a:rPr lang="ar-SY" dirty="0"/>
              <a:t>الجمال</a:t>
            </a:r>
          </a:p>
          <a:p>
            <a:pPr marL="457200" indent="-457200">
              <a:buFont typeface="+mj-lt"/>
              <a:buAutoNum type="arabicParenR"/>
            </a:pPr>
            <a:r>
              <a:rPr lang="ar-SY" dirty="0"/>
              <a:t>الحسب</a:t>
            </a:r>
          </a:p>
          <a:p>
            <a:pPr marL="457200" indent="-457200">
              <a:buFont typeface="+mj-lt"/>
              <a:buAutoNum type="arabicParenR"/>
            </a:pPr>
            <a:r>
              <a:rPr lang="ar-SY" dirty="0"/>
              <a:t>النظافة</a:t>
            </a:r>
          </a:p>
          <a:p>
            <a:pPr marL="457200" indent="-457200">
              <a:buFont typeface="+mj-lt"/>
              <a:buAutoNum type="arabicParenR"/>
            </a:pPr>
            <a:r>
              <a:rPr lang="ar-SY" dirty="0"/>
              <a:t>ليس قرابة قريبة</a:t>
            </a:r>
          </a:p>
          <a:p>
            <a:pPr marL="457200" indent="-457200">
              <a:buFont typeface="+mj-lt"/>
              <a:buAutoNum type="arabicParenR"/>
            </a:pPr>
            <a:r>
              <a:rPr lang="ar-SY" dirty="0"/>
              <a:t>ماذا عن الحب؟</a:t>
            </a:r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319387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dirty="0" smtClean="0"/>
              <a:t>معايير اختيار الزوجين</a:t>
            </a:r>
            <a:endParaRPr lang="ar-SY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 numCol="2" rtlCol="1">
            <a:noAutofit/>
          </a:bodyPr>
          <a:lstStyle/>
          <a:p>
            <a:pPr marL="457200" indent="-457200">
              <a:lnSpc>
                <a:spcPct val="140000"/>
              </a:lnSpc>
              <a:buFont typeface="+mj-lt"/>
              <a:buAutoNum type="arabicParenR"/>
            </a:pPr>
            <a:r>
              <a:rPr lang="ar-SY" sz="3600" dirty="0"/>
              <a:t>الإسلام</a:t>
            </a:r>
          </a:p>
          <a:p>
            <a:pPr marL="457200" indent="-457200">
              <a:lnSpc>
                <a:spcPct val="140000"/>
              </a:lnSpc>
              <a:buFont typeface="+mj-lt"/>
              <a:buAutoNum type="arabicParenR"/>
            </a:pPr>
            <a:r>
              <a:rPr lang="ar-SY" sz="3600" dirty="0"/>
              <a:t>الصلاح</a:t>
            </a:r>
          </a:p>
          <a:p>
            <a:pPr marL="457200" indent="-457200">
              <a:lnSpc>
                <a:spcPct val="140000"/>
              </a:lnSpc>
              <a:buFont typeface="+mj-lt"/>
              <a:buAutoNum type="arabicParenR"/>
            </a:pPr>
            <a:r>
              <a:rPr lang="ar-SY" sz="3600" dirty="0"/>
              <a:t>الوعي</a:t>
            </a:r>
          </a:p>
          <a:p>
            <a:pPr marL="457200" indent="-457200">
              <a:lnSpc>
                <a:spcPct val="140000"/>
              </a:lnSpc>
              <a:buFont typeface="+mj-lt"/>
              <a:buAutoNum type="arabicParenR"/>
            </a:pPr>
            <a:r>
              <a:rPr lang="ar-SY" sz="3600" dirty="0">
                <a:solidFill>
                  <a:srgbClr val="ED0080"/>
                </a:solidFill>
              </a:rPr>
              <a:t>الحياء</a:t>
            </a:r>
          </a:p>
          <a:p>
            <a:pPr marL="457200" indent="-457200">
              <a:lnSpc>
                <a:spcPct val="140000"/>
              </a:lnSpc>
              <a:buFont typeface="+mj-lt"/>
              <a:buAutoNum type="arabicParenR"/>
            </a:pPr>
            <a:r>
              <a:rPr lang="ar-SY" sz="3600" dirty="0">
                <a:solidFill>
                  <a:srgbClr val="ED0080"/>
                </a:solidFill>
              </a:rPr>
              <a:t>الطاعة</a:t>
            </a:r>
          </a:p>
          <a:p>
            <a:pPr marL="457200" indent="-457200">
              <a:lnSpc>
                <a:spcPct val="140000"/>
              </a:lnSpc>
              <a:buFont typeface="+mj-lt"/>
              <a:buAutoNum type="arabicParenR"/>
            </a:pPr>
            <a:r>
              <a:rPr lang="ar-SY" sz="3600" dirty="0"/>
              <a:t>الجمال</a:t>
            </a:r>
          </a:p>
          <a:p>
            <a:pPr marL="457200" indent="-457200">
              <a:lnSpc>
                <a:spcPct val="140000"/>
              </a:lnSpc>
              <a:buFont typeface="+mj-lt"/>
              <a:buAutoNum type="arabicParenR"/>
            </a:pPr>
            <a:r>
              <a:rPr lang="ar-SY" sz="3600" dirty="0"/>
              <a:t>الحسب</a:t>
            </a:r>
          </a:p>
          <a:p>
            <a:pPr marL="457200" indent="-457200">
              <a:lnSpc>
                <a:spcPct val="140000"/>
              </a:lnSpc>
              <a:buFont typeface="+mj-lt"/>
              <a:buAutoNum type="arabicParenR"/>
            </a:pPr>
            <a:r>
              <a:rPr lang="ar-SY" sz="3600" dirty="0"/>
              <a:t>النظافة</a:t>
            </a:r>
          </a:p>
          <a:p>
            <a:pPr marL="457200" indent="-457200">
              <a:lnSpc>
                <a:spcPct val="140000"/>
              </a:lnSpc>
              <a:buFont typeface="+mj-lt"/>
              <a:buAutoNum type="arabicParenR"/>
            </a:pPr>
            <a:r>
              <a:rPr lang="ar-SY" sz="3600" dirty="0"/>
              <a:t>ليست قرابة قريبة</a:t>
            </a:r>
          </a:p>
          <a:p>
            <a:pPr marL="457200" indent="-457200">
              <a:lnSpc>
                <a:spcPct val="140000"/>
              </a:lnSpc>
              <a:buFont typeface="+mj-lt"/>
              <a:buAutoNum type="arabicParenR"/>
            </a:pPr>
            <a:r>
              <a:rPr lang="ar-SY" sz="3600" dirty="0"/>
              <a:t>ماذا عن الحب؟</a:t>
            </a:r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319387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dirty="0" smtClean="0"/>
              <a:t>فوائد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just"/>
            <a:r>
              <a:rPr lang="ar-SA" sz="3600" dirty="0"/>
              <a:t>لا تتزوج</a:t>
            </a:r>
            <a:r>
              <a:rPr lang="ar-SY" sz="3600" dirty="0"/>
              <a:t>وا</a:t>
            </a:r>
            <a:r>
              <a:rPr lang="ar-SA" sz="3600" dirty="0"/>
              <a:t> إلا مَن ترض</a:t>
            </a:r>
            <a:r>
              <a:rPr lang="ar-SY" sz="3600" dirty="0"/>
              <a:t>و</a:t>
            </a:r>
            <a:r>
              <a:rPr lang="ar-SA" sz="3600" dirty="0"/>
              <a:t>ن به</a:t>
            </a:r>
            <a:r>
              <a:rPr lang="ar-SY" sz="3600" dirty="0"/>
              <a:t>م</a:t>
            </a:r>
            <a:r>
              <a:rPr lang="ar-SA" sz="3600" dirty="0"/>
              <a:t> ويرضاه</a:t>
            </a:r>
            <a:r>
              <a:rPr lang="ar-SY" sz="3600" dirty="0"/>
              <a:t>م</a:t>
            </a:r>
            <a:r>
              <a:rPr lang="ar-SA" sz="3600" dirty="0"/>
              <a:t> أهلُك</a:t>
            </a:r>
            <a:r>
              <a:rPr lang="ar-SY" sz="3600" dirty="0" smtClean="0"/>
              <a:t>م</a:t>
            </a:r>
            <a:endParaRPr lang="en-US" sz="3600" dirty="0"/>
          </a:p>
          <a:p>
            <a:pPr algn="just"/>
            <a:r>
              <a:rPr lang="ar-SA" sz="3600" dirty="0"/>
              <a:t>لا تتزوجي من لا يطرق باب </a:t>
            </a:r>
            <a:r>
              <a:rPr lang="ar-SA" sz="3600" dirty="0" smtClean="0"/>
              <a:t>أهلك</a:t>
            </a:r>
            <a:endParaRPr lang="ar-SY" sz="3600" dirty="0" smtClean="0"/>
          </a:p>
          <a:p>
            <a:pPr algn="just"/>
            <a:r>
              <a:rPr lang="ar-SY" sz="3600" dirty="0" smtClean="0"/>
              <a:t>أفضل الخيارات:</a:t>
            </a:r>
          </a:p>
          <a:p>
            <a:pPr marL="0" indent="0" algn="just">
              <a:buNone/>
            </a:pPr>
            <a:r>
              <a:rPr lang="ar-SY" sz="3600" dirty="0" smtClean="0"/>
              <a:t>الاختيار ممن تعرفون من زمن بعيد</a:t>
            </a:r>
            <a:endParaRPr lang="ar-SY" sz="3600" dirty="0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731293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dirty="0" smtClean="0"/>
              <a:t>فوائد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Y" sz="3600" dirty="0"/>
              <a:t>خطبة الإنترنت لا ينصَح بها </a:t>
            </a:r>
          </a:p>
          <a:p>
            <a:r>
              <a:rPr lang="ar-SY" sz="3600" dirty="0"/>
              <a:t>الفارق في السن: أنصح بين 5 - 10 </a:t>
            </a:r>
            <a:r>
              <a:rPr lang="ar-SY" sz="3600" dirty="0" smtClean="0"/>
              <a:t>سنوات</a:t>
            </a:r>
            <a:endParaRPr lang="ar-SY" sz="3600" dirty="0"/>
          </a:p>
          <a:p>
            <a:r>
              <a:rPr lang="ar-SY" sz="3600" dirty="0"/>
              <a:t>تقارب </a:t>
            </a:r>
            <a:r>
              <a:rPr lang="ar-SY" sz="3600" dirty="0" smtClean="0"/>
              <a:t>الطباع</a:t>
            </a:r>
            <a:endParaRPr lang="ar-SY" sz="3600" dirty="0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028800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Y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342900" lvl="2" indent="-342900">
              <a:buNone/>
            </a:pPr>
            <a:r>
              <a:rPr lang="ar-SY" sz="3600" dirty="0">
                <a:solidFill>
                  <a:srgbClr val="7F3F98"/>
                </a:solidFill>
              </a:rPr>
              <a:t>يقول الله تعالى: </a:t>
            </a:r>
          </a:p>
          <a:p>
            <a:pPr marL="342900" lvl="2" indent="-342900" algn="ctr">
              <a:buNone/>
            </a:pPr>
            <a:r>
              <a:rPr lang="ar-SY" sz="4400" dirty="0">
                <a:solidFill>
                  <a:srgbClr val="7F3F98"/>
                </a:solidFill>
              </a:rPr>
              <a:t>{رَبَّنَا هَبْ لَنَا مِنْ أَزْوَاجِنَا وَذُرِّيَّاتِنَا قُرَّةَ أَعْيُنٍ </a:t>
            </a:r>
          </a:p>
          <a:p>
            <a:pPr marL="342900" lvl="2" indent="-342900" algn="ctr">
              <a:buNone/>
            </a:pPr>
            <a:r>
              <a:rPr lang="ar-SY" sz="4400" dirty="0">
                <a:solidFill>
                  <a:srgbClr val="7F3F98"/>
                </a:solidFill>
              </a:rPr>
              <a:t>وَاجْعَلْنَا لِلْمُتَّقِينَ إِمَامًا}</a:t>
            </a:r>
          </a:p>
          <a:p>
            <a:pPr marL="342900" lvl="2" indent="-342900" algn="l">
              <a:buNone/>
            </a:pPr>
            <a:r>
              <a:rPr lang="ar-SY" sz="2400" dirty="0">
                <a:solidFill>
                  <a:srgbClr val="DF3180"/>
                </a:solidFill>
              </a:rPr>
              <a:t>[الفرقان: 74]</a:t>
            </a:r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83677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ar-SY" smtClean="0"/>
              <a:t>شكراً</a:t>
            </a:r>
            <a:endParaRPr lang="en-US" dirty="0"/>
          </a:p>
        </p:txBody>
      </p:sp>
      <p:sp>
        <p:nvSpPr>
          <p:cNvPr id="4" name="عنوان فرعي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ar-SY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z="4800" dirty="0" smtClean="0"/>
              <a:t>الدورة التأهيلية للحياة الزوجية</a:t>
            </a:r>
            <a:endParaRPr lang="en-US" sz="4800" dirty="0"/>
          </a:p>
        </p:txBody>
      </p:sp>
      <p:pic>
        <p:nvPicPr>
          <p:cNvPr id="16" name="Picture 3" descr="C:\Users\m.madanli\Desktop\Banner for Social Media 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484784"/>
            <a:ext cx="9144000" cy="5145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772284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دوافع الزواج - 2- تعديل أبو الخير">
  <a:themeElements>
    <a:clrScheme name="Qualifying Course for Marriage Life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Qualifying Course for Marriage Life 1">
      <a:majorFont>
        <a:latin typeface="Calibri"/>
        <a:ea typeface=""/>
        <a:cs typeface="Hacen Saudi Arabia"/>
      </a:majorFont>
      <a:minorFont>
        <a:latin typeface="Calibri"/>
        <a:ea typeface=""/>
        <a:cs typeface="Hacen Saudi Arabia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دوافع الزواج - 2- تعديل أبو الخير</Template>
  <TotalTime>660</TotalTime>
  <Words>640</Words>
  <Application>Microsoft Office PowerPoint</Application>
  <PresentationFormat>عرض على الشاشة (3:4)‏</PresentationFormat>
  <Paragraphs>218</Paragraphs>
  <Slides>39</Slides>
  <Notes>4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7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39</vt:i4>
      </vt:variant>
    </vt:vector>
  </HeadingPairs>
  <TitlesOfParts>
    <vt:vector size="47" baseType="lpstr">
      <vt:lpstr>Hacen Saudi Arabia</vt:lpstr>
      <vt:lpstr>Calibri</vt:lpstr>
      <vt:lpstr>Monotype Koufi</vt:lpstr>
      <vt:lpstr>Traditional Arabic</vt:lpstr>
      <vt:lpstr>AGA Arabesque</vt:lpstr>
      <vt:lpstr>Arial</vt:lpstr>
      <vt:lpstr>Hacen Tunisia Lt</vt:lpstr>
      <vt:lpstr>دوافع الزواج - 2- تعديل أبو الخير</vt:lpstr>
      <vt:lpstr>عرض تقديمي في PowerPoint</vt:lpstr>
      <vt:lpstr>اختيار الزوج</vt:lpstr>
      <vt:lpstr>اختيار الزوج</vt:lpstr>
      <vt:lpstr>اختبار</vt:lpstr>
      <vt:lpstr>اختبار</vt:lpstr>
      <vt:lpstr>اختبار</vt:lpstr>
      <vt:lpstr>اختبار</vt:lpstr>
      <vt:lpstr>اختبار</vt:lpstr>
      <vt:lpstr>اختيار الزوج</vt:lpstr>
      <vt:lpstr>تتناول المحاضرة ...</vt:lpstr>
      <vt:lpstr>ثلاث نصائح للمتزوجات</vt:lpstr>
      <vt:lpstr>معايير اختيار الزوج</vt:lpstr>
      <vt:lpstr>1- الإسلام</vt:lpstr>
      <vt:lpstr>1- الإسلام</vt:lpstr>
      <vt:lpstr>2- الصلاح</vt:lpstr>
      <vt:lpstr>2- الصلاح</vt:lpstr>
      <vt:lpstr>2- الصلاح</vt:lpstr>
      <vt:lpstr>3- الوعي</vt:lpstr>
      <vt:lpstr>4- الباءة</vt:lpstr>
      <vt:lpstr>4- الباءة</vt:lpstr>
      <vt:lpstr>4- الباءة</vt:lpstr>
      <vt:lpstr>5- الخلق الحسن</vt:lpstr>
      <vt:lpstr>5- الخلق الحسن</vt:lpstr>
      <vt:lpstr>6- الجمال</vt:lpstr>
      <vt:lpstr>6- الجمال</vt:lpstr>
      <vt:lpstr>7- الحسب</vt:lpstr>
      <vt:lpstr>7- الحسب</vt:lpstr>
      <vt:lpstr>8- النظافة</vt:lpstr>
      <vt:lpstr>8- النظافة</vt:lpstr>
      <vt:lpstr>9- أن لا تكون ذات قرابة قريبة</vt:lpstr>
      <vt:lpstr>10- ماذا عن الحب</vt:lpstr>
      <vt:lpstr>معايير اختيار الزوج</vt:lpstr>
      <vt:lpstr>معايير اختيار الزوجين</vt:lpstr>
      <vt:lpstr>معايير اختيار الزوجين</vt:lpstr>
      <vt:lpstr>فوائد</vt:lpstr>
      <vt:lpstr>فوائد</vt:lpstr>
      <vt:lpstr>عرض تقديمي في PowerPoint</vt:lpstr>
      <vt:lpstr>شكراً</vt:lpstr>
      <vt:lpstr>الدورة التأهيلية للحياة الزوجية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الشريحة 1</dc:title>
  <dc:creator>الأساسي</dc:creator>
  <cp:lastModifiedBy>MohamadAyham</cp:lastModifiedBy>
  <cp:revision>114</cp:revision>
  <dcterms:created xsi:type="dcterms:W3CDTF">2014-04-02T11:23:18Z</dcterms:created>
  <dcterms:modified xsi:type="dcterms:W3CDTF">2020-02-13T12:03:55Z</dcterms:modified>
</cp:coreProperties>
</file>