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6" r:id="rId51"/>
  </p:sldIdLst>
  <p:sldSz cx="9144000" cy="6858000" type="screen4x3"/>
  <p:notesSz cx="6858000" cy="9144000"/>
  <p:embeddedFontLst>
    <p:embeddedFont>
      <p:font typeface="PT Bold Heading" panose="02010400000000000000" pitchFamily="2" charset="-78"/>
      <p:regular r:id="rId54"/>
    </p:embeddedFont>
    <p:embeddedFont>
      <p:font typeface="Diwani Bent" panose="02010400000000000000" pitchFamily="2" charset="-78"/>
      <p:regular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Traditional Arabic" panose="02020603050405020304" pitchFamily="18" charset="-78"/>
      <p:regular r:id="rId60"/>
      <p:bold r:id="rId61"/>
    </p:embeddedFont>
    <p:embeddedFont>
      <p:font typeface="Hacen Tunisia Lt" panose="020B0604020202020204" charset="-78"/>
      <p:regular r:id="rId62"/>
    </p:embeddedFont>
    <p:embeddedFont>
      <p:font typeface="Hacen Saudi Arabia" panose="020B0604020202020204" charset="-78"/>
      <p:regular r:id="rId63"/>
    </p:embeddedFont>
    <p:embeddedFont>
      <p:font typeface="AGA Arabesque" panose="05010101010101010101" pitchFamily="2" charset="2"/>
      <p:regular r:id="rId6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52C"/>
    <a:srgbClr val="8DC63F"/>
    <a:srgbClr val="F71139"/>
    <a:srgbClr val="ED0080"/>
    <a:srgbClr val="058123"/>
    <a:srgbClr val="7F3598"/>
    <a:srgbClr val="DF3180"/>
    <a:srgbClr val="974BB5"/>
    <a:srgbClr val="C385BA"/>
    <a:srgbClr val="922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بلا نمط، بلا شبكة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نمط متوسط 4 - تميي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6215" autoAdjust="0"/>
  </p:normalViewPr>
  <p:slideViewPr>
    <p:cSldViewPr>
      <p:cViewPr varScale="1">
        <p:scale>
          <a:sx n="80" d="100"/>
          <a:sy n="80" d="100"/>
        </p:scale>
        <p:origin x="46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652" y="-56"/>
      </p:cViewPr>
      <p:guideLst>
        <p:guide orient="horz" pos="288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7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1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1589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A4AE412-D370-4B9A-8D5E-ADD4AC207730}" type="datetimeFigureOut">
              <a:rPr lang="ar-SY" smtClean="0"/>
              <a:t>19/06/1441</a:t>
            </a:fld>
            <a:endParaRPr lang="ar-SY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86201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1589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2C9F5F7-BD7B-4319-B920-181447740AC1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463418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3588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553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804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3588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5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90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3588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13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973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3588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8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3588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كله صحيح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7986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324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719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مستطيل مستدير الزوايا 39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1" name="مستطيل مستدير الزوايا 30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2" name="مستطيل مستدير الزوايا 31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3" name="مستطيل مستدير الزوايا 32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4" name="مستطيل مستدير الزوايا 33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 userDrawn="1"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19" name="عنصر نائب للمحتوى 2"/>
          <p:cNvSpPr>
            <a:spLocks noGrp="1"/>
          </p:cNvSpPr>
          <p:nvPr userDrawn="1"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20" name="عنصر نائب للمحتوى 2"/>
          <p:cNvSpPr>
            <a:spLocks noGrp="1"/>
          </p:cNvSpPr>
          <p:nvPr userDrawn="1"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21" name="عنصر نائب للمحتوى 2"/>
          <p:cNvSpPr>
            <a:spLocks noGrp="1"/>
          </p:cNvSpPr>
          <p:nvPr userDrawn="1"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3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26" name="مربع نص 25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27" name="مربع نص 2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28" name="مربع نص 27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29" name="مربع نص 2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10330752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/>
      <p:bldP spid="27" grpId="0"/>
      <p:bldP spid="28" grpId="0"/>
      <p:bldP spid="29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مستطيل مستدير الزوايا 4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3189420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/>
      <p:bldP spid="57" grpId="0"/>
      <p:bldP spid="58" grpId="0"/>
      <p:bldP spid="59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مستطيل مستدير الزوايا 1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مستطيل مستدير الزوايا 23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5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9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2" name="مربع نص 41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43" name="مربع نص 42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42265628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1" grpId="0"/>
      <p:bldP spid="42" grpId="0"/>
      <p:bldP spid="43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6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0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8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90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8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0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</p:spTree>
    <p:extLst>
      <p:ext uri="{BB962C8B-B14F-4D97-AF65-F5344CB8AC3E}">
        <p14:creationId xmlns:p14="http://schemas.microsoft.com/office/powerpoint/2010/main" val="3129356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uiExpand="1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512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56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 rot="10800000">
            <a:off x="430968" y="285037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32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32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115888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77379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67801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38053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8072" y="5314113"/>
            <a:ext cx="755576" cy="923199"/>
          </a:xfrm>
          <a:ln>
            <a:solidFill>
              <a:schemeClr val="bg1">
                <a:alpha val="0"/>
              </a:schemeClr>
            </a:solidFill>
          </a:ln>
        </p:spPr>
        <p:txBody>
          <a:bodyPr/>
          <a:lstStyle>
            <a:lvl1pPr>
              <a:defRPr b="1"/>
            </a:lvl1pPr>
          </a:lstStyle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441037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/>
      <p:bldP spid="40" grpId="0"/>
      <p:bldP spid="41" grpId="0"/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8072" y="5314113"/>
            <a:ext cx="755576" cy="923199"/>
          </a:xfrm>
          <a:ln>
            <a:solidFill>
              <a:schemeClr val="bg1">
                <a:alpha val="0"/>
              </a:schemeClr>
            </a:solidFill>
          </a:ln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27118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حرمة مؤب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5917084" y="2406719"/>
            <a:ext cx="2743200" cy="24384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/>
              <a:t>حرمة </a:t>
            </a:r>
          </a:p>
          <a:p>
            <a:pPr algn="ctr"/>
            <a:r>
              <a:rPr lang="ar-SY" sz="3200" dirty="0" smtClean="0"/>
              <a:t>مؤقتة</a:t>
            </a:r>
            <a:endParaRPr lang="ar-SY" sz="32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79512" y="2406719"/>
            <a:ext cx="1828800" cy="24384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>
                <a:solidFill>
                  <a:schemeClr val="bg1"/>
                </a:solidFill>
              </a:rPr>
              <a:t>غير </a:t>
            </a:r>
            <a:r>
              <a:rPr lang="ar-SY" sz="32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2591098" y="2430760"/>
            <a:ext cx="2743200" cy="24384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3200" b="1" dirty="0" smtClean="0"/>
              <a:t>حرمة مؤبدة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49028438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غير محر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5917084" y="2406719"/>
            <a:ext cx="2743200" cy="24384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/>
              <a:t>حرمة </a:t>
            </a:r>
          </a:p>
          <a:p>
            <a:pPr algn="ctr"/>
            <a:r>
              <a:rPr lang="ar-SY" sz="3200" dirty="0" smtClean="0"/>
              <a:t>مؤقتة</a:t>
            </a:r>
            <a:endParaRPr lang="ar-SY" sz="32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79512" y="2406719"/>
            <a:ext cx="1828800" cy="24384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>
                <a:solidFill>
                  <a:schemeClr val="bg1"/>
                </a:solidFill>
              </a:rPr>
              <a:t>غير </a:t>
            </a:r>
            <a:r>
              <a:rPr lang="ar-SY" sz="32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2591098" y="2430760"/>
            <a:ext cx="2743200" cy="24384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3200" b="1" dirty="0" smtClean="0"/>
              <a:t>حرمة مؤبدة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5921248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حرمة مؤقت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5917084" y="2406719"/>
            <a:ext cx="2743200" cy="24384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/>
              <a:t>حرمة </a:t>
            </a:r>
          </a:p>
          <a:p>
            <a:pPr algn="ctr"/>
            <a:r>
              <a:rPr lang="ar-SY" sz="3200" dirty="0" smtClean="0"/>
              <a:t>مؤقتة</a:t>
            </a:r>
            <a:endParaRPr lang="ar-SY" sz="32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79512" y="2406719"/>
            <a:ext cx="1828800" cy="24384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>
                <a:solidFill>
                  <a:schemeClr val="bg1"/>
                </a:solidFill>
              </a:rPr>
              <a:t>غير </a:t>
            </a:r>
            <a:r>
              <a:rPr lang="ar-SY" sz="32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2591098" y="2430760"/>
            <a:ext cx="2743200" cy="24384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3200" b="1" dirty="0" smtClean="0"/>
              <a:t>حرمة مؤبدة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7912812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+ج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8072" y="5314113"/>
            <a:ext cx="755576" cy="923199"/>
          </a:xfrm>
          <a:ln>
            <a:solidFill>
              <a:schemeClr val="bg1">
                <a:alpha val="0"/>
              </a:schemeClr>
            </a:solidFill>
          </a:ln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636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ص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 txBox="1">
            <a:spLocks/>
          </p:cNvSpPr>
          <p:nvPr userDrawn="1"/>
        </p:nvSpPr>
        <p:spPr>
          <a:xfrm>
            <a:off x="357158" y="1571614"/>
            <a:ext cx="8343944" cy="4143404"/>
          </a:xfrm>
          <a:prstGeom prst="rect">
            <a:avLst/>
          </a:prstGeom>
        </p:spPr>
        <p:txBody>
          <a:bodyPr vert="horz" lIns="68580" tIns="34290" rIns="68580" bIns="34290" rtlCol="1" anchor="ctr">
            <a:normAutofit/>
          </a:bodyPr>
          <a:lstStyle>
            <a:lvl1pPr>
              <a:defRPr sz="6600"/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ar-SY" sz="3000" dirty="0" smtClean="0">
                <a:ln w="1905"/>
                <a:solidFill>
                  <a:srgbClr val="1F497D">
                    <a:lumMod val="2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PT Bold Heading" pitchFamily="2" charset="-78"/>
              </a:rPr>
              <a:t> </a:t>
            </a:r>
          </a:p>
        </p:txBody>
      </p:sp>
      <p:sp>
        <p:nvSpPr>
          <p:cNvPr id="5" name="عنصر نائب للنص 7"/>
          <p:cNvSpPr>
            <a:spLocks noGrp="1"/>
          </p:cNvSpPr>
          <p:nvPr>
            <p:ph type="body" sz="quarter" idx="10"/>
          </p:nvPr>
        </p:nvSpPr>
        <p:spPr>
          <a:xfrm>
            <a:off x="2483768" y="318422"/>
            <a:ext cx="6400800" cy="6221157"/>
          </a:xfrm>
          <a:prstGeom prst="roundRect">
            <a:avLst>
              <a:gd name="adj" fmla="val 1990"/>
            </a:avLst>
          </a:prstGeom>
          <a:noFill/>
          <a:ln w="3175">
            <a:solidFill>
              <a:srgbClr val="ED0080"/>
            </a:solidFill>
            <a:prstDash val="sysDash"/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63500" algn="just" rtl="1">
              <a:lnSpc>
                <a:spcPct val="100000"/>
              </a:lnSpc>
              <a:spcBef>
                <a:spcPts val="0"/>
              </a:spcBef>
              <a:buNone/>
              <a:defRPr lang="ar-SA" sz="8800" b="0" kern="1200" dirty="0" smtClean="0">
                <a:solidFill>
                  <a:srgbClr val="ED0080"/>
                </a:solidFill>
                <a:effectLst/>
                <a:latin typeface="Hacen Tunisia Lt" panose="02000000000000000000" pitchFamily="2" charset="-78"/>
                <a:ea typeface="+mn-ea"/>
                <a:cs typeface="Hacen Tunisia Lt" panose="02000000000000000000" pitchFamily="2" charset="-78"/>
              </a:defRPr>
            </a:lvl1pPr>
          </a:lstStyle>
          <a:p>
            <a:pPr marL="342900" lvl="0" indent="-342900" algn="ctr" defTabSz="9144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pic>
        <p:nvPicPr>
          <p:cNvPr id="7" name="صورة 6" descr="ok9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302" y="2254581"/>
            <a:ext cx="2286000" cy="27774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1102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58123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>
        <p:tmplLst>
          <p:tmpl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000" fill="hold"/>
                        <p:tgtEl>
                          <p:spTgt spid="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خطأ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 txBox="1">
            <a:spLocks/>
          </p:cNvSpPr>
          <p:nvPr userDrawn="1"/>
        </p:nvSpPr>
        <p:spPr>
          <a:xfrm>
            <a:off x="357158" y="1571614"/>
            <a:ext cx="8343944" cy="4143404"/>
          </a:xfrm>
          <a:prstGeom prst="rect">
            <a:avLst/>
          </a:prstGeom>
        </p:spPr>
        <p:txBody>
          <a:bodyPr vert="horz" lIns="68580" tIns="34290" rIns="68580" bIns="34290" rtlCol="1" anchor="ctr">
            <a:normAutofit/>
          </a:bodyPr>
          <a:lstStyle>
            <a:lvl1pPr>
              <a:defRPr sz="6600"/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ar-SY" sz="3000" dirty="0" smtClean="0">
                <a:ln w="1905"/>
                <a:solidFill>
                  <a:srgbClr val="1F497D">
                    <a:lumMod val="2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PT Bold Heading" pitchFamily="2" charset="-78"/>
              </a:rPr>
              <a:t> </a:t>
            </a:r>
          </a:p>
        </p:txBody>
      </p:sp>
      <p:sp>
        <p:nvSpPr>
          <p:cNvPr id="5" name="عنصر نائب للنص 7"/>
          <p:cNvSpPr>
            <a:spLocks noGrp="1"/>
          </p:cNvSpPr>
          <p:nvPr>
            <p:ph type="body" sz="quarter" idx="10"/>
          </p:nvPr>
        </p:nvSpPr>
        <p:spPr>
          <a:xfrm>
            <a:off x="2483768" y="318422"/>
            <a:ext cx="6400800" cy="6221157"/>
          </a:xfrm>
          <a:prstGeom prst="roundRect">
            <a:avLst>
              <a:gd name="adj" fmla="val 1990"/>
            </a:avLst>
          </a:prstGeom>
          <a:solidFill>
            <a:schemeClr val="bg1">
              <a:alpha val="85000"/>
            </a:schemeClr>
          </a:solidFill>
          <a:ln w="3175">
            <a:solidFill>
              <a:srgbClr val="ED0080"/>
            </a:solidFill>
            <a:prstDash val="sysDash"/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rtl="1">
              <a:lnSpc>
                <a:spcPct val="100000"/>
              </a:lnSpc>
              <a:spcBef>
                <a:spcPts val="0"/>
              </a:spcBef>
              <a:buNone/>
              <a:defRPr lang="ar-SA" sz="8800" b="0" kern="1200" dirty="0" smtClean="0">
                <a:solidFill>
                  <a:srgbClr val="ED0080"/>
                </a:solidFill>
                <a:effectLst/>
                <a:latin typeface="Hacen Tunisia Lt" panose="02000000000000000000" pitchFamily="2" charset="-78"/>
                <a:ea typeface="+mn-ea"/>
                <a:cs typeface="Hacen Tunisia Lt" panose="02000000000000000000" pitchFamily="2" charset="-78"/>
              </a:defRPr>
            </a:lvl1pPr>
          </a:lstStyle>
          <a:p>
            <a:pPr marL="342900" lvl="0" indent="-342900" algn="ctr" defTabSz="9144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pic>
        <p:nvPicPr>
          <p:cNvPr id="8" name="صورة 4" descr="capture-wrong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302" y="2204215"/>
            <a:ext cx="2286000" cy="24495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53612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000" fill="hold"/>
                        <p:tgtEl>
                          <p:spTgt spid="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5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4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Relationship Id="rId30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1200" b="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ar-SY" sz="1400" smtClean="0">
                <a:solidFill>
                  <a:srgbClr val="F6ADCD"/>
                </a:solidFill>
              </a:rPr>
              <a:t>دورة جامع الزهراء - 2017</a:t>
            </a:r>
            <a:endParaRPr lang="ar-SY" sz="1400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80" y="5323257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71" r:id="rId13"/>
    <p:sldLayoutId id="2147483672" r:id="rId14"/>
    <p:sldLayoutId id="2147483673" r:id="rId15"/>
    <p:sldLayoutId id="2147483674" r:id="rId16"/>
    <p:sldLayoutId id="2147483669" r:id="rId17"/>
    <p:sldLayoutId id="2147483670" r:id="rId18"/>
    <p:sldLayoutId id="2147483675" r:id="rId19"/>
    <p:sldLayoutId id="2147483676" r:id="rId20"/>
    <p:sldLayoutId id="2147483677" r:id="rId21"/>
    <p:sldLayoutId id="2147483678" r:id="rId22"/>
    <p:sldLayoutId id="2147483679" r:id="rId23"/>
    <p:sldLayoutId id="2147483680" r:id="rId24"/>
    <p:sldLayoutId id="2147483681" r:id="rId25"/>
    <p:sldLayoutId id="2147483682" r:id="rId26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9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30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31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32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564332"/>
            <a:ext cx="9144000" cy="7725192"/>
          </a:xfr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ar-SY" sz="49600" dirty="0" smtClean="0">
                <a:ea typeface="Calibri"/>
                <a:cs typeface="Traditional Arabic"/>
                <a:sym typeface="AGA Arabesque"/>
              </a:rPr>
              <a:t></a:t>
            </a:r>
            <a:endParaRPr lang="ar-SY" sz="49600" dirty="0" smtClean="0">
              <a:solidFill>
                <a:srgbClr val="FFDF57"/>
              </a:solidFill>
              <a:cs typeface="Diwani Ben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2320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 idx="4294967295"/>
          </p:nvPr>
        </p:nvSpPr>
        <p:spPr>
          <a:xfrm>
            <a:off x="5184776" y="1123951"/>
            <a:ext cx="3959225" cy="288078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ar-SY" dirty="0" smtClean="0"/>
              <a:t>الخطبة... </a:t>
            </a:r>
            <a:br>
              <a:rPr lang="ar-SY" dirty="0" smtClean="0"/>
            </a:br>
            <a:endParaRPr lang="ar-SY" dirty="0"/>
          </a:p>
        </p:txBody>
      </p:sp>
      <p:pic>
        <p:nvPicPr>
          <p:cNvPr id="4" name="صورة 3" descr="65468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7704" y="2276873"/>
            <a:ext cx="3624349" cy="226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5814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3968" y="548680"/>
            <a:ext cx="5184576" cy="3456384"/>
          </a:xfrm>
        </p:spPr>
        <p:txBody>
          <a:bodyPr>
            <a:noAutofit/>
          </a:bodyPr>
          <a:lstStyle/>
          <a:p>
            <a:r>
              <a:rPr lang="ar-SY" sz="7200" dirty="0" smtClean="0"/>
              <a:t>الـخــطـبـة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92080" y="3068960"/>
            <a:ext cx="3168352" cy="480053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9950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6670" indent="0" defTabSz="914400">
              <a:lnSpc>
                <a:spcPct val="115000"/>
              </a:lnSpc>
              <a:spcBef>
                <a:spcPts val="0"/>
              </a:spcBef>
              <a:buNone/>
              <a:tabLst>
                <a:tab pos="476885" algn="l"/>
              </a:tabLst>
              <a:defRPr/>
            </a:pPr>
            <a:r>
              <a:rPr lang="ar-SY" sz="3200" dirty="0"/>
              <a:t>تعارف بين طرفين</a:t>
            </a:r>
            <a:endParaRPr lang="en-US" sz="3200" b="1" dirty="0">
              <a:solidFill>
                <a:schemeClr val="tx1"/>
              </a:solidFill>
              <a:ea typeface="Calibri"/>
              <a:cs typeface="Traditional Arabic"/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26670" lvl="0" indent="0" defTabSz="914400">
              <a:lnSpc>
                <a:spcPct val="100000"/>
              </a:lnSpc>
              <a:spcBef>
                <a:spcPts val="0"/>
              </a:spcBef>
              <a:buNone/>
              <a:tabLst>
                <a:tab pos="476885" algn="l"/>
              </a:tabLst>
              <a:defRPr/>
            </a:pPr>
            <a:r>
              <a:rPr lang="ar-SY" sz="3200" dirty="0"/>
              <a:t>قراءة </a:t>
            </a:r>
            <a:r>
              <a:rPr lang="ar-SY" sz="3200" dirty="0" smtClean="0"/>
              <a:t>الفاتحة </a:t>
            </a:r>
            <a:br>
              <a:rPr lang="ar-SY" sz="3200" dirty="0" smtClean="0"/>
            </a:br>
            <a:r>
              <a:rPr lang="ar-SY" sz="3200" dirty="0" smtClean="0"/>
              <a:t>وتلبيس الخواتم</a:t>
            </a:r>
            <a:endParaRPr lang="en-US" sz="3200" b="1" dirty="0">
              <a:solidFill>
                <a:prstClr val="black"/>
              </a:solidFill>
              <a:ea typeface="Calibri"/>
              <a:cs typeface="Traditional Arabic"/>
            </a:endParaRPr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26670" lvl="0" indent="153035" defTabSz="914400">
              <a:lnSpc>
                <a:spcPct val="115000"/>
              </a:lnSpc>
              <a:spcBef>
                <a:spcPts val="0"/>
              </a:spcBef>
              <a:tabLst>
                <a:tab pos="476885" algn="l"/>
              </a:tabLst>
              <a:defRPr/>
            </a:pPr>
            <a:r>
              <a:rPr lang="ar-SY" sz="3200" dirty="0"/>
              <a:t>رؤية طالب الزواج لامرأة</a:t>
            </a:r>
            <a:endParaRPr lang="en-US" sz="3200" b="1" dirty="0">
              <a:solidFill>
                <a:prstClr val="black"/>
              </a:solidFill>
              <a:ea typeface="Calibri"/>
              <a:cs typeface="Traditional Arabic"/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26670" indent="153035" defTabSz="914400">
              <a:lnSpc>
                <a:spcPct val="100000"/>
              </a:lnSpc>
              <a:spcBef>
                <a:spcPts val="0"/>
              </a:spcBef>
              <a:tabLst>
                <a:tab pos="476885" algn="l"/>
              </a:tabLst>
              <a:defRPr/>
            </a:pPr>
            <a:r>
              <a:rPr lang="ar-SY" sz="3200" dirty="0"/>
              <a:t>إظهار الرغبة في الزواج من امرأة معيّنة</a:t>
            </a:r>
            <a:endParaRPr lang="en-US" sz="3200" b="1" dirty="0">
              <a:solidFill>
                <a:schemeClr val="tx1"/>
              </a:solidFill>
              <a:ea typeface="Calibri"/>
              <a:cs typeface="Traditional Arabic"/>
            </a:endParaRPr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pPr indent="0" algn="ctr"/>
            <a:r>
              <a:rPr lang="ar-SY" sz="5400" dirty="0">
                <a:solidFill>
                  <a:srgbClr val="ED3F80"/>
                </a:solidFill>
              </a:rPr>
              <a:t>الخطبة شرعاً وقانوناً هي: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39627392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200" dirty="0" smtClean="0"/>
              <a:t>أن يرى الوجه والكفين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200" dirty="0" smtClean="0"/>
              <a:t>أن يجلس مع المخطوبة بحضرة المحارم 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أن يخرج معها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 smtClean="0"/>
              <a:t>كل ما سبق صحيح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Y" smtClean="0"/>
              <a:t>يحل للخاطب من مخطوبته: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0237357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200" dirty="0" smtClean="0"/>
              <a:t>الخلوة بالمخطوبة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200" dirty="0"/>
              <a:t>مس يد </a:t>
            </a:r>
            <a:r>
              <a:rPr lang="ar-SY" sz="3200" dirty="0" smtClean="0"/>
              <a:t>المخطوبة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/>
              <a:t>الخروج مع </a:t>
            </a:r>
            <a:r>
              <a:rPr lang="ar-SY" sz="3200" dirty="0" smtClean="0"/>
              <a:t>المخطوبة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 smtClean="0"/>
              <a:t>كل ما سبق صحيح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pPr algn="ctr"/>
            <a:r>
              <a:rPr lang="ar-SY" sz="7200" dirty="0" smtClean="0"/>
              <a:t>لا يجوز للخاطب:</a:t>
            </a:r>
            <a:endParaRPr lang="ar-SY" sz="7200" dirty="0"/>
          </a:p>
        </p:txBody>
      </p:sp>
    </p:spTree>
    <p:extLst>
      <p:ext uri="{BB962C8B-B14F-4D97-AF65-F5344CB8AC3E}">
        <p14:creationId xmlns:p14="http://schemas.microsoft.com/office/powerpoint/2010/main" val="34173660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يجوز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/>
              <a:t>يجوز </a:t>
            </a:r>
            <a:r>
              <a:rPr lang="ar-SY" sz="3200" dirty="0" smtClean="0"/>
              <a:t>للضرورة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/>
              <a:t>لا </a:t>
            </a:r>
            <a:r>
              <a:rPr lang="ar-SY" sz="3200" dirty="0" smtClean="0"/>
              <a:t>يجوز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 smtClean="0"/>
              <a:t>لا شيء مما سبق صحيح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000" dirty="0" smtClean="0"/>
              <a:t>أن يرى صورتها وترى صورته</a:t>
            </a:r>
            <a:endParaRPr lang="ar-SY" sz="6000" dirty="0"/>
          </a:p>
        </p:txBody>
      </p:sp>
    </p:spTree>
    <p:extLst>
      <p:ext uri="{BB962C8B-B14F-4D97-AF65-F5344CB8AC3E}">
        <p14:creationId xmlns:p14="http://schemas.microsoft.com/office/powerpoint/2010/main" val="877557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لا يجوز للخاطب التراجع عن الخطبة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mtClean="0"/>
              <a:t>دفع نصف المهر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mtClean="0"/>
              <a:t>يجب على المخطوبة طاعة الخاطب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mtClean="0"/>
              <a:t>كل ما سبق خطأ</a:t>
            </a:r>
            <a:endParaRPr lang="ar-SY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600" dirty="0" smtClean="0"/>
              <a:t>مجرد البدء بالخطبة: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1388746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A" dirty="0" smtClean="0"/>
              <a:t>أن لا تكون 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محرمة مؤبّد</a:t>
            </a:r>
            <a:r>
              <a:rPr lang="ar-SY" dirty="0" smtClean="0"/>
              <a:t>ا</a:t>
            </a:r>
            <a:r>
              <a:rPr lang="ar-SA" dirty="0" smtClean="0"/>
              <a:t>ً أو مؤقت</a:t>
            </a:r>
            <a:r>
              <a:rPr lang="ar-SY" dirty="0" smtClean="0"/>
              <a:t>اً</a:t>
            </a:r>
            <a:endParaRPr lang="ar-SY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A" dirty="0" smtClean="0"/>
              <a:t>أن لا تكون 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مخطوبة لخاطب آخر</a:t>
            </a:r>
            <a:endParaRPr lang="ar-SY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A" dirty="0" smtClean="0"/>
              <a:t>أن لا تكون 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مُحْرِمة بحجٍّ أو عمرة</a:t>
            </a:r>
            <a:endParaRPr lang="ar-SY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A" sz="3200" dirty="0" smtClean="0"/>
              <a:t>كل ما سبق صحيح</a:t>
            </a:r>
            <a:endParaRPr lang="ar-SY" sz="32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>
          <a:xfrm>
            <a:off x="4716016" y="332657"/>
            <a:ext cx="3960440" cy="5304591"/>
          </a:xfrm>
        </p:spPr>
        <p:txBody>
          <a:bodyPr>
            <a:noAutofit/>
          </a:bodyPr>
          <a:lstStyle/>
          <a:p>
            <a:pPr algn="ctr"/>
            <a:r>
              <a:rPr lang="ar-SA" sz="6000" dirty="0" smtClean="0"/>
              <a:t>يشترط </a:t>
            </a:r>
            <a:r>
              <a:rPr lang="ar-SY" sz="6000" dirty="0" smtClean="0"/>
              <a:t/>
            </a:r>
            <a:br>
              <a:rPr lang="ar-SY" sz="6000" dirty="0" smtClean="0"/>
            </a:br>
            <a:r>
              <a:rPr lang="ar-SA" sz="6000" dirty="0" smtClean="0"/>
              <a:t>في المرأة المخطوبة:</a:t>
            </a:r>
            <a:endParaRPr lang="ar-SY" sz="6000" dirty="0"/>
          </a:p>
        </p:txBody>
      </p:sp>
    </p:spTree>
    <p:extLst>
      <p:ext uri="{BB962C8B-B14F-4D97-AF65-F5344CB8AC3E}">
        <p14:creationId xmlns:p14="http://schemas.microsoft.com/office/powerpoint/2010/main" val="15875064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عنوان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smtClean="0"/>
              <a:t>ضع الشكل المناسب بجوار ما يلائمه</a:t>
            </a:r>
            <a:endParaRPr lang="ar-SY" sz="4000" dirty="0"/>
          </a:p>
        </p:txBody>
      </p:sp>
      <p:sp>
        <p:nvSpPr>
          <p:cNvPr id="40" name="مخطط انسيابي: معالجة 39"/>
          <p:cNvSpPr/>
          <p:nvPr/>
        </p:nvSpPr>
        <p:spPr>
          <a:xfrm>
            <a:off x="5917084" y="2204864"/>
            <a:ext cx="2743200" cy="24384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/>
              <a:t>حرمة </a:t>
            </a:r>
          </a:p>
          <a:p>
            <a:pPr algn="ctr"/>
            <a:r>
              <a:rPr lang="ar-SY" sz="3200" dirty="0" smtClean="0"/>
              <a:t>مؤقتة</a:t>
            </a:r>
            <a:endParaRPr lang="ar-SY" sz="3200" dirty="0"/>
          </a:p>
        </p:txBody>
      </p:sp>
      <p:sp>
        <p:nvSpPr>
          <p:cNvPr id="48" name="شكل بيضاوي 47"/>
          <p:cNvSpPr/>
          <p:nvPr/>
        </p:nvSpPr>
        <p:spPr>
          <a:xfrm>
            <a:off x="179512" y="2204864"/>
            <a:ext cx="1828800" cy="24384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200" dirty="0" smtClean="0">
                <a:solidFill>
                  <a:schemeClr val="bg1"/>
                </a:solidFill>
              </a:rPr>
              <a:t>غير </a:t>
            </a:r>
            <a:r>
              <a:rPr lang="ar-SY" sz="32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49" name="مخطط انسيابي: استخراج 48"/>
          <p:cNvSpPr/>
          <p:nvPr/>
        </p:nvSpPr>
        <p:spPr>
          <a:xfrm>
            <a:off x="2591098" y="2228905"/>
            <a:ext cx="2743200" cy="24384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3200" b="1" dirty="0" smtClean="0"/>
              <a:t>حرمة مؤبدة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9681496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smtClean="0"/>
              <a:t>الأم</a:t>
            </a:r>
            <a:endParaRPr lang="ar-SY" sz="6600"/>
          </a:p>
        </p:txBody>
      </p:sp>
    </p:spTree>
    <p:extLst>
      <p:ext uri="{BB962C8B-B14F-4D97-AF65-F5344CB8AC3E}">
        <p14:creationId xmlns:p14="http://schemas.microsoft.com/office/powerpoint/2010/main" val="4863338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smtClean="0"/>
              <a:t>بنت الأم</a:t>
            </a:r>
            <a:endParaRPr lang="ar-SY" sz="6600"/>
          </a:p>
        </p:txBody>
      </p:sp>
    </p:spTree>
    <p:extLst>
      <p:ext uri="{BB962C8B-B14F-4D97-AF65-F5344CB8AC3E}">
        <p14:creationId xmlns:p14="http://schemas.microsoft.com/office/powerpoint/2010/main" val="1348947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smtClean="0"/>
              <a:t>الجارة</a:t>
            </a:r>
            <a:endParaRPr lang="ar-SY" sz="6600"/>
          </a:p>
        </p:txBody>
      </p:sp>
    </p:spTree>
    <p:extLst>
      <p:ext uri="{BB962C8B-B14F-4D97-AF65-F5344CB8AC3E}">
        <p14:creationId xmlns:p14="http://schemas.microsoft.com/office/powerpoint/2010/main" val="28959722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dirty="0"/>
              <a:t>عمة الزوجة</a:t>
            </a:r>
          </a:p>
        </p:txBody>
      </p:sp>
    </p:spTree>
    <p:extLst>
      <p:ext uri="{BB962C8B-B14F-4D97-AF65-F5344CB8AC3E}">
        <p14:creationId xmlns:p14="http://schemas.microsoft.com/office/powerpoint/2010/main" val="33906080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dirty="0"/>
              <a:t>الزميلة في </a:t>
            </a:r>
            <a:r>
              <a:rPr lang="ar-SY" sz="6600" dirty="0" smtClean="0"/>
              <a:t>العمل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3796475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/>
              <a:t>الخالة</a:t>
            </a:r>
          </a:p>
        </p:txBody>
      </p:sp>
    </p:spTree>
    <p:extLst>
      <p:ext uri="{BB962C8B-B14F-4D97-AF65-F5344CB8AC3E}">
        <p14:creationId xmlns:p14="http://schemas.microsoft.com/office/powerpoint/2010/main" val="31309688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Y" sz="6600" dirty="0"/>
              <a:t>أخت </a:t>
            </a:r>
            <a:r>
              <a:rPr lang="ar-SA" sz="6600" dirty="0"/>
              <a:t>مَن رضعت من أمي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42081778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6600" dirty="0"/>
              <a:t>أخت </a:t>
            </a:r>
            <a:r>
              <a:rPr lang="ar-SY" sz="6600" dirty="0" smtClean="0"/>
              <a:t>الزوجة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38782026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ar-SY" sz="6600" dirty="0"/>
              <a:t>بنت أخي من الرضاع</a:t>
            </a:r>
          </a:p>
        </p:txBody>
      </p:sp>
    </p:spTree>
    <p:extLst>
      <p:ext uri="{BB962C8B-B14F-4D97-AF65-F5344CB8AC3E}">
        <p14:creationId xmlns:p14="http://schemas.microsoft.com/office/powerpoint/2010/main" val="40961308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 dirty="0"/>
              <a:t>بنت زوجتي المطلقة</a:t>
            </a:r>
          </a:p>
        </p:txBody>
      </p:sp>
    </p:spTree>
    <p:extLst>
      <p:ext uri="{BB962C8B-B14F-4D97-AF65-F5344CB8AC3E}">
        <p14:creationId xmlns:p14="http://schemas.microsoft.com/office/powerpoint/2010/main" val="2713269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 dirty="0"/>
              <a:t>أرملة </a:t>
            </a:r>
            <a:r>
              <a:rPr lang="ar-SY" sz="5400" dirty="0" smtClean="0"/>
              <a:t>أخي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27852879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 dirty="0"/>
              <a:t>زوجة </a:t>
            </a:r>
            <a:r>
              <a:rPr lang="ar-SY" sz="5400" dirty="0" smtClean="0"/>
              <a:t>أبي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34627429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/>
              <a:t>بنت بنت </a:t>
            </a:r>
            <a:r>
              <a:rPr lang="ar-SY" sz="5400" smtClean="0"/>
              <a:t>عمي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3361894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dirty="0"/>
              <a:t>بالنسبة لي: ربيبة ابني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25920020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 dirty="0"/>
              <a:t>زوجة الحفيد</a:t>
            </a:r>
          </a:p>
        </p:txBody>
      </p:sp>
    </p:spTree>
    <p:extLst>
      <p:ext uri="{BB962C8B-B14F-4D97-AF65-F5344CB8AC3E}">
        <p14:creationId xmlns:p14="http://schemas.microsoft.com/office/powerpoint/2010/main" val="25779598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5400"/>
              <a:t>الزوجة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16311286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931021"/>
            <a:ext cx="7595120" cy="1362075"/>
          </a:xfrm>
        </p:spPr>
        <p:txBody>
          <a:bodyPr>
            <a:normAutofit fontScale="90000"/>
          </a:bodyPr>
          <a:lstStyle/>
          <a:p>
            <a:pPr algn="r"/>
            <a:r>
              <a:rPr lang="ar-SY" dirty="0" smtClean="0"/>
              <a:t>صل بخط بين الجمل وما يناسبها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السؤال: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8292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 idx="4294967295"/>
          </p:nvPr>
        </p:nvSpPr>
        <p:spPr>
          <a:xfrm>
            <a:off x="6135688" y="1127125"/>
            <a:ext cx="3008312" cy="1162051"/>
          </a:xfrm>
        </p:spPr>
        <p:txBody>
          <a:bodyPr>
            <a:noAutofit/>
          </a:bodyPr>
          <a:lstStyle/>
          <a:p>
            <a:r>
              <a:rPr lang="ar-SY" sz="3200" dirty="0" smtClean="0"/>
              <a:t>ما يحل للخاطب من مخطوبته</a:t>
            </a:r>
            <a:endParaRPr lang="ar-SY" sz="3200" dirty="0"/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6316221" y="3707111"/>
            <a:ext cx="3008313" cy="11620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2000" b="0" kern="120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r>
              <a:rPr lang="ar-SY" sz="3200" dirty="0" smtClean="0"/>
              <a:t>ما يحرم على الخاطب</a:t>
            </a:r>
            <a:br>
              <a:rPr lang="ar-SY" sz="3200" dirty="0" smtClean="0"/>
            </a:br>
            <a:r>
              <a:rPr lang="ar-SY" sz="3200" dirty="0" smtClean="0"/>
              <a:t> من مخطوبته</a:t>
            </a:r>
            <a:endParaRPr lang="ar-SY" sz="3200" dirty="0"/>
          </a:p>
        </p:txBody>
      </p:sp>
      <p:graphicFrame>
        <p:nvGraphicFramePr>
          <p:cNvPr id="9" name="جدول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693785"/>
              </p:ext>
            </p:extLst>
          </p:nvPr>
        </p:nvGraphicFramePr>
        <p:xfrm>
          <a:off x="61324" y="53147"/>
          <a:ext cx="4848200" cy="6836036"/>
        </p:xfrm>
        <a:graphic>
          <a:graphicData uri="http://schemas.openxmlformats.org/drawingml/2006/table">
            <a:tbl>
              <a:tblPr rtl="1" firstRow="1" bandRow="1">
                <a:tableStyleId>{8A107856-5554-42FB-B03E-39F5DBC370BA}</a:tableStyleId>
              </a:tblPr>
              <a:tblGrid>
                <a:gridCol w="4848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83169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يرى وجهَها وكفّيها.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الخلوة بها.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مصافحتها.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التعبير عن حبه بالكلام والأفعال.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تبادل الصور الفوتوغرافية.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rtl="1"/>
                      <a:r>
                        <a:rPr lang="ar-SY" sz="2700" b="0" dirty="0" smtClean="0"/>
                        <a:t>يحدِّثها بحضرة مَحرَم.</a:t>
                      </a:r>
                      <a:endParaRPr lang="ar-SY" sz="2700" b="0" dirty="0"/>
                    </a:p>
                  </a:txBody>
                  <a:tcPr marT="60960" marB="6096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rtl="1"/>
                      <a:r>
                        <a:rPr lang="ar-SY" sz="2700" b="0" dirty="0" smtClean="0"/>
                        <a:t>تكرار الزيارة إن دَعَت الحاجَة.</a:t>
                      </a:r>
                      <a:endParaRPr lang="ar-SY" sz="2700" b="0" dirty="0"/>
                    </a:p>
                  </a:txBody>
                  <a:tcPr marT="60960" marB="60960" anchor="ctr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8432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700" b="0" dirty="0" smtClean="0"/>
                        <a:t>الخروج معها إلى مكان عام أو خاص.</a:t>
                      </a:r>
                    </a:p>
                  </a:txBody>
                  <a:tcPr marT="60960" marB="6096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cxnSp>
        <p:nvCxnSpPr>
          <p:cNvPr id="10" name="رابط كسهم مستقيم 9"/>
          <p:cNvCxnSpPr>
            <a:endCxn id="2" idx="1"/>
          </p:cNvCxnSpPr>
          <p:nvPr/>
        </p:nvCxnSpPr>
        <p:spPr>
          <a:xfrm>
            <a:off x="4963886" y="476673"/>
            <a:ext cx="1171802" cy="123147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كسهم مستقيم 10"/>
          <p:cNvCxnSpPr/>
          <p:nvPr/>
        </p:nvCxnSpPr>
        <p:spPr>
          <a:xfrm>
            <a:off x="5004048" y="1340769"/>
            <a:ext cx="1584180" cy="29979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رابط كسهم مستقيم 14"/>
          <p:cNvCxnSpPr/>
          <p:nvPr/>
        </p:nvCxnSpPr>
        <p:spPr>
          <a:xfrm flipV="1">
            <a:off x="4963886" y="1717198"/>
            <a:ext cx="1336306" cy="29963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رابط كسهم مستقيم 21"/>
          <p:cNvCxnSpPr/>
          <p:nvPr/>
        </p:nvCxnSpPr>
        <p:spPr>
          <a:xfrm>
            <a:off x="5004048" y="2276873"/>
            <a:ext cx="1584176" cy="20740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رابط كسهم مستقيم 23"/>
          <p:cNvCxnSpPr/>
          <p:nvPr/>
        </p:nvCxnSpPr>
        <p:spPr>
          <a:xfrm>
            <a:off x="5004048" y="3707111"/>
            <a:ext cx="1584176" cy="66127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رابط كسهم مستقيم 13"/>
          <p:cNvCxnSpPr/>
          <p:nvPr/>
        </p:nvCxnSpPr>
        <p:spPr>
          <a:xfrm flipV="1">
            <a:off x="5004048" y="1780501"/>
            <a:ext cx="1296144" cy="37367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رابط كسهم مستقيم 28"/>
          <p:cNvCxnSpPr/>
          <p:nvPr/>
        </p:nvCxnSpPr>
        <p:spPr>
          <a:xfrm flipV="1">
            <a:off x="4963886" y="4338690"/>
            <a:ext cx="1624338" cy="204263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رابط كسهم مستقيم 33"/>
          <p:cNvCxnSpPr/>
          <p:nvPr/>
        </p:nvCxnSpPr>
        <p:spPr>
          <a:xfrm>
            <a:off x="5004048" y="3002669"/>
            <a:ext cx="1584176" cy="128547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8468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اختر الإجابة الصحيحة</a:t>
            </a:r>
            <a:endParaRPr lang="ar-SY"/>
          </a:p>
        </p:txBody>
      </p:sp>
      <p:pic>
        <p:nvPicPr>
          <p:cNvPr id="8" name="صورة 7" descr="writing-question-mark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32409" y="2924944"/>
            <a:ext cx="4511591" cy="395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214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ستة أشهر</a:t>
            </a:r>
            <a:endParaRPr lang="ar-SY" sz="3200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سنتين</a:t>
            </a:r>
            <a:endParaRPr lang="ar-SY" sz="32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ar-SY" sz="3200" dirty="0" smtClean="0"/>
              <a:t>حتى يتم تعارف الطرفين </a:t>
            </a:r>
          </a:p>
          <a:p>
            <a:pPr>
              <a:lnSpc>
                <a:spcPct val="100000"/>
              </a:lnSpc>
            </a:pPr>
            <a:r>
              <a:rPr lang="ar-SY" sz="3200" dirty="0" smtClean="0"/>
              <a:t>على بعضهما</a:t>
            </a:r>
            <a:endParaRPr lang="ar-SY" sz="32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ar-SY" sz="3200" dirty="0" smtClean="0"/>
              <a:t>حتى يمل الاثنين </a:t>
            </a:r>
          </a:p>
          <a:p>
            <a:pPr>
              <a:lnSpc>
                <a:spcPct val="100000"/>
              </a:lnSpc>
            </a:pPr>
            <a:r>
              <a:rPr lang="ar-SY" sz="3200" dirty="0" smtClean="0"/>
              <a:t>من بعضهما</a:t>
            </a:r>
            <a:endParaRPr lang="ar-SY" sz="32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600" dirty="0" smtClean="0"/>
              <a:t>أفضل مدة للخطبة.. 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32277315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لا تجوز الخطبة الثانية على الخطبة الأولى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/>
              <a:t>إن عدل أحدهما أو أذن لغيره بالتقدم </a:t>
            </a:r>
            <a:r>
              <a:rPr lang="ar-SY" dirty="0" smtClean="0"/>
              <a:t>جاز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dirty="0"/>
              <a:t>إذا أذن الخاطب الأول </a:t>
            </a:r>
            <a:r>
              <a:rPr lang="ar-SY" dirty="0" smtClean="0"/>
              <a:t>فجائزة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dirty="0" smtClean="0"/>
              <a:t>كل ما سبق صحيح</a:t>
            </a:r>
            <a:endParaRPr lang="ar-SY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000" dirty="0" smtClean="0"/>
              <a:t>هل تجوز خطبة فتاة مخطوبة لآخر بعد إجابتهم بالقبول: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29019199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إرسال امرأة ثقة إليها وتخبره بصفاتها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 smtClean="0"/>
              <a:t>نظرة مباشرة للمخطوبة للتعرف على حالها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dirty="0" smtClean="0"/>
              <a:t>الدخول والخروج معها ليستبين الحال بينهما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dirty="0" smtClean="0"/>
              <a:t>(أ) و (ب)</a:t>
            </a:r>
            <a:endParaRPr lang="ar-SY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يباح للخاطب التعرف على المخطوبة عن طريق: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0107528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أن يذكر ما فيه </a:t>
            </a:r>
            <a:br>
              <a:rPr lang="ar-SY" sz="3200" dirty="0" smtClean="0"/>
            </a:br>
            <a:r>
              <a:rPr lang="ar-SY" sz="3200" dirty="0" smtClean="0"/>
              <a:t>ولا يكون ذلك غيبة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أن يستره لأن الغيبة حرام</a:t>
            </a:r>
            <a:endParaRPr lang="ar-SY" sz="3200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0"/>
            <a:r>
              <a:rPr lang="ar-SA" sz="3200" dirty="0" smtClean="0"/>
              <a:t>أن يستخير الله في الأمر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indent="0">
              <a:lnSpc>
                <a:spcPct val="100000"/>
              </a:lnSpc>
            </a:pPr>
            <a:r>
              <a:rPr lang="ar-SA" sz="3200" dirty="0" smtClean="0"/>
              <a:t>أن يقول للمستشير: </a:t>
            </a:r>
            <a:r>
              <a:rPr lang="ar-SY" sz="3200" dirty="0" smtClean="0"/>
              <a:t/>
            </a:r>
            <a:br>
              <a:rPr lang="ar-SY" sz="3200" dirty="0" smtClean="0"/>
            </a:br>
            <a:r>
              <a:rPr lang="ar-SA" sz="3200" dirty="0" smtClean="0"/>
              <a:t>سلوا غيري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pPr algn="ctr"/>
            <a:r>
              <a:rPr lang="ar-SY" sz="6000" dirty="0" smtClean="0"/>
              <a:t>من استُشير في خاطب فعليه:</a:t>
            </a:r>
            <a:endParaRPr lang="ar-SY" sz="6000" dirty="0"/>
          </a:p>
        </p:txBody>
      </p:sp>
    </p:spTree>
    <p:extLst>
      <p:ext uri="{BB962C8B-B14F-4D97-AF65-F5344CB8AC3E}">
        <p14:creationId xmlns:p14="http://schemas.microsoft.com/office/powerpoint/2010/main" val="29626567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4400" dirty="0"/>
              <a:t>تجوز </a:t>
            </a:r>
            <a:r>
              <a:rPr lang="ar-SY" sz="4400" dirty="0" smtClean="0"/>
              <a:t>مطلقاً</a:t>
            </a:r>
            <a:endParaRPr lang="ar-SY" sz="4400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4400" dirty="0"/>
              <a:t>لا تجوز أبداً</a:t>
            </a:r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indent="0"/>
            <a:r>
              <a:rPr lang="ar-SY" sz="4400" dirty="0" smtClean="0"/>
              <a:t>تجوز تصريحاً</a:t>
            </a:r>
            <a:endParaRPr lang="ar-SY" sz="44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4400" dirty="0"/>
              <a:t>تجوز تلميحاً</a:t>
            </a:r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pPr algn="ctr"/>
            <a:r>
              <a:rPr lang="ar-SY" dirty="0" smtClean="0"/>
              <a:t>خطبة المرأة المعتدة </a:t>
            </a:r>
            <a:br>
              <a:rPr lang="ar-SY" dirty="0" smtClean="0"/>
            </a:br>
            <a:r>
              <a:rPr lang="ar-SY" dirty="0" smtClean="0"/>
              <a:t>عدة وفاة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776774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المهر على الخاطب </a:t>
            </a:r>
            <a:br>
              <a:rPr lang="ar-SY" sz="3200" dirty="0" smtClean="0"/>
            </a:br>
            <a:r>
              <a:rPr lang="ar-SY" sz="3200" dirty="0" smtClean="0"/>
              <a:t>إذا كان العدول من جهته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لا يترتب على انفساخ الخطبة أي أثر مالي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0" indent="4763">
              <a:lnSpc>
                <a:spcPct val="100000"/>
              </a:lnSpc>
            </a:pPr>
            <a:r>
              <a:rPr lang="ar-SY" sz="3200" dirty="0" smtClean="0"/>
              <a:t>لا شيء إذا كان العدول </a:t>
            </a:r>
            <a:br>
              <a:rPr lang="ar-SY" sz="3200" dirty="0" smtClean="0"/>
            </a:br>
            <a:r>
              <a:rPr lang="ar-SY" sz="3200" dirty="0" smtClean="0"/>
              <a:t>من جهة المخطوبة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 indent="4763">
              <a:lnSpc>
                <a:spcPct val="100000"/>
              </a:lnSpc>
            </a:pPr>
            <a:r>
              <a:rPr lang="ar-SY" sz="3200" dirty="0" smtClean="0"/>
              <a:t>يتفقان بينهما </a:t>
            </a:r>
            <a:br>
              <a:rPr lang="ar-SY" sz="3200" dirty="0" smtClean="0"/>
            </a:br>
            <a:r>
              <a:rPr lang="ar-SY" sz="3200" dirty="0" smtClean="0"/>
              <a:t>ويتراضيان على التعويض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5400" dirty="0" smtClean="0"/>
              <a:t>يترتب على انفساخ الخطبة: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18441603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ar-SY" sz="3200" dirty="0" smtClean="0"/>
              <a:t>ترد له الهدايا الباقية </a:t>
            </a:r>
            <a:br>
              <a:rPr lang="ar-SY" sz="3200" dirty="0" smtClean="0"/>
            </a:br>
            <a:r>
              <a:rPr lang="ar-SY" sz="3200" dirty="0" smtClean="0"/>
              <a:t>دون المستهلكة</a:t>
            </a:r>
            <a:endParaRPr lang="ar-SY" sz="3200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ترد الجميع</a:t>
            </a:r>
            <a:endParaRPr lang="ar-SY" sz="32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لا ترد شيئاً</a:t>
            </a:r>
            <a:endParaRPr lang="ar-SY" sz="32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 indent="4763">
              <a:lnSpc>
                <a:spcPct val="100000"/>
              </a:lnSpc>
            </a:pPr>
            <a:r>
              <a:rPr lang="ar-SY" sz="3200" dirty="0" smtClean="0"/>
              <a:t>إن عدلت هي فترد</a:t>
            </a:r>
            <a:br>
              <a:rPr lang="ar-SY" sz="3200" dirty="0" smtClean="0"/>
            </a:br>
            <a:r>
              <a:rPr lang="ar-SY" sz="3200" dirty="0" smtClean="0"/>
              <a:t>وإن عدل هو فلا</a:t>
            </a:r>
            <a:endParaRPr lang="ar-SY" sz="32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pPr algn="ctr"/>
            <a:r>
              <a:rPr lang="ar-SY" sz="4400" dirty="0" smtClean="0"/>
              <a:t>خطبها ثم فُسخت الخطبة فهل تُرَدُّ الهدايا؟</a:t>
            </a:r>
            <a:endParaRPr lang="ar-SY" sz="4400" dirty="0"/>
          </a:p>
        </p:txBody>
      </p:sp>
    </p:spTree>
    <p:extLst>
      <p:ext uri="{BB962C8B-B14F-4D97-AF65-F5344CB8AC3E}">
        <p14:creationId xmlns:p14="http://schemas.microsoft.com/office/powerpoint/2010/main" val="1301231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dr.Shaal\الدورة التأهيلية-رسومات\Dawra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-27384"/>
            <a:ext cx="9180512" cy="6877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93406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931021"/>
            <a:ext cx="7739136" cy="1362075"/>
          </a:xfrm>
        </p:spPr>
        <p:txBody>
          <a:bodyPr/>
          <a:lstStyle/>
          <a:p>
            <a:pPr algn="r"/>
            <a:r>
              <a:rPr lang="ar-SY" dirty="0" smtClean="0"/>
              <a:t>صل بخط بين الكلمة ومعناها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السؤال: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9353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96280486"/>
              </p:ext>
            </p:extLst>
          </p:nvPr>
        </p:nvGraphicFramePr>
        <p:xfrm>
          <a:off x="0" y="1"/>
          <a:ext cx="9144000" cy="6825212"/>
        </p:xfrm>
        <a:graphic>
          <a:graphicData uri="http://schemas.openxmlformats.org/drawingml/2006/table">
            <a:tbl>
              <a:tblPr rtl="1" firstRow="1" bandRow="1">
                <a:tableStyleId>{E8B1032C-EA38-4F05-BA0D-38AFFFC7BED3}</a:tableStyleId>
              </a:tblPr>
              <a:tblGrid>
                <a:gridCol w="3545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67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37844">
                <a:tc>
                  <a:txBody>
                    <a:bodyPr/>
                    <a:lstStyle/>
                    <a:p>
                      <a:pPr indent="9017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9240" algn="l"/>
                          <a:tab pos="323215" algn="l"/>
                        </a:tabLst>
                      </a:pPr>
                      <a:r>
                        <a:rPr lang="ar-SA" sz="4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الخطبة</a:t>
                      </a:r>
                      <a:endParaRPr lang="en-US" sz="4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5">
                  <a:txBody>
                    <a:bodyPr/>
                    <a:lstStyle/>
                    <a:p>
                      <a:pPr algn="ctr" rtl="1"/>
                      <a:endParaRPr lang="ar-SY" sz="21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100705" marR="100705" marT="50353" marB="503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الإيجاب </a:t>
                      </a:r>
                      <a:r>
                        <a:rPr lang="ar-SA" sz="3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والقبول</a:t>
                      </a:r>
                      <a:endParaRPr lang="en-US" sz="3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05840">
                <a:tc>
                  <a:txBody>
                    <a:bodyPr/>
                    <a:lstStyle/>
                    <a:p>
                      <a:pPr marL="26670" indent="153035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4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الأحوال </a:t>
                      </a:r>
                      <a:r>
                        <a:rPr lang="ar-SA" sz="4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الشخصية</a:t>
                      </a:r>
                      <a:endParaRPr lang="en-US" sz="4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raditional Arabic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0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أن يُنكح موليته على أن ينكحه الآخر موليته، ولا صداق بينهما (باطل</a:t>
                      </a:r>
                      <a:r>
                        <a:rPr lang="ar-SA" sz="30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)</a:t>
                      </a:r>
                      <a:endParaRPr lang="en-US" sz="30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R w="12700" cmpd="sng">
                      <a:noFill/>
                    </a:ln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37844">
                <a:tc>
                  <a:txBody>
                    <a:bodyPr/>
                    <a:lstStyle/>
                    <a:p>
                      <a:pPr marL="26670" indent="153035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4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نكاح </a:t>
                      </a:r>
                      <a:r>
                        <a:rPr lang="ar-SA" sz="4200" b="0" kern="1200" dirty="0" err="1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الشغار</a:t>
                      </a:r>
                      <a:endParaRPr lang="en-US" sz="4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lnR w="254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raditional Arabic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إظهار الرغبة في الزواج </a:t>
                      </a:r>
                      <a:endParaRPr lang="en-US" sz="3200" b="0" kern="1200" dirty="0" smtClean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بامرأة معينة</a:t>
                      </a:r>
                      <a:endParaRPr lang="en-US" sz="3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254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37844">
                <a:tc>
                  <a:txBody>
                    <a:bodyPr/>
                    <a:lstStyle/>
                    <a:p>
                      <a:pPr marL="26670" indent="153035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4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الصيغة</a:t>
                      </a:r>
                      <a:endParaRPr lang="en-US" sz="4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solidFill>
                      <a:srgbClr val="7030A0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raditional Arabic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الأحكام التي تتصل بعلاقة الإنسان </a:t>
                      </a:r>
                      <a:r>
                        <a:rPr lang="ar-SA" sz="3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بأسرته</a:t>
                      </a:r>
                      <a:endParaRPr lang="en-US" sz="3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R w="12700" cmpd="sng">
                      <a:noFill/>
                    </a:ln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05840">
                <a:tc>
                  <a:txBody>
                    <a:bodyPr/>
                    <a:lstStyle/>
                    <a:p>
                      <a:pPr marL="26670" indent="153035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4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نكاح المحلِّل </a:t>
                      </a:r>
                      <a:endParaRPr lang="en-US" sz="4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12700" cmpd="sng">
                      <a:noFill/>
                    </a:lnL>
                    <a:lnR w="254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raditional Arabic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6885" algn="l"/>
                        </a:tabLst>
                      </a:pPr>
                      <a:r>
                        <a:rPr lang="ar-SA" sz="3200" b="0" kern="1200" dirty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الذي يقصد بنكاحه تحليل المطلقة ثلاثاً لزوجها الذي طلقها(حرام باطل مفسوخ</a:t>
                      </a:r>
                      <a:r>
                        <a:rPr lang="ar-SA" sz="3200" b="0" kern="1200" dirty="0" smtClean="0">
                          <a:solidFill>
                            <a:schemeClr val="tx1"/>
                          </a:solidFill>
                          <a:latin typeface="Hacen Tunisia Lt" panose="02000000000000000000" pitchFamily="2" charset="-78"/>
                          <a:ea typeface="Calibri"/>
                          <a:cs typeface="Hacen Tunisia Lt" panose="02000000000000000000" pitchFamily="2" charset="-78"/>
                        </a:rPr>
                        <a:t>)</a:t>
                      </a:r>
                      <a:endParaRPr lang="en-US" sz="3200" b="0" kern="1200" dirty="0">
                        <a:solidFill>
                          <a:schemeClr val="tx1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75529" marR="75529" marT="0" marB="0" anchor="ctr">
                    <a:lnL w="254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17" name="رابط منحني 16"/>
          <p:cNvCxnSpPr/>
          <p:nvPr/>
        </p:nvCxnSpPr>
        <p:spPr>
          <a:xfrm rot="10800000" flipV="1">
            <a:off x="4211960" y="422900"/>
            <a:ext cx="2396008" cy="3176043"/>
          </a:xfrm>
          <a:prstGeom prst="curvedConnector3">
            <a:avLst>
              <a:gd name="adj1" fmla="val 50000"/>
            </a:avLst>
          </a:prstGeom>
          <a:ln>
            <a:solidFill>
              <a:srgbClr val="7030A0"/>
            </a:solidFill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رابط منحني 17"/>
          <p:cNvCxnSpPr/>
          <p:nvPr/>
        </p:nvCxnSpPr>
        <p:spPr>
          <a:xfrm rot="10800000" flipV="1">
            <a:off x="3779912" y="1988838"/>
            <a:ext cx="2363724" cy="2880321"/>
          </a:xfrm>
          <a:prstGeom prst="curvedConnector3">
            <a:avLst>
              <a:gd name="adj1" fmla="val 50000"/>
            </a:avLst>
          </a:prstGeom>
          <a:ln>
            <a:solidFill>
              <a:srgbClr val="F60F42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رابط كسهم مستقيم 26"/>
          <p:cNvCxnSpPr/>
          <p:nvPr/>
        </p:nvCxnSpPr>
        <p:spPr>
          <a:xfrm>
            <a:off x="4211960" y="2132856"/>
            <a:ext cx="2112552" cy="1296143"/>
          </a:xfrm>
          <a:prstGeom prst="straightConnector1">
            <a:avLst/>
          </a:prstGeom>
          <a:ln>
            <a:solidFill>
              <a:srgbClr val="942825"/>
            </a:solidFill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رابط كسهم مستقيم 15"/>
          <p:cNvCxnSpPr/>
          <p:nvPr/>
        </p:nvCxnSpPr>
        <p:spPr>
          <a:xfrm>
            <a:off x="4139952" y="5929331"/>
            <a:ext cx="1932246" cy="1588"/>
          </a:xfrm>
          <a:prstGeom prst="straightConnector1">
            <a:avLst/>
          </a:prstGeom>
          <a:ln>
            <a:solidFill>
              <a:srgbClr val="F60F42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رابط كسهم مستقيم 10"/>
          <p:cNvCxnSpPr/>
          <p:nvPr/>
        </p:nvCxnSpPr>
        <p:spPr>
          <a:xfrm flipH="1" flipV="1">
            <a:off x="3779913" y="422899"/>
            <a:ext cx="2544599" cy="4122000"/>
          </a:xfrm>
          <a:prstGeom prst="straightConnector1">
            <a:avLst/>
          </a:prstGeom>
          <a:ln>
            <a:solidFill>
              <a:srgbClr val="058123"/>
            </a:solidFill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1515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475656" y="1814876"/>
            <a:ext cx="7019056" cy="1500187"/>
          </a:xfrm>
        </p:spPr>
        <p:txBody>
          <a:bodyPr/>
          <a:lstStyle/>
          <a:p>
            <a:pPr algn="ctr"/>
            <a:r>
              <a:rPr lang="ar-SY" dirty="0" smtClean="0"/>
              <a:t>أجب بـ (صح) أو (خطأ)</a:t>
            </a:r>
            <a:endParaRPr lang="en-US" dirty="0"/>
          </a:p>
        </p:txBody>
      </p:sp>
      <p:grpSp>
        <p:nvGrpSpPr>
          <p:cNvPr id="8" name="مجموعة 10"/>
          <p:cNvGrpSpPr/>
          <p:nvPr/>
        </p:nvGrpSpPr>
        <p:grpSpPr>
          <a:xfrm>
            <a:off x="2165210" y="3026016"/>
            <a:ext cx="5639948" cy="2347200"/>
            <a:chOff x="1341980" y="1828894"/>
            <a:chExt cx="6293853" cy="1963796"/>
          </a:xfrm>
        </p:grpSpPr>
        <p:pic>
          <p:nvPicPr>
            <p:cNvPr id="9" name="صورة 8" descr="capture-wrong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980" y="1828894"/>
              <a:ext cx="3259242" cy="19637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صورة 9" descr="ok9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61657" y="1828894"/>
              <a:ext cx="2874176" cy="196359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918445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4763" algn="ctr"/>
            <a:r>
              <a:rPr lang="ar-SY" dirty="0"/>
              <a:t>الخطبة 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Y" dirty="0" smtClean="0"/>
              <a:t>وعد </a:t>
            </a:r>
            <a:r>
              <a:rPr lang="ar-SY" dirty="0"/>
              <a:t>بالزواج</a:t>
            </a:r>
          </a:p>
        </p:txBody>
      </p:sp>
    </p:spTree>
    <p:extLst>
      <p:ext uri="{BB962C8B-B14F-4D97-AF65-F5344CB8AC3E}">
        <p14:creationId xmlns:p14="http://schemas.microsoft.com/office/powerpoint/2010/main" val="8562183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pPr marL="0" lvl="0" indent="0" algn="justLow">
              <a:lnSpc>
                <a:spcPct val="110000"/>
              </a:lnSpc>
            </a:pPr>
            <a:r>
              <a:rPr lang="ar-SY" sz="7200" dirty="0" smtClean="0"/>
              <a:t>يترتب على كل خاطب يريد فسخ خطوبته التلفظ بألفاظ محددة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8450578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pPr marL="0" indent="0" algn="justLow">
              <a:lnSpc>
                <a:spcPct val="110000"/>
              </a:lnSpc>
            </a:pPr>
            <a:r>
              <a:rPr lang="ar-SY" sz="7200" dirty="0" smtClean="0"/>
              <a:t>يجوز فسخ الخطوبة ما دام هناك سبب يستوجب ذلك</a:t>
            </a:r>
            <a:endParaRPr lang="ar-SY" sz="7200" dirty="0"/>
          </a:p>
        </p:txBody>
      </p:sp>
    </p:spTree>
    <p:extLst>
      <p:ext uri="{BB962C8B-B14F-4D97-AF65-F5344CB8AC3E}">
        <p14:creationId xmlns:p14="http://schemas.microsoft.com/office/powerpoint/2010/main" val="13957493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lvl="0" indent="4763" algn="justLow"/>
            <a:r>
              <a:rPr lang="ar-SY" sz="8000" dirty="0" smtClean="0"/>
              <a:t>لا تجوز الخطوبة في الأشهر الحرم.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34115625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جميع الملفات\العمل\عمل أحمد\الدورة التأهيلية وملحقاتها\مرفقات بوربوينت\الدورة التأهيلية-رسومات\Dawra 2 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23386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4763" algn="justLow"/>
            <a:r>
              <a:rPr lang="ar-SA" sz="8000" dirty="0" smtClean="0"/>
              <a:t>تجوز</a:t>
            </a:r>
            <a:r>
              <a:rPr lang="ar-SY" sz="8000" dirty="0" smtClean="0"/>
              <a:t> </a:t>
            </a:r>
            <a:r>
              <a:rPr lang="ar-SA" sz="8000" dirty="0" smtClean="0"/>
              <a:t>خطبة المرأة التي في العدة صراحة</a:t>
            </a:r>
            <a:r>
              <a:rPr lang="ar-SY" sz="8000" dirty="0" smtClean="0"/>
              <a:t>.</a:t>
            </a:r>
            <a:endParaRPr lang="ar-SY" sz="8000" dirty="0"/>
          </a:p>
        </p:txBody>
      </p:sp>
    </p:spTree>
    <p:extLst>
      <p:ext uri="{BB962C8B-B14F-4D97-AF65-F5344CB8AC3E}">
        <p14:creationId xmlns:p14="http://schemas.microsoft.com/office/powerpoint/2010/main" val="1659966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lvl="0" indent="4763" algn="justLow"/>
            <a:r>
              <a:rPr lang="ar-SA" sz="6000" dirty="0" smtClean="0"/>
              <a:t>الأفضل إقامة</a:t>
            </a:r>
            <a:r>
              <a:rPr lang="ar-SY" sz="6000" dirty="0" smtClean="0"/>
              <a:t> </a:t>
            </a:r>
            <a:r>
              <a:rPr lang="ar-SA" sz="6000" dirty="0" smtClean="0"/>
              <a:t>حفلة الخطوبة ليعلم الناس أن فلانة مخطوبة لفلان.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7437893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pPr marL="0" indent="4763" algn="justLow"/>
            <a:r>
              <a:rPr lang="ar-SA" sz="6600" dirty="0" smtClean="0"/>
              <a:t>يجوز للخاطب أن يرى من</a:t>
            </a:r>
            <a:r>
              <a:rPr lang="ar-SY" sz="6600" dirty="0" smtClean="0"/>
              <a:t> </a:t>
            </a:r>
            <a:r>
              <a:rPr lang="ar-SA" sz="6600" dirty="0" smtClean="0"/>
              <a:t>المخطوبة وجهها وكفيها بلا خلاف</a:t>
            </a:r>
            <a:r>
              <a:rPr lang="ar-SY" sz="6600" dirty="0" smtClean="0"/>
              <a:t>.</a:t>
            </a:r>
            <a:endParaRPr lang="ar-SY" sz="6600" dirty="0"/>
          </a:p>
        </p:txBody>
      </p:sp>
    </p:spTree>
    <p:extLst>
      <p:ext uri="{BB962C8B-B14F-4D97-AF65-F5344CB8AC3E}">
        <p14:creationId xmlns:p14="http://schemas.microsoft.com/office/powerpoint/2010/main" val="7339889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 smtClean="0"/>
              <a:t>شكراً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591177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737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769</TotalTime>
  <Words>531</Words>
  <Application>Microsoft Office PowerPoint</Application>
  <PresentationFormat>عرض على الشاشة (3:4)‏</PresentationFormat>
  <Paragraphs>140</Paragraphs>
  <Slides>50</Slides>
  <Notes>11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9" baseType="lpstr">
      <vt:lpstr>PT Bold Heading</vt:lpstr>
      <vt:lpstr>Diwani Bent</vt:lpstr>
      <vt:lpstr>Calibri</vt:lpstr>
      <vt:lpstr>Traditional Arabic</vt:lpstr>
      <vt:lpstr>Hacen Tunisia Lt</vt:lpstr>
      <vt:lpstr>Hacen Saudi Arabia</vt:lpstr>
      <vt:lpstr>Arial</vt:lpstr>
      <vt:lpstr>AGA Arabesque</vt:lpstr>
      <vt:lpstr>دوافع الزواج - 2- تعديل أبو الخير</vt:lpstr>
      <vt:lpstr></vt:lpstr>
      <vt:lpstr>الخطبة...  </vt:lpstr>
      <vt:lpstr>الـخــطـبـة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ضع الشكل المناسب بجوار ما يلائمه</vt:lpstr>
      <vt:lpstr>الأم</vt:lpstr>
      <vt:lpstr>بنت الأم</vt:lpstr>
      <vt:lpstr>الجارة</vt:lpstr>
      <vt:lpstr>عمة الزوجة</vt:lpstr>
      <vt:lpstr>الزميلة في العمل</vt:lpstr>
      <vt:lpstr>الخالة</vt:lpstr>
      <vt:lpstr>أخت مَن رضعت من أمي</vt:lpstr>
      <vt:lpstr>أخت الزوجة</vt:lpstr>
      <vt:lpstr>بنت أخي من الرضاع</vt:lpstr>
      <vt:lpstr>بنت زوجتي المطلقة</vt:lpstr>
      <vt:lpstr>أرملة أخي</vt:lpstr>
      <vt:lpstr>زوجة أبي</vt:lpstr>
      <vt:lpstr>بنت بنت عمي</vt:lpstr>
      <vt:lpstr>بالنسبة لي: ربيبة ابني</vt:lpstr>
      <vt:lpstr>زوجة الحفيد</vt:lpstr>
      <vt:lpstr>الزوجة</vt:lpstr>
      <vt:lpstr>صل بخط بين الجمل وما يناسبها</vt:lpstr>
      <vt:lpstr>ما يحل للخاطب من مخطوبته</vt:lpstr>
      <vt:lpstr>اختر الإجابة الصحيحة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صل بخط بين الكلمة ومعناها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107</cp:revision>
  <cp:lastPrinted>2014-04-14T10:13:57Z</cp:lastPrinted>
  <dcterms:created xsi:type="dcterms:W3CDTF">2014-04-02T11:23:18Z</dcterms:created>
  <dcterms:modified xsi:type="dcterms:W3CDTF">2020-02-13T12:11:23Z</dcterms:modified>
</cp:coreProperties>
</file>