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1" r:id="rId14"/>
    <p:sldId id="272" r:id="rId15"/>
    <p:sldId id="273" r:id="rId16"/>
    <p:sldId id="275" r:id="rId17"/>
    <p:sldId id="276" r:id="rId18"/>
    <p:sldId id="277" r:id="rId19"/>
    <p:sldId id="279" r:id="rId20"/>
    <p:sldId id="282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7" r:id="rId44"/>
    <p:sldId id="309" r:id="rId45"/>
  </p:sldIdLst>
  <p:sldSz cx="9144000" cy="6858000" type="screen4x3"/>
  <p:notesSz cx="6858000" cy="9144000"/>
  <p:embeddedFontLst>
    <p:embeddedFont>
      <p:font typeface="Hacen Saudi Arabia" panose="020B0604020202020204" charset="-78"/>
      <p:regular r:id="rId47"/>
    </p:embeddedFont>
    <p:embeddedFont>
      <p:font typeface="AGA Arabesque" panose="05010101010101010101" pitchFamily="2" charset="2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Hacen Tunisia Lt" panose="020B0604020202020204" charset="-78"/>
      <p:regular r:id="rId53"/>
    </p:embeddedFont>
    <p:embeddedFont>
      <p:font typeface="Traditional Arabic" panose="02020603050405020304" pitchFamily="18" charset="-78"/>
      <p:regular r:id="rId54"/>
      <p:bold r:id="rId55"/>
    </p:embeddedFont>
    <p:embeddedFont>
      <p:font typeface="PT Bold Heading" panose="02010400000000000000" pitchFamily="2" charset="-78"/>
      <p:regular r:id="rId56"/>
    </p:embeddedFont>
    <p:embeddedFont>
      <p:font typeface="Diwani Bent" panose="02010400000000000000" pitchFamily="2" charset="-78"/>
      <p:regular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56">
          <p15:clr>
            <a:srgbClr val="A4A3A4"/>
          </p15:clr>
        </p15:guide>
        <p15:guide id="2" orient="horz" pos="527">
          <p15:clr>
            <a:srgbClr val="A4A3A4"/>
          </p15:clr>
        </p15:guide>
        <p15:guide id="3" orient="horz" pos="1026">
          <p15:clr>
            <a:srgbClr val="A4A3A4"/>
          </p15:clr>
        </p15:guide>
        <p15:guide id="4" orient="horz" pos="2024">
          <p15:clr>
            <a:srgbClr val="A4A3A4"/>
          </p15:clr>
        </p15:guide>
        <p15:guide id="5" orient="horz" pos="2069">
          <p15:clr>
            <a:srgbClr val="A4A3A4"/>
          </p15:clr>
        </p15:guide>
        <p15:guide id="6" orient="horz" pos="3158">
          <p15:clr>
            <a:srgbClr val="A4A3A4"/>
          </p15:clr>
        </p15:guide>
        <p15:guide id="7" orient="horz" pos="1071">
          <p15:clr>
            <a:srgbClr val="A4A3A4"/>
          </p15:clr>
        </p15:guide>
        <p15:guide id="8" orient="horz" pos="3113">
          <p15:clr>
            <a:srgbClr val="A4A3A4"/>
          </p15:clr>
        </p15:guide>
        <p15:guide id="9" pos="249">
          <p15:clr>
            <a:srgbClr val="A4A3A4"/>
          </p15:clr>
        </p15:guide>
        <p15:guide id="10" pos="68">
          <p15:clr>
            <a:srgbClr val="A4A3A4"/>
          </p15:clr>
        </p15:guide>
        <p15:guide id="11" pos="3152">
          <p15:clr>
            <a:srgbClr val="A4A3A4"/>
          </p15:clr>
        </p15:guide>
        <p15:guide id="12" pos="3016">
          <p15:clr>
            <a:srgbClr val="A4A3A4"/>
          </p15:clr>
        </p15:guide>
        <p15:guide id="13" pos="5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8123"/>
    <a:srgbClr val="7F3F98"/>
    <a:srgbClr val="974BB5"/>
    <a:srgbClr val="C385BA"/>
    <a:srgbClr val="C0504D"/>
    <a:srgbClr val="F71139"/>
    <a:srgbClr val="ED0080"/>
    <a:srgbClr val="7F3598"/>
    <a:srgbClr val="8DC63F"/>
    <a:srgbClr val="DF31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بلا نمط، بلا شبكة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نمط متوسط 4 - تميي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نمط فاتح 3 - تميي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017" autoAdjust="0"/>
  </p:normalViewPr>
  <p:slideViewPr>
    <p:cSldViewPr snapToObjects="1">
      <p:cViewPr varScale="1">
        <p:scale>
          <a:sx n="82" d="100"/>
          <a:sy n="82" d="100"/>
        </p:scale>
        <p:origin x="480" y="72"/>
      </p:cViewPr>
      <p:guideLst>
        <p:guide orient="horz" pos="4156"/>
        <p:guide orient="horz" pos="527"/>
        <p:guide orient="horz" pos="1026"/>
        <p:guide orient="horz" pos="2024"/>
        <p:guide orient="horz" pos="2069"/>
        <p:guide orient="horz" pos="3158"/>
        <p:guide orient="horz" pos="1071"/>
        <p:guide orient="horz" pos="3113"/>
        <p:guide pos="249"/>
        <p:guide pos="68"/>
        <p:guide pos="3152"/>
        <p:guide pos="3016"/>
        <p:guide pos="5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04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استبعد الإجابة الخطأ</a:t>
            </a:r>
          </a:p>
          <a:p>
            <a:r>
              <a:rPr lang="ar-SY" dirty="0" smtClean="0"/>
              <a:t>الخطأ</a:t>
            </a:r>
            <a:r>
              <a:rPr lang="ar-SY" baseline="0" dirty="0" smtClean="0"/>
              <a:t> المأذون</a:t>
            </a:r>
            <a:endParaRPr lang="en-US" dirty="0" smtClean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906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2+3 </a:t>
            </a:r>
            <a:r>
              <a:rPr lang="ar-SY" dirty="0" smtClean="0"/>
              <a:t>خطأ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Y" dirty="0" smtClean="0"/>
              <a:t>استبعد الخاطئة: الخطأ 2+3+4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171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Y" dirty="0" smtClean="0"/>
              <a:t>استبعد الخاطئة: الخطأ 4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963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3+4+5 </a:t>
            </a:r>
            <a:r>
              <a:rPr lang="ar-SY" dirty="0" smtClean="0"/>
              <a:t>باطل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707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1+2+4+6 </a:t>
            </a:r>
            <a:r>
              <a:rPr lang="ar-SY" baseline="0" dirty="0" smtClean="0"/>
              <a:t>ملاحظة: تحتاج هذه الشريحة لتعديل في إخراج الجواب، </a:t>
            </a:r>
            <a:r>
              <a:rPr lang="ar-SY" dirty="0" smtClean="0"/>
              <a:t>غير</a:t>
            </a:r>
            <a:r>
              <a:rPr lang="ar-SY" baseline="0" dirty="0" smtClean="0"/>
              <a:t> باطل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16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0483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7388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الخطأ 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4022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الخطأ 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8328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الخطأ ج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735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كلهم صح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88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الخطأ ج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3370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الخطأ ب+ ج + 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4744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الخطأ </a:t>
            </a:r>
            <a:r>
              <a:rPr lang="ar-SY" smtClean="0"/>
              <a:t>ب+ج+د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6041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أ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مستطيل مستدير الزوايا 46"/>
          <p:cNvSpPr/>
          <p:nvPr userDrawn="1"/>
        </p:nvSpPr>
        <p:spPr>
          <a:xfrm>
            <a:off x="4893092" y="260648"/>
            <a:ext cx="4071396" cy="6337002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395288" y="5337650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395288" y="3681888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395900" y="1952975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395288" y="355783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95288" y="3681888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95288" y="5337650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107950" y="1736872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t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Y" sz="2800" kern="120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  <a:endParaRPr lang="ar-SY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107950" y="3392461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800" kern="1200" dirty="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107950" y="5121248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800" kern="1200" dirty="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95288" y="1952976"/>
            <a:ext cx="4392612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5004048" y="260648"/>
            <a:ext cx="3960440" cy="6337002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4000" b="0" kern="1200" dirty="0">
                <a:solidFill>
                  <a:srgbClr val="C0000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marL="0" lvl="0" indent="0" algn="justLow" defTabSz="685800" rtl="1" eaLnBrk="1" latinLnBrk="0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107950" y="116632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Y" sz="2800" kern="120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A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95288" y="368800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28962293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660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1FFCD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0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3" dur="indefinite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9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0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2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3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5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6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4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5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animBg="1"/>
      <p:bldP spid="56" grpId="1" animBg="1"/>
      <p:bldP spid="57" grpId="0" animBg="1"/>
      <p:bldP spid="57" grpId="1" animBg="1"/>
      <p:bldP spid="59" grpId="0" animBg="1"/>
      <p:bldP spid="59" grpId="1" animBg="1"/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3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512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56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(أ) أ-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مستدير الزوايا 9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noFill/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5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322965"/>
            <a:ext cx="3749638" cy="2647811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4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6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3084754"/>
            <a:ext cx="3749638" cy="264850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4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2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860032" y="356659"/>
            <a:ext cx="3960440" cy="5376597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8" name="مستطيل مستدير الزوايا 17"/>
          <p:cNvSpPr/>
          <p:nvPr userDrawn="1"/>
        </p:nvSpPr>
        <p:spPr>
          <a:xfrm rot="10800000">
            <a:off x="430968" y="285034"/>
            <a:ext cx="4071966" cy="2685743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3084754"/>
            <a:ext cx="4069080" cy="2685741"/>
          </a:xfrm>
          <a:prstGeom prst="roundRect">
            <a:avLst>
              <a:gd name="adj" fmla="val 308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796408" y="322967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9" name="مربع نص 18"/>
          <p:cNvSpPr txBox="1"/>
          <p:nvPr userDrawn="1"/>
        </p:nvSpPr>
        <p:spPr>
          <a:xfrm>
            <a:off x="4217182" y="1316766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 anchor="ctr">
            <a:noAutofit/>
          </a:bodyPr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2" name="مربع نص 21"/>
          <p:cNvSpPr txBox="1"/>
          <p:nvPr userDrawn="1"/>
        </p:nvSpPr>
        <p:spPr>
          <a:xfrm>
            <a:off x="4201512" y="3942151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 anchor="ctr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9624297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2" presetClass="entr" presetSubtype="8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8" fill="hold" nodeType="with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20" grpId="0" animBg="1"/>
      <p:bldP spid="19" grpId="0"/>
      <p:bldP spid="22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(ب) أ-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مستدير الزوايا 10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noFill/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4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332656"/>
            <a:ext cx="3749638" cy="264566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4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5" name="عنصر نائب للمحتوى 2"/>
          <p:cNvSpPr>
            <a:spLocks noGrp="1"/>
          </p:cNvSpPr>
          <p:nvPr>
            <p:ph idx="13"/>
          </p:nvPr>
        </p:nvSpPr>
        <p:spPr>
          <a:xfrm>
            <a:off x="467840" y="3134063"/>
            <a:ext cx="3749638" cy="264566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4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8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860032" y="356659"/>
            <a:ext cx="3960440" cy="5376597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0" name="مستطيل مستدير الزوايا 9"/>
          <p:cNvSpPr/>
          <p:nvPr userDrawn="1"/>
        </p:nvSpPr>
        <p:spPr>
          <a:xfrm rot="10800000">
            <a:off x="431264" y="3123505"/>
            <a:ext cx="4071966" cy="2685743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311212"/>
            <a:ext cx="4071966" cy="2685741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4796408" y="322967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6" name="مربع نص 15"/>
          <p:cNvSpPr txBox="1"/>
          <p:nvPr userDrawn="1"/>
        </p:nvSpPr>
        <p:spPr>
          <a:xfrm>
            <a:off x="4217182" y="13018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 anchor="ctr">
            <a:noAutofit/>
          </a:bodyPr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7" name="مربع نص 16"/>
          <p:cNvSpPr txBox="1"/>
          <p:nvPr userDrawn="1"/>
        </p:nvSpPr>
        <p:spPr>
          <a:xfrm>
            <a:off x="4201512" y="4005066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 anchor="ctr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82290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2" presetClass="entr" presetSubtype="8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8" fill="hold" nodeType="with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/>
      <p:bldP spid="19" grpId="0" animBg="1"/>
      <p:bldP spid="16" grpId="0"/>
      <p:bldP spid="17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47" name="مستطيل مستدير الزوايا 4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428596" y="448461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430968" y="285036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430968" y="1684893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7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4201512" y="204660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93986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/>
      <p:bldP spid="57" grpId="0"/>
      <p:bldP spid="58" grpId="0"/>
      <p:bldP spid="59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نعم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عنوان 1"/>
          <p:cNvSpPr txBox="1">
            <a:spLocks/>
          </p:cNvSpPr>
          <p:nvPr userDrawn="1"/>
        </p:nvSpPr>
        <p:spPr>
          <a:xfrm>
            <a:off x="357158" y="1714488"/>
            <a:ext cx="8358246" cy="3929091"/>
          </a:xfrm>
          <a:prstGeom prst="rect">
            <a:avLst/>
          </a:prstGeom>
        </p:spPr>
        <p:txBody>
          <a:bodyPr vert="horz" lIns="51435" tIns="25718" rIns="51435" bIns="25718" anchor="ctr">
            <a:noAutofit/>
          </a:bodyPr>
          <a:lstStyle>
            <a:lvl1pPr>
              <a:defRPr sz="6600"/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ar-SY" sz="2250" spc="-56" dirty="0" smtClean="0">
                <a:ln w="1905"/>
                <a:solidFill>
                  <a:srgbClr val="1F497D">
                    <a:lumMod val="2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PT Bold Heading" pitchFamily="2" charset="-78"/>
              </a:rPr>
              <a:t> </a:t>
            </a:r>
          </a:p>
        </p:txBody>
      </p:sp>
      <p:sp>
        <p:nvSpPr>
          <p:cNvPr id="8" name="عنصر نائب للنص 7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836611"/>
            <a:ext cx="5760000" cy="5220000"/>
          </a:xfrm>
          <a:prstGeom prst="roundRect">
            <a:avLst>
              <a:gd name="adj" fmla="val 1990"/>
            </a:avLst>
          </a:prstGeom>
          <a:solidFill>
            <a:srgbClr val="C00000">
              <a:alpha val="85000"/>
            </a:srgb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rtl="1">
              <a:lnSpc>
                <a:spcPct val="100000"/>
              </a:lnSpc>
              <a:spcBef>
                <a:spcPts val="1200"/>
              </a:spcBef>
              <a:buNone/>
              <a:defRPr lang="ar-SA" sz="6600" b="0" kern="1200" dirty="0" smtClean="0">
                <a:solidFill>
                  <a:schemeClr val="bg1"/>
                </a:solidFill>
                <a:effectLst/>
                <a:latin typeface="Hacen Tunisia Lt" panose="02000000000000000000" pitchFamily="2" charset="-78"/>
                <a:ea typeface="+mn-ea"/>
                <a:cs typeface="Hacen Tunisia Lt" panose="02000000000000000000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11" name="مستطيل مستدير الزوايا 10"/>
          <p:cNvSpPr/>
          <p:nvPr userDrawn="1"/>
        </p:nvSpPr>
        <p:spPr>
          <a:xfrm>
            <a:off x="971760" y="3789112"/>
            <a:ext cx="1440000" cy="648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ts val="900"/>
              </a:spcBef>
            </a:pPr>
            <a:r>
              <a:rPr lang="ar-SA" sz="2250" b="0" dirty="0" smtClean="0">
                <a:solidFill>
                  <a:srgbClr val="C0000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لا</a:t>
            </a:r>
            <a:endParaRPr lang="ar-SY" sz="2250" b="0" dirty="0">
              <a:solidFill>
                <a:srgbClr val="C00000"/>
              </a:solidFill>
              <a:latin typeface="Hacen Tunisia Lt" panose="02000000000000000000" pitchFamily="2" charset="-78"/>
              <a:cs typeface="Hacen Tunisia Lt" panose="02000000000000000000" pitchFamily="2" charset="-78"/>
            </a:endParaRPr>
          </a:p>
        </p:txBody>
      </p:sp>
      <p:sp>
        <p:nvSpPr>
          <p:cNvPr id="12" name="مستطيل مستدير الزوايا 11"/>
          <p:cNvSpPr/>
          <p:nvPr userDrawn="1"/>
        </p:nvSpPr>
        <p:spPr>
          <a:xfrm>
            <a:off x="971760" y="2348952"/>
            <a:ext cx="1440000" cy="648000"/>
          </a:xfrm>
          <a:prstGeom prst="roundRect">
            <a:avLst/>
          </a:prstGeom>
          <a:ln>
            <a:solidFill>
              <a:srgbClr val="05812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/>
            <a:r>
              <a:rPr lang="ar-SA" sz="2250" b="0" dirty="0" smtClean="0">
                <a:solidFill>
                  <a:srgbClr val="058123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نعــم</a:t>
            </a:r>
            <a:endParaRPr lang="ar-SY" sz="2250" b="0" dirty="0">
              <a:solidFill>
                <a:srgbClr val="058123"/>
              </a:solidFill>
              <a:latin typeface="Hacen Tunisia Lt" panose="02000000000000000000" pitchFamily="2" charset="-78"/>
              <a:cs typeface="Hacen Tunisia Lt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21935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6600"/>
                                      </p:to>
                                    </p:animClr>
                                    <p:set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لا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عنوان 1"/>
          <p:cNvSpPr txBox="1">
            <a:spLocks/>
          </p:cNvSpPr>
          <p:nvPr userDrawn="1"/>
        </p:nvSpPr>
        <p:spPr>
          <a:xfrm>
            <a:off x="357158" y="1714488"/>
            <a:ext cx="8358246" cy="3929091"/>
          </a:xfrm>
          <a:prstGeom prst="rect">
            <a:avLst/>
          </a:prstGeom>
        </p:spPr>
        <p:txBody>
          <a:bodyPr vert="horz" lIns="51435" tIns="25718" rIns="51435" bIns="25718" anchor="ctr">
            <a:noAutofit/>
          </a:bodyPr>
          <a:lstStyle>
            <a:lvl1pPr>
              <a:defRPr sz="6600"/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ar-SY" sz="2250" spc="-56" dirty="0" smtClean="0">
                <a:ln w="1905"/>
                <a:solidFill>
                  <a:srgbClr val="1F497D">
                    <a:lumMod val="2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PT Bold Heading" pitchFamily="2" charset="-78"/>
              </a:rPr>
              <a:t> </a:t>
            </a:r>
          </a:p>
        </p:txBody>
      </p:sp>
      <p:sp>
        <p:nvSpPr>
          <p:cNvPr id="8" name="عنصر نائب للنص 7"/>
          <p:cNvSpPr>
            <a:spLocks noGrp="1"/>
          </p:cNvSpPr>
          <p:nvPr>
            <p:ph type="body" sz="quarter" idx="10"/>
          </p:nvPr>
        </p:nvSpPr>
        <p:spPr>
          <a:xfrm>
            <a:off x="2843808" y="836712"/>
            <a:ext cx="5760000" cy="5220000"/>
          </a:xfrm>
          <a:prstGeom prst="roundRect">
            <a:avLst>
              <a:gd name="adj" fmla="val 2250"/>
            </a:avLst>
          </a:prstGeom>
          <a:solidFill>
            <a:srgbClr val="C00000">
              <a:alpha val="85000"/>
            </a:srgbClr>
          </a:solidFill>
        </p:spPr>
        <p:txBody>
          <a:bodyPr anchor="ctr">
            <a:normAutofit/>
          </a:bodyPr>
          <a:lstStyle>
            <a:lvl1pPr marL="0" indent="0" algn="ctr" rtl="1">
              <a:lnSpc>
                <a:spcPct val="100000"/>
              </a:lnSpc>
              <a:spcBef>
                <a:spcPts val="1200"/>
              </a:spcBef>
              <a:buNone/>
              <a:defRPr lang="ar-SA" sz="6600" b="0" kern="1200" dirty="0" smtClean="0">
                <a:solidFill>
                  <a:schemeClr val="bg1"/>
                </a:solidFill>
                <a:effectLst/>
                <a:latin typeface="Hacen Tunisia Lt" panose="02000000000000000000" pitchFamily="2" charset="-78"/>
                <a:ea typeface="+mn-ea"/>
                <a:cs typeface="Hacen Tunisia Lt" panose="02000000000000000000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11" name="مستطيل مستدير الزوايا 10"/>
          <p:cNvSpPr/>
          <p:nvPr userDrawn="1"/>
        </p:nvSpPr>
        <p:spPr>
          <a:xfrm>
            <a:off x="971760" y="3789040"/>
            <a:ext cx="1440000" cy="648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/>
            <a:r>
              <a:rPr lang="ar-SA" sz="2250" b="0" dirty="0" smtClean="0">
                <a:solidFill>
                  <a:srgbClr val="C0000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لا</a:t>
            </a:r>
            <a:endParaRPr lang="ar-SY" sz="2250" b="0" dirty="0">
              <a:solidFill>
                <a:srgbClr val="C00000"/>
              </a:solidFill>
              <a:latin typeface="Hacen Tunisia Lt" panose="02000000000000000000" pitchFamily="2" charset="-78"/>
              <a:cs typeface="Hacen Tunisia Lt" panose="02000000000000000000" pitchFamily="2" charset="-78"/>
            </a:endParaRPr>
          </a:p>
        </p:txBody>
      </p:sp>
      <p:sp>
        <p:nvSpPr>
          <p:cNvPr id="12" name="مستطيل مستدير الزوايا 11"/>
          <p:cNvSpPr/>
          <p:nvPr userDrawn="1"/>
        </p:nvSpPr>
        <p:spPr>
          <a:xfrm>
            <a:off x="971760" y="2348952"/>
            <a:ext cx="1440000" cy="648000"/>
          </a:xfrm>
          <a:prstGeom prst="roundRect">
            <a:avLst/>
          </a:prstGeom>
          <a:ln>
            <a:solidFill>
              <a:srgbClr val="05812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/>
            <a:r>
              <a:rPr lang="ar-SA" sz="2250" b="0" dirty="0" smtClean="0">
                <a:solidFill>
                  <a:srgbClr val="058123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نعــم</a:t>
            </a:r>
            <a:endParaRPr lang="ar-SY" sz="2250" b="0" dirty="0">
              <a:solidFill>
                <a:srgbClr val="058123"/>
              </a:solidFill>
              <a:latin typeface="Hacen Tunisia Lt" panose="02000000000000000000" pitchFamily="2" charset="-78"/>
              <a:cs typeface="Hacen Tunisia Lt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500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ص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 txBox="1">
            <a:spLocks/>
          </p:cNvSpPr>
          <p:nvPr userDrawn="1"/>
        </p:nvSpPr>
        <p:spPr>
          <a:xfrm>
            <a:off x="357158" y="1571614"/>
            <a:ext cx="8343944" cy="4143404"/>
          </a:xfrm>
          <a:prstGeom prst="rect">
            <a:avLst/>
          </a:prstGeom>
        </p:spPr>
        <p:txBody>
          <a:bodyPr vert="horz" lIns="68580" tIns="34290" rIns="68580" bIns="34290" rtlCol="1" anchor="ctr">
            <a:normAutofit/>
          </a:bodyPr>
          <a:lstStyle>
            <a:lvl1pPr>
              <a:defRPr sz="6600"/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ar-SY" sz="3000" dirty="0" smtClean="0">
                <a:ln w="1905"/>
                <a:solidFill>
                  <a:srgbClr val="1F497D">
                    <a:lumMod val="2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PT Bold Heading" pitchFamily="2" charset="-78"/>
              </a:rPr>
              <a:t> </a:t>
            </a:r>
          </a:p>
        </p:txBody>
      </p:sp>
      <p:sp>
        <p:nvSpPr>
          <p:cNvPr id="5" name="عنصر نائب للنص 7"/>
          <p:cNvSpPr>
            <a:spLocks noGrp="1"/>
          </p:cNvSpPr>
          <p:nvPr>
            <p:ph type="body" sz="quarter" idx="10"/>
          </p:nvPr>
        </p:nvSpPr>
        <p:spPr>
          <a:xfrm>
            <a:off x="2483768" y="318422"/>
            <a:ext cx="6400800" cy="6221157"/>
          </a:xfrm>
          <a:prstGeom prst="roundRect">
            <a:avLst>
              <a:gd name="adj" fmla="val 1990"/>
            </a:avLst>
          </a:prstGeom>
          <a:noFill/>
          <a:ln w="3175">
            <a:solidFill>
              <a:srgbClr val="ED0080"/>
            </a:solidFill>
            <a:prstDash val="sysDash"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justLow" rtl="1">
              <a:lnSpc>
                <a:spcPct val="100000"/>
              </a:lnSpc>
              <a:spcBef>
                <a:spcPts val="1200"/>
              </a:spcBef>
              <a:buNone/>
              <a:defRPr lang="ar-SA" sz="8800" b="0" kern="1200" dirty="0" smtClean="0">
                <a:solidFill>
                  <a:srgbClr val="ED0080"/>
                </a:solidFill>
                <a:effectLst/>
                <a:latin typeface="Hacen Tunisia Lt" panose="02000000000000000000" pitchFamily="2" charset="-78"/>
                <a:ea typeface="+mn-ea"/>
                <a:cs typeface="Hacen Tunisia Lt" panose="02000000000000000000" pitchFamily="2" charset="-78"/>
              </a:defRPr>
            </a:lvl1pPr>
          </a:lstStyle>
          <a:p>
            <a:pPr marL="342900" lvl="0" indent="-342900" algn="ctr" defTabSz="9144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pic>
        <p:nvPicPr>
          <p:cNvPr id="7" name="صورة 6" descr="ok9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302" y="2254581"/>
            <a:ext cx="2286000" cy="27774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7792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58123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>
        <p:tmplLst>
          <p:tmpl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000" fill="hold"/>
                        <p:tgtEl>
                          <p:spTgt spid="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Relationship Id="rId27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1" eaLnBrk="1" latinLnBrk="0" hangingPunct="1">
              <a:defRPr lang="ar-SY" sz="1400" kern="1200" smtClean="0">
                <a:solidFill>
                  <a:srgbClr val="F6ADCD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</a:lstStyle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80" y="5323257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71" r:id="rId13"/>
    <p:sldLayoutId id="2147483669" r:id="rId14"/>
    <p:sldLayoutId id="2147483670" r:id="rId15"/>
    <p:sldLayoutId id="2147483672" r:id="rId16"/>
    <p:sldLayoutId id="2147483673" r:id="rId17"/>
    <p:sldLayoutId id="2147483676" r:id="rId18"/>
    <p:sldLayoutId id="2147483677" r:id="rId19"/>
    <p:sldLayoutId id="2147483678" r:id="rId20"/>
    <p:sldLayoutId id="2147483679" r:id="rId21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4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5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6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7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564332"/>
            <a:ext cx="9144000" cy="7725192"/>
          </a:xfr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ar-SY" sz="49600" dirty="0" smtClean="0">
                <a:ea typeface="Calibri"/>
                <a:cs typeface="Traditional Arabic"/>
                <a:sym typeface="AGA Arabesque"/>
              </a:rPr>
              <a:t></a:t>
            </a:r>
            <a:endParaRPr lang="ar-SY" sz="49600" dirty="0" smtClean="0">
              <a:solidFill>
                <a:srgbClr val="FFDF57"/>
              </a:solidFill>
              <a:cs typeface="Diwani Ben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99345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1920" y="836712"/>
            <a:ext cx="5184576" cy="3456384"/>
          </a:xfrm>
        </p:spPr>
        <p:txBody>
          <a:bodyPr>
            <a:noAutofit/>
          </a:bodyPr>
          <a:lstStyle/>
          <a:p>
            <a:r>
              <a:rPr lang="ar-SY" sz="7200" dirty="0" smtClean="0"/>
              <a:t>عقد الزواج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60032" y="3284984"/>
            <a:ext cx="3168352" cy="480053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379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استبعد الإجابة الخاطئة</a:t>
            </a:r>
            <a:endParaRPr lang="ar-SY" dirty="0"/>
          </a:p>
        </p:txBody>
      </p:sp>
      <p:pic>
        <p:nvPicPr>
          <p:cNvPr id="8" name="صورة 7" descr="writing-question-mark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5486" y="2852936"/>
            <a:ext cx="4568514" cy="400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0176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أركان عقد النكاح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85763" indent="-385763">
              <a:buAutoNum type="arabicParenR"/>
            </a:pPr>
            <a:r>
              <a:rPr lang="ar-SY" smtClean="0"/>
              <a:t>الصيغة (إيجاب - قبول)</a:t>
            </a:r>
          </a:p>
          <a:p>
            <a:pPr marL="385763" indent="-385763">
              <a:buAutoNum type="arabicParenR"/>
            </a:pPr>
            <a:r>
              <a:rPr lang="ar-SY" smtClean="0"/>
              <a:t>العاقدان</a:t>
            </a:r>
          </a:p>
          <a:p>
            <a:pPr marL="385763" indent="-385763">
              <a:buAutoNum type="arabicParenR"/>
            </a:pPr>
            <a:r>
              <a:rPr lang="ar-SY" smtClean="0"/>
              <a:t>الولي</a:t>
            </a:r>
          </a:p>
          <a:p>
            <a:pPr marL="385763" indent="-385763">
              <a:buAutoNum type="arabicParenR"/>
            </a:pPr>
            <a:r>
              <a:rPr lang="ar-SY" smtClean="0"/>
              <a:t>المأذون</a:t>
            </a:r>
          </a:p>
          <a:p>
            <a:pPr marL="385763" indent="-385763">
              <a:buAutoNum type="arabicParenR"/>
            </a:pPr>
            <a:r>
              <a:rPr lang="ar-SY" smtClean="0"/>
              <a:t>الشاهدان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4848397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من سنن </a:t>
            </a:r>
            <a:r>
              <a:rPr lang="ar-SA" smtClean="0"/>
              <a:t>عقد الزواج: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Low">
              <a:buNone/>
            </a:pPr>
            <a:r>
              <a:rPr lang="ar-SY" dirty="0" smtClean="0"/>
              <a:t>1) الدعاء </a:t>
            </a:r>
            <a:r>
              <a:rPr lang="ar-SA" dirty="0" smtClean="0"/>
              <a:t>للزوجين بعد العقد</a:t>
            </a:r>
            <a:endParaRPr lang="en-US" dirty="0" smtClean="0"/>
          </a:p>
          <a:p>
            <a:pPr lvl="0" algn="justLow">
              <a:buNone/>
            </a:pPr>
            <a:r>
              <a:rPr lang="ar-SY" dirty="0" smtClean="0"/>
              <a:t>2) </a:t>
            </a:r>
            <a:r>
              <a:rPr lang="ar-SA" dirty="0" smtClean="0"/>
              <a:t>أن يعقد النكاح يوم الجمعة مساء</a:t>
            </a:r>
            <a:endParaRPr lang="en-US" dirty="0" smtClean="0"/>
          </a:p>
          <a:p>
            <a:pPr lvl="0" algn="justLow">
              <a:buNone/>
            </a:pPr>
            <a:r>
              <a:rPr lang="ar-SY" dirty="0" smtClean="0"/>
              <a:t>3) </a:t>
            </a:r>
            <a:r>
              <a:rPr lang="ar-SA" dirty="0" smtClean="0"/>
              <a:t>أن لا يكون في شعبان، أو بين العيدين</a:t>
            </a:r>
            <a:endParaRPr lang="ar-SY" dirty="0" smtClean="0"/>
          </a:p>
          <a:p>
            <a:pPr algn="justLow">
              <a:buNone/>
            </a:pPr>
            <a:r>
              <a:rPr lang="ar-SY" dirty="0" smtClean="0"/>
              <a:t>4) </a:t>
            </a:r>
            <a:r>
              <a:rPr lang="ar-SA" dirty="0" smtClean="0"/>
              <a:t>الوليمة </a:t>
            </a:r>
            <a:endParaRPr lang="en-US" dirty="0" smtClean="0"/>
          </a:p>
          <a:p>
            <a:pPr algn="justLow">
              <a:buNone/>
            </a:pPr>
            <a:r>
              <a:rPr lang="ar-SY" dirty="0" smtClean="0"/>
              <a:t>5) </a:t>
            </a:r>
            <a:r>
              <a:rPr lang="ar-SA" dirty="0" smtClean="0"/>
              <a:t>إعلان الزواج والضرب فيه بالدف.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943035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الاستخارة الشرعية هي:</a:t>
            </a:r>
            <a:endParaRPr lang="ar-SY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 algn="justLow">
              <a:buFont typeface="+mj-lt"/>
              <a:buAutoNum type="arabicParenR"/>
            </a:pPr>
            <a:r>
              <a:rPr lang="ar-SY" dirty="0" smtClean="0"/>
              <a:t>صلاة ركعتين ودعاء ثم مضي للأمر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 smtClean="0"/>
              <a:t>المنام الذي يراه طالب الاستخارة 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 smtClean="0"/>
              <a:t>أول آية في الصفحة اليمين عند فتح المصحف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 smtClean="0"/>
              <a:t>انشراح الصدر وانقباضه بعد الدعاء.</a:t>
            </a:r>
          </a:p>
        </p:txBody>
      </p:sp>
    </p:spTree>
    <p:extLst>
      <p:ext uri="{BB962C8B-B14F-4D97-AF65-F5344CB8AC3E}">
        <p14:creationId xmlns:p14="http://schemas.microsoft.com/office/powerpoint/2010/main" val="31722803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>
          <a:xfrm>
            <a:off x="35496" y="274639"/>
            <a:ext cx="9108504" cy="1143000"/>
          </a:xfrm>
        </p:spPr>
        <p:txBody>
          <a:bodyPr>
            <a:noAutofit/>
          </a:bodyPr>
          <a:lstStyle/>
          <a:p>
            <a:r>
              <a:rPr lang="ar-SY" dirty="0"/>
              <a:t>زوجت بالغة عاقلة </a:t>
            </a:r>
            <a:r>
              <a:rPr lang="ar-SY" dirty="0" smtClean="0"/>
              <a:t>نفسها من </a:t>
            </a:r>
            <a:r>
              <a:rPr lang="ar-SY" dirty="0"/>
              <a:t>غير ولي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 algn="justLow">
              <a:buFont typeface="+mj-lt"/>
              <a:buAutoNum type="arabicParenR"/>
            </a:pPr>
            <a:r>
              <a:rPr lang="ar-SY" dirty="0"/>
              <a:t>زواجها باطل عند الجمهور.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/>
              <a:t>زواجها صحيح عند الحنفية إن كان الرجل كفؤاً.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/>
              <a:t>يحق للولي فسخ العقد إن كان الرجل غير كفؤ.</a:t>
            </a:r>
          </a:p>
          <a:p>
            <a:pPr marL="385763" indent="-385763" algn="justLow">
              <a:buFont typeface="+mj-lt"/>
              <a:buAutoNum type="arabicParenR"/>
            </a:pPr>
            <a:r>
              <a:rPr lang="ar-SY" dirty="0"/>
              <a:t>زواجهما صحيح عند جميع العلماء.</a:t>
            </a:r>
            <a:endParaRPr lang="ar-SY" dirty="0" smtClean="0"/>
          </a:p>
        </p:txBody>
      </p:sp>
    </p:spTree>
    <p:extLst>
      <p:ext uri="{BB962C8B-B14F-4D97-AF65-F5344CB8AC3E}">
        <p14:creationId xmlns:p14="http://schemas.microsoft.com/office/powerpoint/2010/main" val="22571544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كل العقود الآتية صحيحة: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85763" indent="-385763">
              <a:buAutoNum type="arabicParenR"/>
            </a:pPr>
            <a:r>
              <a:rPr lang="ar-SA" dirty="0" smtClean="0"/>
              <a:t>كتاب الشيخ</a:t>
            </a:r>
            <a:r>
              <a:rPr lang="ar-SY" dirty="0" smtClean="0"/>
              <a:t> </a:t>
            </a:r>
          </a:p>
          <a:p>
            <a:pPr marL="385763" indent="-385763">
              <a:buAutoNum type="arabicParenR"/>
            </a:pPr>
            <a:r>
              <a:rPr lang="ar-SY" dirty="0" smtClean="0"/>
              <a:t>الكتاب البراني</a:t>
            </a:r>
          </a:p>
          <a:p>
            <a:pPr marL="385763" indent="-385763">
              <a:buAutoNum type="arabicParenR"/>
            </a:pPr>
            <a:r>
              <a:rPr lang="ar-SY" dirty="0" smtClean="0"/>
              <a:t>الزواج المدني</a:t>
            </a:r>
          </a:p>
          <a:p>
            <a:pPr marL="385763" indent="-385763">
              <a:buAutoNum type="arabicParenR"/>
            </a:pPr>
            <a:r>
              <a:rPr lang="ar-SY" dirty="0" err="1" smtClean="0"/>
              <a:t>البوي</a:t>
            </a:r>
            <a:r>
              <a:rPr lang="ar-SY" dirty="0" smtClean="0"/>
              <a:t> فرند</a:t>
            </a:r>
          </a:p>
          <a:p>
            <a:pPr marL="385763" indent="-385763">
              <a:buAutoNum type="arabicParenR"/>
            </a:pPr>
            <a:r>
              <a:rPr lang="ar-SY" dirty="0" smtClean="0"/>
              <a:t>نكاح المتعة</a:t>
            </a:r>
          </a:p>
        </p:txBody>
      </p:sp>
    </p:spTree>
    <p:extLst>
      <p:ext uri="{BB962C8B-B14F-4D97-AF65-F5344CB8AC3E}">
        <p14:creationId xmlns:p14="http://schemas.microsoft.com/office/powerpoint/2010/main" val="35737118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كل العقود الآتية باطلة: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85763" indent="-385763">
              <a:buAutoNum type="arabicParenR"/>
            </a:pPr>
            <a:r>
              <a:rPr lang="ar-SA" dirty="0" smtClean="0"/>
              <a:t>الزواج العرفي</a:t>
            </a:r>
            <a:endParaRPr lang="ar-SY" dirty="0" smtClean="0"/>
          </a:p>
          <a:p>
            <a:pPr marL="385763" indent="-385763">
              <a:buAutoNum type="arabicParenR"/>
            </a:pPr>
            <a:r>
              <a:rPr lang="ar-SY" dirty="0" smtClean="0"/>
              <a:t>الزواج بالسر</a:t>
            </a:r>
          </a:p>
          <a:p>
            <a:pPr marL="385763" indent="-385763">
              <a:buAutoNum type="arabicParenR"/>
            </a:pPr>
            <a:r>
              <a:rPr lang="ar-SY" dirty="0" smtClean="0"/>
              <a:t>نكاح الشغار</a:t>
            </a:r>
          </a:p>
          <a:p>
            <a:pPr marL="385763" indent="-385763">
              <a:buAutoNum type="arabicParenR"/>
            </a:pPr>
            <a:r>
              <a:rPr lang="ar-SY" dirty="0" smtClean="0"/>
              <a:t>الزواج بنية الطلاق</a:t>
            </a:r>
          </a:p>
          <a:p>
            <a:pPr marL="385763" indent="-385763">
              <a:buAutoNum type="arabicParenR"/>
            </a:pPr>
            <a:r>
              <a:rPr lang="ar-SY" dirty="0" smtClean="0"/>
              <a:t>المساكنة</a:t>
            </a:r>
          </a:p>
          <a:p>
            <a:pPr marL="385763" indent="-385763">
              <a:buAutoNum type="arabicParenR"/>
            </a:pPr>
            <a:r>
              <a:rPr lang="ar-SY" dirty="0" smtClean="0"/>
              <a:t>الزواج من الكتابية</a:t>
            </a:r>
          </a:p>
        </p:txBody>
      </p:sp>
    </p:spTree>
    <p:extLst>
      <p:ext uri="{BB962C8B-B14F-4D97-AF65-F5344CB8AC3E}">
        <p14:creationId xmlns:p14="http://schemas.microsoft.com/office/powerpoint/2010/main" val="14668235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5373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 descr="C:\Documents and Settings\HP\Desktop\369.jpg"/>
          <p:cNvPicPr/>
          <p:nvPr/>
        </p:nvPicPr>
        <p:blipFill rotWithShape="1">
          <a:blip r:embed="rId2" cstate="print"/>
          <a:stretch/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38879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اختر الإجابة الصحيحة</a:t>
            </a:r>
            <a:endParaRPr lang="ar-SY"/>
          </a:p>
        </p:txBody>
      </p:sp>
      <p:pic>
        <p:nvPicPr>
          <p:cNvPr id="8" name="صورة 7" descr="writing-question-mark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21901" y="3068960"/>
            <a:ext cx="4322099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174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لا يصح الزواج بالكتابة أو الإشارة</a:t>
            </a:r>
            <a:r>
              <a:rPr lang="ar-SY" dirty="0" smtClean="0"/>
              <a:t> للقادر على النطق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>
              <a:lnSpc>
                <a:spcPct val="100000"/>
              </a:lnSpc>
              <a:buNone/>
            </a:pPr>
            <a:r>
              <a:rPr lang="ar-SA" dirty="0" smtClean="0"/>
              <a:t>الكتابة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تحل محل النطق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A" dirty="0" smtClean="0"/>
              <a:t>حضر العاقدان المتكلمان مجلس العقد، ووق</a:t>
            </a:r>
            <a:r>
              <a:rPr lang="ar-SY" dirty="0" smtClean="0"/>
              <a:t>َّ</a:t>
            </a:r>
            <a:r>
              <a:rPr lang="ar-SA" dirty="0" smtClean="0"/>
              <a:t>ع</a:t>
            </a:r>
            <a:r>
              <a:rPr lang="ar-SY" dirty="0" smtClean="0"/>
              <a:t>َ</a:t>
            </a:r>
            <a:r>
              <a:rPr lang="ar-SA" dirty="0" smtClean="0"/>
              <a:t>ا العقد، دون تبادل الألفاظ</a:t>
            </a:r>
            <a:r>
              <a:rPr lang="ar-SY" dirty="0" smtClean="0"/>
              <a:t>: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381508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mtClean="0"/>
              <a:t>لا تجوز الصيغة المعلقة على شرط غير موجود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mtClean="0"/>
              <a:t>صح العقد</a:t>
            </a:r>
            <a:br>
              <a:rPr lang="ar-SY" smtClean="0"/>
            </a:br>
            <a:r>
              <a:rPr lang="ar-SY" smtClean="0"/>
              <a:t>وننتظر تخرُّجه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A" sz="3600" dirty="0" smtClean="0"/>
              <a:t>قال الشاب: </a:t>
            </a:r>
            <a:r>
              <a:rPr lang="ar-SY" sz="3600" dirty="0" smtClean="0"/>
              <a:t>ز</a:t>
            </a:r>
            <a:r>
              <a:rPr lang="ar-SA" sz="3600" dirty="0" smtClean="0"/>
              <a:t>وجني</a:t>
            </a:r>
            <a:r>
              <a:rPr lang="ar-SY" sz="3600" dirty="0" smtClean="0"/>
              <a:t> ابنتك</a:t>
            </a:r>
            <a:r>
              <a:rPr lang="ar-SA" sz="3600" dirty="0" smtClean="0"/>
              <a:t>، فقال الولي: </a:t>
            </a:r>
            <a:r>
              <a:rPr lang="ar-SY" sz="3600" dirty="0" smtClean="0"/>
              <a:t>قبلت</a:t>
            </a:r>
            <a:r>
              <a:rPr lang="ar-SA" sz="3600" dirty="0" smtClean="0"/>
              <a:t> إن </a:t>
            </a:r>
            <a:r>
              <a:rPr lang="ar-SY" sz="3600" dirty="0" smtClean="0"/>
              <a:t>تخرجت هذه السنة:</a:t>
            </a:r>
            <a:endParaRPr lang="ar-SY" sz="3600" dirty="0"/>
          </a:p>
        </p:txBody>
      </p:sp>
    </p:spTree>
    <p:extLst>
      <p:ext uri="{BB962C8B-B14F-4D97-AF65-F5344CB8AC3E}">
        <p14:creationId xmlns:p14="http://schemas.microsoft.com/office/powerpoint/2010/main" val="1096693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mtClean="0"/>
              <a:t>لا يثبت في الزواج خيار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A" dirty="0" smtClean="0"/>
              <a:t>يثبت في الزواج الخيار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mtClean="0"/>
              <a:t>هل يثبت الخيار في عقد الزواج</a:t>
            </a:r>
            <a:r>
              <a:rPr lang="ar-SY" smtClean="0"/>
              <a:t>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3010229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شروطها صحيحة يلزم الوفاء بها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ليس لها التضييق في أمر مباح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/>
          </a:bodyPr>
          <a:lstStyle/>
          <a:p>
            <a:r>
              <a:rPr lang="ar-SA" dirty="0" smtClean="0"/>
              <a:t>اشترطت عليه عند العقد أن لا يتزوج عليها ولا يسافر بها</a:t>
            </a:r>
            <a:r>
              <a:rPr lang="ar-SY" dirty="0" smtClean="0"/>
              <a:t>: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4335649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بالسكوت وما في معناه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لا داعي لاستئذانها</a:t>
            </a:r>
            <a:endParaRPr lang="ar-SY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يكون إذن المرأة بالزواج إذا كانت بكراً</a:t>
            </a:r>
            <a:r>
              <a:rPr lang="ar-SY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59485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r-SA" dirty="0" smtClean="0"/>
              <a:t>بالسكوت وما في معناه</a:t>
            </a:r>
            <a:endParaRPr lang="ar-SY" dirty="0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>
              <a:buNone/>
            </a:pPr>
            <a:r>
              <a:rPr lang="ar-SA" dirty="0" smtClean="0"/>
              <a:t>بالقول الصريح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 smtClean="0"/>
              <a:t>يكون إذن المرأة بالزواج إذا كانت ثيباً</a:t>
            </a:r>
            <a:r>
              <a:rPr lang="ar-SY" dirty="0" smtClean="0"/>
              <a:t>..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0479625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تنتقل الولاية 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إلى من يليه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لا بد من وجود الولي، وإن فات الزواج</a:t>
            </a:r>
            <a:endParaRPr lang="ar-SY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A" dirty="0" smtClean="0"/>
              <a:t>غاب الولي الأقرب، ورأى القاضي أن في انتظار رأيه فوات مصلحة في الزواج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436741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صح العقد عند الجمهور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>
              <a:buNone/>
            </a:pPr>
            <a:r>
              <a:rPr lang="ar-SA" dirty="0" smtClean="0"/>
              <a:t>فسد العقد لعدم الإعلان</a:t>
            </a:r>
            <a:endParaRPr lang="ar-SY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SA" dirty="0" smtClean="0"/>
              <a:t>تواطأ الزوج والشهود على كتمان الزواج عن الناس فهل فسد العقد؟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7533013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على العاقد أن ينتظر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قدوم العاقد الغائب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A" smtClean="0"/>
              <a:t>انعقد الزواج ولا بأس في ذلك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A" dirty="0" smtClean="0"/>
              <a:t>لا ينعقد الزواج بكتابة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SA" dirty="0" smtClean="0"/>
              <a:t>في غيبة أو حضور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A" smtClean="0"/>
              <a:t>لا شيء مما تقدم صحيح</a:t>
            </a:r>
            <a:endParaRPr lang="en-US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A" smtClean="0"/>
              <a:t>غاب أحد العاقدين عن مجلس العقد </a:t>
            </a:r>
            <a:r>
              <a:rPr lang="ar-SY" smtClean="0"/>
              <a:t>فأرسل رسالة </a:t>
            </a:r>
            <a:r>
              <a:rPr lang="ar-SA" smtClean="0"/>
              <a:t>فهل تم العقد</a:t>
            </a:r>
            <a:r>
              <a:rPr lang="ar-SY" smtClean="0"/>
              <a:t>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357327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>
          <a:xfrm>
            <a:off x="1187624" y="2931021"/>
            <a:ext cx="7307088" cy="1362075"/>
          </a:xfrm>
        </p:spPr>
        <p:txBody>
          <a:bodyPr>
            <a:normAutofit fontScale="90000"/>
          </a:bodyPr>
          <a:lstStyle/>
          <a:p>
            <a:r>
              <a:rPr lang="ar-SA" dirty="0" smtClean="0"/>
              <a:t>صل بخط بين الكلمة ومعناها</a:t>
            </a:r>
            <a:endParaRPr lang="ar-SY" dirty="0"/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السؤال: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8259557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827635"/>
              </p:ext>
            </p:extLst>
          </p:nvPr>
        </p:nvGraphicFramePr>
        <p:xfrm>
          <a:off x="0" y="-27384"/>
          <a:ext cx="9060873" cy="7080340"/>
        </p:xfrm>
        <a:graphic>
          <a:graphicData uri="http://schemas.openxmlformats.org/drawingml/2006/table">
            <a:tbl>
              <a:tblPr rtl="1" firstRow="1" bandRow="1">
                <a:tableStyleId>{ED083AE6-46FA-4A59-8FB0-9F97EB10719F}</a:tableStyleId>
              </a:tblPr>
              <a:tblGrid>
                <a:gridCol w="30202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202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202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73689">
                <a:tc>
                  <a:txBody>
                    <a:bodyPr/>
                    <a:lstStyle/>
                    <a:p>
                      <a:pPr algn="ctr" rtl="1"/>
                      <a:r>
                        <a:rPr lang="ar-SA" sz="3700" b="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الصيغة</a:t>
                      </a:r>
                      <a:endParaRPr lang="ar-SY" sz="3700" b="0" dirty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 rtl="1"/>
                      <a:endParaRPr lang="ar-SY" sz="2000" b="0" dirty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400" b="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المماثلة بين الزوجين</a:t>
                      </a:r>
                      <a:r>
                        <a:rPr lang="ar-SY" sz="2400" b="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/>
                      </a:r>
                      <a:br>
                        <a:rPr lang="ar-SY" sz="2400" b="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</a:br>
                      <a:r>
                        <a:rPr lang="ar-SA" sz="2400" b="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دفعاً للعار في أمور مخصوصة</a:t>
                      </a:r>
                      <a:endParaRPr lang="en-US" sz="24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03784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الكفاءة في الزواج</a:t>
                      </a:r>
                      <a:endParaRPr lang="en-US" sz="37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4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الإيجاب</a:t>
                      </a:r>
                      <a:r>
                        <a:rPr lang="ar-SA" sz="2400" kern="1200" baseline="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 والقبول</a:t>
                      </a:r>
                      <a:endParaRPr lang="en-US" sz="24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1256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عضل الولي</a:t>
                      </a:r>
                      <a:endParaRPr lang="en-US" sz="37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4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حفظ</a:t>
                      </a:r>
                      <a:r>
                        <a:rPr lang="ar-SA" sz="2400" baseline="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 نفسها وماله وولده</a:t>
                      </a:r>
                      <a:endParaRPr lang="ar-SY" sz="2400" b="0" baseline="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Times New Roman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1256">
                <a:tc>
                  <a:txBody>
                    <a:bodyPr/>
                    <a:lstStyle/>
                    <a:p>
                      <a:pPr algn="ctr" rtl="1"/>
                      <a:r>
                        <a:rPr lang="ar-SA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المهر</a:t>
                      </a:r>
                      <a:endParaRPr lang="ar-SY" sz="3700" b="0" dirty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64A2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الطاعة</a:t>
                      </a:r>
                      <a:endParaRPr lang="ar-SY" sz="2400" b="0" dirty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1256"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يجب على </a:t>
                      </a:r>
                      <a:r>
                        <a:rPr lang="ar-SA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الزوجة</a:t>
                      </a:r>
                      <a:endParaRPr lang="ar-SY" sz="3700" b="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القوامة</a:t>
                      </a:r>
                      <a:endParaRPr lang="ar-SY" sz="2400" b="0" dirty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12554"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Y" sz="2800" b="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4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النفقة والمعاشرة بالمعروف</a:t>
                      </a:r>
                      <a:endParaRPr lang="en-US" sz="2400" b="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Times New Roman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12554"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يجب على</a:t>
                      </a:r>
                      <a:r>
                        <a:rPr lang="ar-SA" sz="37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 الزوج</a:t>
                      </a:r>
                      <a:endParaRPr lang="ar-SY" sz="3700" b="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254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rgbClr val="8064A2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Y" sz="24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المال الذي</a:t>
                      </a:r>
                      <a:r>
                        <a:rPr lang="ar-SY" sz="2400" kern="1200" baseline="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 يجب على الزوج لزوجته بالعقد أو بالدخول.</a:t>
                      </a:r>
                      <a:endParaRPr lang="en-US" sz="24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064604"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rtl="1"/>
                      <a:endParaRPr lang="ar-SY" sz="2000" b="0">
                        <a:solidFill>
                          <a:srgbClr val="92278F"/>
                        </a:solidFill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4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منع الولي المرأة العاقلة البالغة</a:t>
                      </a:r>
                      <a:r>
                        <a:rPr lang="en-US" sz="2400" kern="1200" baseline="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 </a:t>
                      </a:r>
                      <a:r>
                        <a:rPr lang="ar-SA" sz="2400" kern="1200" dirty="0" smtClean="0">
                          <a:solidFill>
                            <a:srgbClr val="7030A0"/>
                          </a:solidFill>
                          <a:latin typeface="Hacen Tunisia Lt" panose="02000000000000000000" pitchFamily="2" charset="-78"/>
                          <a:cs typeface="Hacen Tunisia Lt" panose="02000000000000000000" pitchFamily="2" charset="-78"/>
                        </a:rPr>
                        <a:t>من الزواج بكفئها</a:t>
                      </a:r>
                      <a:endParaRPr lang="en-US" sz="2400" b="0" kern="1200" dirty="0" smtClean="0">
                        <a:solidFill>
                          <a:srgbClr val="7030A0"/>
                        </a:solidFill>
                        <a:latin typeface="Hacen Tunisia Lt" panose="02000000000000000000" pitchFamily="2" charset="-78"/>
                        <a:ea typeface="Calibri"/>
                        <a:cs typeface="Hacen Tunisia Lt" panose="02000000000000000000" pitchFamily="2" charset="-78"/>
                      </a:endParaRPr>
                    </a:p>
                  </a:txBody>
                  <a:tcPr marL="68580" marR="68580" anchor="ctr">
                    <a:lnL w="254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4" name="مجموعة 23" hidden="1"/>
          <p:cNvGrpSpPr/>
          <p:nvPr/>
        </p:nvGrpSpPr>
        <p:grpSpPr>
          <a:xfrm>
            <a:off x="1" y="13255"/>
            <a:ext cx="9144000" cy="6814456"/>
            <a:chOff x="0" y="13254"/>
            <a:chExt cx="9143999" cy="6814456"/>
          </a:xfrm>
        </p:grpSpPr>
        <p:sp>
          <p:nvSpPr>
            <p:cNvPr id="7" name="مستطيل 6"/>
            <p:cNvSpPr/>
            <p:nvPr/>
          </p:nvSpPr>
          <p:spPr>
            <a:xfrm>
              <a:off x="6084167" y="1325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الصيغة</a:t>
              </a:r>
            </a:p>
          </p:txBody>
        </p:sp>
        <p:sp>
          <p:nvSpPr>
            <p:cNvPr id="9" name="مستطيل 8"/>
            <p:cNvSpPr/>
            <p:nvPr/>
          </p:nvSpPr>
          <p:spPr>
            <a:xfrm>
              <a:off x="6084167" y="865176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الكفاءة</a:t>
              </a:r>
              <a:r>
                <a:rPr lang="ar-SY" sz="1350" dirty="0" smtClean="0">
                  <a:solidFill>
                    <a:srgbClr val="7030A0"/>
                  </a:solidFill>
                </a:rPr>
                <a:t> </a:t>
              </a:r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في الزواج</a:t>
              </a:r>
            </a:p>
          </p:txBody>
        </p:sp>
        <p:sp>
          <p:nvSpPr>
            <p:cNvPr id="10" name="مستطيل 9"/>
            <p:cNvSpPr/>
            <p:nvPr/>
          </p:nvSpPr>
          <p:spPr>
            <a:xfrm>
              <a:off x="6084167" y="1722580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عضل</a:t>
              </a:r>
              <a:r>
                <a:rPr lang="ar-SY" sz="1350" dirty="0" smtClean="0">
                  <a:solidFill>
                    <a:srgbClr val="7030A0"/>
                  </a:solidFill>
                </a:rPr>
                <a:t> </a:t>
              </a:r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الولي</a:t>
              </a:r>
            </a:p>
          </p:txBody>
        </p:sp>
        <p:sp>
          <p:nvSpPr>
            <p:cNvPr id="11" name="مستطيل 10"/>
            <p:cNvSpPr/>
            <p:nvPr/>
          </p:nvSpPr>
          <p:spPr>
            <a:xfrm>
              <a:off x="6084167" y="256490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المهر</a:t>
              </a:r>
            </a:p>
          </p:txBody>
        </p:sp>
        <p:sp>
          <p:nvSpPr>
            <p:cNvPr id="12" name="مستطيل 11"/>
            <p:cNvSpPr/>
            <p:nvPr/>
          </p:nvSpPr>
          <p:spPr>
            <a:xfrm>
              <a:off x="6084167" y="341811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يجب على الزوجة</a:t>
              </a:r>
            </a:p>
          </p:txBody>
        </p:sp>
        <p:sp>
          <p:nvSpPr>
            <p:cNvPr id="14" name="مستطيل 13"/>
            <p:cNvSpPr/>
            <p:nvPr/>
          </p:nvSpPr>
          <p:spPr>
            <a:xfrm>
              <a:off x="6084167" y="4282210"/>
              <a:ext cx="3059832" cy="2545500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 smtClean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يجب على الزوج</a:t>
              </a:r>
              <a:endParaRPr lang="ar-SY" sz="2400" dirty="0">
                <a:solidFill>
                  <a:srgbClr val="7030A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endParaRPr>
            </a:p>
          </p:txBody>
        </p:sp>
        <p:sp>
          <p:nvSpPr>
            <p:cNvPr id="16" name="مستطيل 15"/>
            <p:cNvSpPr/>
            <p:nvPr/>
          </p:nvSpPr>
          <p:spPr>
            <a:xfrm>
              <a:off x="0" y="1325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المماثلة بين الزوجين دفعاً للعار في أمور مخصوصة</a:t>
              </a:r>
              <a:endParaRPr lang="en-US" sz="2400" dirty="0">
                <a:solidFill>
                  <a:srgbClr val="7030A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endParaRPr>
            </a:p>
          </p:txBody>
        </p:sp>
        <p:sp>
          <p:nvSpPr>
            <p:cNvPr id="17" name="مستطيل 16"/>
            <p:cNvSpPr/>
            <p:nvPr/>
          </p:nvSpPr>
          <p:spPr>
            <a:xfrm>
              <a:off x="0" y="865176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الإيجاب والقبول</a:t>
              </a:r>
              <a:endParaRPr lang="en-US" sz="2400" dirty="0">
                <a:solidFill>
                  <a:srgbClr val="7030A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endParaRPr>
            </a:p>
          </p:txBody>
        </p:sp>
        <p:sp>
          <p:nvSpPr>
            <p:cNvPr id="18" name="مستطيل 17"/>
            <p:cNvSpPr/>
            <p:nvPr/>
          </p:nvSpPr>
          <p:spPr>
            <a:xfrm>
              <a:off x="0" y="1722580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حفظ نفسها وماله وولده</a:t>
              </a:r>
              <a:endParaRPr lang="ar-SY" sz="2400" dirty="0">
                <a:solidFill>
                  <a:srgbClr val="7030A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endParaRPr>
            </a:p>
          </p:txBody>
        </p:sp>
        <p:sp>
          <p:nvSpPr>
            <p:cNvPr id="19" name="مستطيل 18"/>
            <p:cNvSpPr/>
            <p:nvPr/>
          </p:nvSpPr>
          <p:spPr>
            <a:xfrm>
              <a:off x="0" y="256490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الطاعة</a:t>
              </a:r>
            </a:p>
          </p:txBody>
        </p:sp>
        <p:sp>
          <p:nvSpPr>
            <p:cNvPr id="20" name="مستطيل 19"/>
            <p:cNvSpPr/>
            <p:nvPr/>
          </p:nvSpPr>
          <p:spPr>
            <a:xfrm>
              <a:off x="0" y="341811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القوامة</a:t>
              </a:r>
            </a:p>
          </p:txBody>
        </p:sp>
        <p:sp>
          <p:nvSpPr>
            <p:cNvPr id="21" name="مستطيل 20"/>
            <p:cNvSpPr/>
            <p:nvPr/>
          </p:nvSpPr>
          <p:spPr>
            <a:xfrm>
              <a:off x="0" y="4282210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r>
                <a:rPr lang="ar-SA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النفقة والمعاشرة بالمعروف</a:t>
              </a:r>
              <a:endParaRPr lang="en-US" sz="2400" dirty="0">
                <a:solidFill>
                  <a:srgbClr val="7030A0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endParaRPr>
            </a:p>
          </p:txBody>
        </p:sp>
        <p:sp>
          <p:nvSpPr>
            <p:cNvPr id="22" name="مستطيل 21"/>
            <p:cNvSpPr/>
            <p:nvPr/>
          </p:nvSpPr>
          <p:spPr>
            <a:xfrm>
              <a:off x="0" y="5123454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r>
                <a:rPr lang="ar-SY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المال الذي يجب على الزوج لزوجته بالعقد أو بالدخول</a:t>
              </a:r>
              <a:r>
                <a:rPr lang="ar-SY" sz="1400" dirty="0" smtClean="0">
                  <a:solidFill>
                    <a:srgbClr val="7030A0"/>
                  </a:solidFill>
                </a:rPr>
                <a:t>.</a:t>
              </a:r>
              <a:endParaRPr lang="en-US" sz="1400" dirty="0">
                <a:solidFill>
                  <a:srgbClr val="7030A0"/>
                </a:solidFill>
                <a:ea typeface="Calibri"/>
              </a:endParaRPr>
            </a:p>
          </p:txBody>
        </p:sp>
        <p:sp>
          <p:nvSpPr>
            <p:cNvPr id="23" name="مستطيل 22"/>
            <p:cNvSpPr/>
            <p:nvPr/>
          </p:nvSpPr>
          <p:spPr>
            <a:xfrm>
              <a:off x="0" y="5990998"/>
              <a:ext cx="3059832" cy="836712"/>
            </a:xfrm>
            <a:prstGeom prst="rect">
              <a:avLst/>
            </a:prstGeom>
            <a:noFill/>
            <a:ln w="31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r>
                <a:rPr lang="ar-SA" sz="2400" dirty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منع الولي المرأة العاقلة البالغة من الزواج </a:t>
              </a:r>
              <a:r>
                <a:rPr lang="ar-SA" sz="2400" dirty="0" err="1" smtClean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بكفئ</a:t>
              </a:r>
              <a:r>
                <a:rPr lang="ar-SY" sz="2400" dirty="0" smtClean="0">
                  <a:solidFill>
                    <a:srgbClr val="7030A0"/>
                  </a:solidFill>
                  <a:latin typeface="Hacen Tunisia Lt" panose="02000000000000000000" pitchFamily="2" charset="-78"/>
                  <a:cs typeface="Hacen Tunisia Lt" panose="02000000000000000000" pitchFamily="2" charset="-78"/>
                </a:rPr>
                <a:t>ها</a:t>
              </a:r>
              <a:endParaRPr lang="en-US" sz="1400" dirty="0">
                <a:solidFill>
                  <a:srgbClr val="7030A0"/>
                </a:solidFill>
                <a:latin typeface="Hacen Tunisia Lt" panose="02000000000000000000" pitchFamily="2" charset="-78"/>
                <a:ea typeface="Calibri"/>
                <a:cs typeface="Hacen Tunisia Lt" panose="02000000000000000000" pitchFamily="2" charset="-78"/>
              </a:endParaRPr>
            </a:p>
          </p:txBody>
        </p:sp>
      </p:grpSp>
      <p:cxnSp>
        <p:nvCxnSpPr>
          <p:cNvPr id="26" name="رابط بشكل مرفق 25"/>
          <p:cNvCxnSpPr/>
          <p:nvPr/>
        </p:nvCxnSpPr>
        <p:spPr>
          <a:xfrm rot="10800000" flipV="1">
            <a:off x="3059835" y="587798"/>
            <a:ext cx="3024334" cy="1257022"/>
          </a:xfrm>
          <a:prstGeom prst="bentConnector3">
            <a:avLst>
              <a:gd name="adj1" fmla="val 50000"/>
            </a:avLst>
          </a:prstGeom>
          <a:ln>
            <a:solidFill>
              <a:srgbClr val="A50021"/>
            </a:solidFill>
            <a:tailEnd type="arrow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رابط بشكل مرفق 26"/>
          <p:cNvCxnSpPr/>
          <p:nvPr/>
        </p:nvCxnSpPr>
        <p:spPr>
          <a:xfrm rot="10800000">
            <a:off x="3059835" y="587798"/>
            <a:ext cx="3024335" cy="1257025"/>
          </a:xfrm>
          <a:prstGeom prst="bentConnector3">
            <a:avLst>
              <a:gd name="adj1" fmla="val 50000"/>
            </a:avLst>
          </a:prstGeom>
          <a:ln>
            <a:solidFill>
              <a:srgbClr val="000066"/>
            </a:solidFill>
            <a:tailEnd type="arrow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رابط بشكل مرفق 33"/>
          <p:cNvCxnSpPr/>
          <p:nvPr/>
        </p:nvCxnSpPr>
        <p:spPr>
          <a:xfrm rot="10800000" flipV="1">
            <a:off x="3059833" y="2704808"/>
            <a:ext cx="3024336" cy="3840480"/>
          </a:xfrm>
          <a:prstGeom prst="bentConnector3">
            <a:avLst>
              <a:gd name="adj1" fmla="val 50000"/>
            </a:avLst>
          </a:prstGeom>
          <a:ln w="38100">
            <a:solidFill>
              <a:srgbClr val="00CC66"/>
            </a:solidFill>
            <a:tailEnd type="arrow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رابط بشكل مرفق 38"/>
          <p:cNvCxnSpPr/>
          <p:nvPr/>
        </p:nvCxnSpPr>
        <p:spPr>
          <a:xfrm rot="10800000" flipV="1">
            <a:off x="3059833" y="3407229"/>
            <a:ext cx="3024337" cy="2147734"/>
          </a:xfrm>
          <a:prstGeom prst="bentConnector3">
            <a:avLst>
              <a:gd name="adj1" fmla="val 50000"/>
            </a:avLst>
          </a:prstGeom>
          <a:ln>
            <a:solidFill>
              <a:srgbClr val="3366FF"/>
            </a:solidFill>
            <a:tailEnd type="arrow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3" name="رابط بشكل مرفق 42"/>
          <p:cNvCxnSpPr/>
          <p:nvPr/>
        </p:nvCxnSpPr>
        <p:spPr>
          <a:xfrm rot="10800000">
            <a:off x="3047451" y="3407235"/>
            <a:ext cx="3036719" cy="669839"/>
          </a:xfrm>
          <a:prstGeom prst="bentConnector3">
            <a:avLst>
              <a:gd name="adj1" fmla="val 50000"/>
            </a:avLst>
          </a:prstGeom>
          <a:ln>
            <a:solidFill>
              <a:srgbClr val="ED0080"/>
            </a:solidFill>
            <a:tailEnd type="arrow"/>
          </a:ln>
          <a:effectLst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1" name="رابط بشكل مرفق 50"/>
          <p:cNvCxnSpPr/>
          <p:nvPr/>
        </p:nvCxnSpPr>
        <p:spPr>
          <a:xfrm rot="10800000">
            <a:off x="3059839" y="4077075"/>
            <a:ext cx="3024333" cy="147788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8" name="رابط بشكل مرفق 57"/>
          <p:cNvCxnSpPr/>
          <p:nvPr/>
        </p:nvCxnSpPr>
        <p:spPr>
          <a:xfrm rot="10800000">
            <a:off x="3059837" y="2708922"/>
            <a:ext cx="3024336" cy="1368150"/>
          </a:xfrm>
          <a:prstGeom prst="bentConnector3">
            <a:avLst>
              <a:gd name="adj1" fmla="val 50000"/>
            </a:avLst>
          </a:prstGeom>
          <a:ln>
            <a:solidFill>
              <a:srgbClr val="ED0080"/>
            </a:solidFill>
            <a:tailEnd type="arrow"/>
          </a:ln>
          <a:effectLst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6" name="رابط بشكل مرفق 65"/>
          <p:cNvCxnSpPr/>
          <p:nvPr/>
        </p:nvCxnSpPr>
        <p:spPr>
          <a:xfrm rot="10800000">
            <a:off x="3059839" y="4797152"/>
            <a:ext cx="3024331" cy="75781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8153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dirty="0" smtClean="0"/>
              <a:t>أجب بـ (نعم) أو (لا)</a:t>
            </a:r>
            <a:endParaRPr lang="en-US" dirty="0"/>
          </a:p>
        </p:txBody>
      </p:sp>
      <p:pic>
        <p:nvPicPr>
          <p:cNvPr id="6" name="صورة 7" descr="writing-question-mark.gif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567"/>
          <a:stretch/>
        </p:blipFill>
        <p:spPr>
          <a:xfrm>
            <a:off x="6099564" y="3380347"/>
            <a:ext cx="3044435" cy="20648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65626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just">
              <a:tabLst>
                <a:tab pos="4100513" algn="l"/>
              </a:tabLst>
            </a:pPr>
            <a:r>
              <a:rPr lang="ar-SA" dirty="0"/>
              <a:t>هل </a:t>
            </a:r>
            <a:r>
              <a:rPr lang="ar-SA" dirty="0" err="1" smtClean="0"/>
              <a:t>لل</a:t>
            </a:r>
            <a:r>
              <a:rPr lang="ar-SY" dirty="0" smtClean="0"/>
              <a:t>زوجة</a:t>
            </a:r>
            <a:r>
              <a:rPr lang="ar-SA" dirty="0" smtClean="0"/>
              <a:t> </a:t>
            </a:r>
            <a:r>
              <a:rPr lang="ar-SY" dirty="0" smtClean="0"/>
              <a:t>التمنع عن زوجها قبل الدخول</a:t>
            </a:r>
            <a:r>
              <a:rPr lang="ar-SA" dirty="0" smtClean="0"/>
              <a:t> </a:t>
            </a:r>
            <a:r>
              <a:rPr lang="ar-SA" dirty="0"/>
              <a:t>حتى تقبض مهرها المعجل؟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8218220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just"/>
            <a:r>
              <a:rPr lang="ar-SA" dirty="0"/>
              <a:t>هل للمرأة الرشيدة أن تقبض مهرها وتتصرف فيه؟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9942509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just"/>
            <a:r>
              <a:rPr lang="ar-SA" dirty="0"/>
              <a:t>هل يصح </a:t>
            </a:r>
            <a:r>
              <a:rPr lang="ar-SY" dirty="0" smtClean="0"/>
              <a:t>أن يوكل </a:t>
            </a:r>
            <a:r>
              <a:rPr lang="ar-SA" dirty="0" smtClean="0"/>
              <a:t>الرجل غير</a:t>
            </a:r>
            <a:r>
              <a:rPr lang="ar-SY" dirty="0" smtClean="0"/>
              <a:t>َ</a:t>
            </a:r>
            <a:r>
              <a:rPr lang="ar-SA" dirty="0" smtClean="0"/>
              <a:t>ه </a:t>
            </a:r>
            <a:r>
              <a:rPr lang="ar-SA" dirty="0"/>
              <a:t>بعقد </a:t>
            </a:r>
            <a:r>
              <a:rPr lang="ar-SA" dirty="0" smtClean="0"/>
              <a:t>زواجه؟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2668312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just"/>
            <a:r>
              <a:rPr lang="ar-SA" dirty="0"/>
              <a:t>هل يجوز تغيير المهر </a:t>
            </a:r>
            <a:r>
              <a:rPr lang="ar-SY" dirty="0" smtClean="0"/>
              <a:t>بعد العقد </a:t>
            </a:r>
            <a:r>
              <a:rPr lang="ar-SA" dirty="0" smtClean="0"/>
              <a:t>زيادة </a:t>
            </a:r>
            <a:r>
              <a:rPr lang="ar-SA" dirty="0"/>
              <a:t>أو </a:t>
            </a:r>
            <a:r>
              <a:rPr lang="ar-SY" dirty="0" smtClean="0"/>
              <a:t>نقصاً</a:t>
            </a:r>
            <a:r>
              <a:rPr lang="ar-SA" dirty="0" smtClean="0"/>
              <a:t>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4270109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algn="just"/>
            <a:r>
              <a:rPr lang="ar-SA" dirty="0"/>
              <a:t>لا يصح كون المهر معجلاً أو مؤجلاً كله أو </a:t>
            </a:r>
            <a:r>
              <a:rPr lang="ar-SA" dirty="0" smtClean="0"/>
              <a:t>بعضه</a:t>
            </a:r>
            <a:r>
              <a:rPr lang="ar-SY" dirty="0" smtClean="0"/>
              <a:t>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8524077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dirty="0" smtClean="0"/>
              <a:t>أجب بـ (صح) أو (خطأ)</a:t>
            </a:r>
            <a:endParaRPr lang="en-US" dirty="0"/>
          </a:p>
        </p:txBody>
      </p:sp>
      <p:grpSp>
        <p:nvGrpSpPr>
          <p:cNvPr id="8" name="مجموعة 10"/>
          <p:cNvGrpSpPr/>
          <p:nvPr/>
        </p:nvGrpSpPr>
        <p:grpSpPr>
          <a:xfrm>
            <a:off x="2897815" y="3026016"/>
            <a:ext cx="4229961" cy="2347200"/>
            <a:chOff x="1341980" y="1828894"/>
            <a:chExt cx="6293853" cy="1963796"/>
          </a:xfrm>
        </p:grpSpPr>
        <p:pic>
          <p:nvPicPr>
            <p:cNvPr id="9" name="صورة 8" descr="capture-wrong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41980" y="1828894"/>
              <a:ext cx="3259242" cy="1963796"/>
            </a:xfrm>
            <a:prstGeom prst="rect">
              <a:avLst/>
            </a:prstGeom>
          </p:spPr>
        </p:pic>
        <p:pic>
          <p:nvPicPr>
            <p:cNvPr id="10" name="صورة 9" descr="ok9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61657" y="1828894"/>
              <a:ext cx="2874176" cy="196359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4553058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pPr algn="justLow">
              <a:lnSpc>
                <a:spcPct val="120000"/>
              </a:lnSpc>
            </a:pPr>
            <a:r>
              <a:rPr lang="ar-SY" dirty="0" smtClean="0"/>
              <a:t>يجوز </a:t>
            </a:r>
            <a:r>
              <a:rPr lang="ar-SA" dirty="0" smtClean="0"/>
              <a:t>للزوج النظر إلى جميع بدن زوجته في حال حياتها، ولها ذلك أيضاً؟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4923196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pPr algn="justLow">
              <a:lnSpc>
                <a:spcPct val="110000"/>
              </a:lnSpc>
            </a:pPr>
            <a:r>
              <a:rPr lang="ar-SA" dirty="0" smtClean="0"/>
              <a:t>ليس للمهر حد أقصى</a:t>
            </a:r>
            <a:r>
              <a:rPr lang="ar-SY" dirty="0" smtClean="0"/>
              <a:t>،</a:t>
            </a:r>
            <a:r>
              <a:rPr lang="ar-SA" dirty="0" smtClean="0"/>
              <a:t> ولكن ي</a:t>
            </a:r>
            <a:r>
              <a:rPr lang="ar-SY" dirty="0" smtClean="0"/>
              <a:t>ُ</a:t>
            </a:r>
            <a:r>
              <a:rPr lang="ar-SA" dirty="0" smtClean="0"/>
              <a:t>س</a:t>
            </a:r>
            <a:r>
              <a:rPr lang="ar-SY" dirty="0" smtClean="0"/>
              <a:t>َ</a:t>
            </a:r>
            <a:r>
              <a:rPr lang="ar-SA" dirty="0" smtClean="0"/>
              <a:t>ن</a:t>
            </a:r>
            <a:r>
              <a:rPr lang="ar-SY" dirty="0" smtClean="0"/>
              <a:t>ُّ</a:t>
            </a:r>
            <a:r>
              <a:rPr lang="ar-SA" dirty="0" smtClean="0"/>
              <a:t> تخفيف</a:t>
            </a:r>
            <a:r>
              <a:rPr lang="ar-SY" dirty="0" smtClean="0"/>
              <a:t>ه</a:t>
            </a:r>
            <a:r>
              <a:rPr lang="ar-SA" dirty="0" smtClean="0"/>
              <a:t> وعدم المغالاة في</a:t>
            </a:r>
            <a:r>
              <a:rPr lang="ar-SY" dirty="0" smtClean="0"/>
              <a:t>ه.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3669184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ar-SA" dirty="0"/>
              <a:t>إن تزوج الرجل المرأة على صداقين: </a:t>
            </a:r>
            <a:r>
              <a:rPr lang="ar-SY" dirty="0"/>
              <a:t>(</a:t>
            </a:r>
            <a:r>
              <a:rPr lang="ar-SA" dirty="0" smtClean="0"/>
              <a:t>صداق </a:t>
            </a:r>
            <a:r>
              <a:rPr lang="ar-SA" dirty="0"/>
              <a:t>في السر، وصداق في </a:t>
            </a:r>
            <a:r>
              <a:rPr lang="ar-SA" dirty="0" smtClean="0"/>
              <a:t>العلانية</a:t>
            </a:r>
            <a:r>
              <a:rPr lang="ar-SY" dirty="0" smtClean="0"/>
              <a:t>)</a:t>
            </a:r>
            <a:r>
              <a:rPr lang="ar-SA" dirty="0" smtClean="0"/>
              <a:t> </a:t>
            </a:r>
            <a:r>
              <a:rPr lang="ar-SA" dirty="0"/>
              <a:t>فالواجب ما </a:t>
            </a:r>
            <a:r>
              <a:rPr lang="ar-SA" dirty="0" smtClean="0"/>
              <a:t>ع</a:t>
            </a:r>
            <a:r>
              <a:rPr lang="ar-SY" dirty="0" smtClean="0"/>
              <a:t>ُ</a:t>
            </a:r>
            <a:r>
              <a:rPr lang="ar-SA" dirty="0" smtClean="0"/>
              <a:t>ق</a:t>
            </a:r>
            <a:r>
              <a:rPr lang="ar-SY" dirty="0" smtClean="0"/>
              <a:t>ِ</a:t>
            </a:r>
            <a:r>
              <a:rPr lang="ar-SA" dirty="0" smtClean="0"/>
              <a:t>د</a:t>
            </a:r>
            <a:r>
              <a:rPr lang="ar-SY" dirty="0" smtClean="0"/>
              <a:t>َ</a:t>
            </a:r>
            <a:r>
              <a:rPr lang="ar-SA" dirty="0" smtClean="0"/>
              <a:t> </a:t>
            </a:r>
            <a:r>
              <a:rPr lang="ar-SA" dirty="0"/>
              <a:t>به </a:t>
            </a:r>
            <a:r>
              <a:rPr lang="ar-SA" dirty="0" smtClean="0"/>
              <a:t>العقد</a:t>
            </a:r>
            <a:r>
              <a:rPr lang="ar-SY" dirty="0" smtClean="0"/>
              <a:t>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538141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ar-SA" dirty="0"/>
              <a:t>إذا لم يتفق العاقدان على تعجيل المهر أو تأجيله عُمل بعرف البلد.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946299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ar-SA" dirty="0"/>
              <a:t>يجب للزوجة نصف المهر بالفرقة قبل </a:t>
            </a:r>
            <a:r>
              <a:rPr lang="ar-SA" dirty="0" smtClean="0"/>
              <a:t>الدخول</a:t>
            </a:r>
            <a:r>
              <a:rPr lang="en-US" dirty="0" smtClean="0"/>
              <a:t> </a:t>
            </a:r>
            <a:r>
              <a:rPr lang="ar-SY" dirty="0" smtClean="0"/>
              <a:t>والخلوة الصحيحة</a:t>
            </a:r>
            <a:r>
              <a:rPr lang="en-US" dirty="0" smtClean="0"/>
              <a:t> </a:t>
            </a:r>
            <a:r>
              <a:rPr lang="ar-SY" dirty="0" smtClean="0"/>
              <a:t>عند الحنفية.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995212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استبعد الإجابة الخاطئة</a:t>
            </a:r>
            <a:endParaRPr lang="ar-SY"/>
          </a:p>
        </p:txBody>
      </p:sp>
      <p:pic>
        <p:nvPicPr>
          <p:cNvPr id="8" name="صورة 7" descr="12654.jpg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6207"/>
          <a:stretch/>
        </p:blipFill>
        <p:spPr>
          <a:xfrm>
            <a:off x="1979712" y="1196752"/>
            <a:ext cx="4938767" cy="460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10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يدخل في الكفاءة بين الزوجين</a:t>
            </a:r>
            <a:r>
              <a:rPr lang="ar-SA" dirty="0" smtClean="0"/>
              <a:t>: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الديانة أو العفة أو التقوى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السلامة من العيوب</a:t>
            </a:r>
            <a:endParaRPr lang="en-US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النسب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الطول</a:t>
            </a:r>
            <a:endParaRPr lang="en-US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المهنة أو الحرفة أو الصناعة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Y" dirty="0" smtClean="0"/>
              <a:t>المال أو اليسار</a:t>
            </a:r>
            <a:endParaRPr lang="ar-SA" dirty="0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980982" y="1412778"/>
            <a:ext cx="3483006" cy="471338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indent="201216" algn="r" rtl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tabLst>
                <a:tab pos="266700" algn="l"/>
              </a:tabLst>
              <a:defRPr/>
            </a:pPr>
            <a:endParaRPr lang="ar-SA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9359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آ</a:t>
            </a:r>
            <a:r>
              <a:rPr lang="ar-SA" smtClean="0"/>
              <a:t>ثار عقد النكاح: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حِلُّ استمتاع كل من الزوجين بالآخر</a:t>
            </a:r>
            <a:endParaRPr lang="ar-SY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ثبوت حق الإرث بين الزوجين</a:t>
            </a:r>
            <a:endParaRPr lang="en-US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وجوب المهر </a:t>
            </a:r>
            <a:r>
              <a:rPr lang="ar-SY" dirty="0" smtClean="0"/>
              <a:t>والنفقة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ثبوت حق الزوج بما ترثه زوجته من أسرتها</a:t>
            </a:r>
            <a:endParaRPr lang="en-US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ثبوت حرمة المصاهرة</a:t>
            </a:r>
            <a:endParaRPr lang="ar-SY" dirty="0" smtClean="0"/>
          </a:p>
          <a:p>
            <a:pPr marL="385763" indent="-385763" algn="justLow">
              <a:buFont typeface="+mj-cs"/>
              <a:buAutoNum type="arabic2Minus"/>
            </a:pPr>
            <a:r>
              <a:rPr lang="ar-SA" dirty="0" smtClean="0"/>
              <a:t>المعاشرة بالمعروف </a:t>
            </a:r>
            <a:endParaRPr lang="ar-SA" dirty="0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980982" y="1412778"/>
            <a:ext cx="3483006" cy="471338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indent="201216" algn="r" rtl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tabLst>
                <a:tab pos="266700" algn="l"/>
              </a:tabLst>
              <a:defRPr/>
            </a:pPr>
            <a:endParaRPr lang="ar-SA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92646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600" dirty="0"/>
              <a:t>يتأكد المهر </a:t>
            </a:r>
            <a:r>
              <a:rPr lang="ar-SY" sz="3600" dirty="0"/>
              <a:t>عند الحنفية </a:t>
            </a:r>
            <a:r>
              <a:rPr lang="ar-SA" sz="3600" dirty="0"/>
              <a:t>بأحد أسباب ثلاثة:</a:t>
            </a:r>
            <a:endParaRPr lang="ar-SY" sz="36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الدخول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الخلوة الصحيحة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الخطبة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موت أحد </a:t>
            </a:r>
            <a:r>
              <a:rPr lang="ar-SA" dirty="0" smtClean="0"/>
              <a:t>الزوجين</a:t>
            </a:r>
            <a:endParaRPr lang="ar-SA" dirty="0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980982" y="1412778"/>
            <a:ext cx="3483006" cy="471338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indent="201216" algn="r" rtl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tabLst>
                <a:tab pos="266700" algn="l"/>
              </a:tabLst>
              <a:defRPr/>
            </a:pPr>
            <a:endParaRPr lang="ar-SA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16194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3285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ar-SA" sz="3600" dirty="0"/>
              <a:t>تكون الخلوة </a:t>
            </a:r>
            <a:r>
              <a:rPr lang="ar-SA" sz="3600" dirty="0" smtClean="0"/>
              <a:t>الصحيحة</a:t>
            </a:r>
            <a:r>
              <a:rPr lang="ar-SY" sz="3600" dirty="0" smtClean="0"/>
              <a:t/>
            </a:r>
            <a:br>
              <a:rPr lang="ar-SY" sz="3600" dirty="0" smtClean="0"/>
            </a:br>
            <a:r>
              <a:rPr lang="ar-SA" sz="3600" dirty="0" smtClean="0"/>
              <a:t>باجتماع </a:t>
            </a:r>
            <a:r>
              <a:rPr lang="ar-SA" sz="3600" dirty="0"/>
              <a:t>العاقدين بعد العقد خاليين من:</a:t>
            </a:r>
            <a:endParaRPr lang="ar-SY" sz="36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2180862"/>
            <a:ext cx="8229600" cy="3771933"/>
          </a:xfrm>
        </p:spPr>
        <p:txBody>
          <a:bodyPr>
            <a:normAutofit/>
          </a:bodyPr>
          <a:lstStyle/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المانع الحسي (كوجود شخص ثالث)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المانع الشرعي (كحيض المرأة)</a:t>
            </a:r>
          </a:p>
          <a:p>
            <a:pPr marL="385763" indent="-385763" algn="justLow">
              <a:buFont typeface="+mj-cs"/>
              <a:buAutoNum type="arabic2Minus"/>
            </a:pPr>
            <a:r>
              <a:rPr lang="ar-SA" dirty="0"/>
              <a:t>المانع الطبيعي (كمرض أحدهما)</a:t>
            </a:r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980982" y="1412778"/>
            <a:ext cx="3483006" cy="471338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indent="201216" algn="r" rtl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tabLst>
                <a:tab pos="266700" algn="l"/>
              </a:tabLst>
              <a:defRPr/>
            </a:pPr>
            <a:endParaRPr lang="ar-SA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72238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من </a:t>
            </a:r>
            <a:r>
              <a:rPr lang="ar-SY" dirty="0" err="1" smtClean="0"/>
              <a:t>مسقطات</a:t>
            </a:r>
            <a:r>
              <a:rPr lang="ar-SA" dirty="0" smtClean="0"/>
              <a:t> المهر عن الزوج</a:t>
            </a:r>
            <a:r>
              <a:rPr lang="ar-SY" dirty="0" smtClean="0"/>
              <a:t>: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A" dirty="0" smtClean="0"/>
              <a:t>الخلع على المهر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A" dirty="0" smtClean="0"/>
              <a:t>الإبراء </a:t>
            </a:r>
            <a:r>
              <a:rPr lang="ar-SY" dirty="0" smtClean="0"/>
              <a:t>م</a:t>
            </a:r>
            <a:r>
              <a:rPr lang="ar-SA" dirty="0" smtClean="0"/>
              <a:t>ن كل المهر</a:t>
            </a:r>
            <a:endParaRPr lang="ar-SY" dirty="0" smtClean="0"/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إفلاس الزوج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إذا قتلت المرأة زوجها أو نفسها</a:t>
            </a:r>
          </a:p>
        </p:txBody>
      </p:sp>
    </p:spTree>
    <p:extLst>
      <p:ext uri="{BB962C8B-B14F-4D97-AF65-F5344CB8AC3E}">
        <p14:creationId xmlns:p14="http://schemas.microsoft.com/office/powerpoint/2010/main" val="27945790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عقد عليها، ومات قبل الدخول: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لها المهر كاملاً ولزمتها العدة </a:t>
            </a:r>
            <a:endParaRPr lang="ar-SA" dirty="0" smtClean="0"/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لها </a:t>
            </a:r>
            <a:r>
              <a:rPr lang="ar-SY" dirty="0"/>
              <a:t>نصف المهر وعليها العدة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لها </a:t>
            </a:r>
            <a:r>
              <a:rPr lang="ar-SY" dirty="0"/>
              <a:t>نصف المهر وعليها نصف العدة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 smtClean="0"/>
              <a:t>لا مهر لها ولا عدة عليها</a:t>
            </a:r>
          </a:p>
        </p:txBody>
      </p:sp>
    </p:spTree>
    <p:extLst>
      <p:ext uri="{BB962C8B-B14F-4D97-AF65-F5344CB8AC3E}">
        <p14:creationId xmlns:p14="http://schemas.microsoft.com/office/powerpoint/2010/main" val="30074154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1520" y="274639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ar-SY" dirty="0"/>
              <a:t>عقد عليها وماتت قبل الدخول والخلوة: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251987"/>
          </a:xfrm>
        </p:spPr>
        <p:txBody>
          <a:bodyPr>
            <a:noAutofit/>
          </a:bodyPr>
          <a:lstStyle/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/>
              <a:t>يرث منها، ولها المهر كاملاً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/>
              <a:t>يرث منها، ولها نصف المهر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/>
              <a:t>لا يرث منها، ولها المهر كاملاً</a:t>
            </a:r>
          </a:p>
          <a:p>
            <a:pPr marL="385763" indent="-385763">
              <a:buFont typeface="+mj-cs"/>
              <a:buAutoNum type="arabic2Minus"/>
              <a:tabLst>
                <a:tab pos="339329" algn="l"/>
              </a:tabLst>
            </a:pPr>
            <a:r>
              <a:rPr lang="ar-SY" dirty="0"/>
              <a:t>لا يرث منها، ولها نصف المهر</a:t>
            </a:r>
            <a:endParaRPr lang="ar-SY" dirty="0" smtClean="0"/>
          </a:p>
        </p:txBody>
      </p:sp>
    </p:spTree>
    <p:extLst>
      <p:ext uri="{BB962C8B-B14F-4D97-AF65-F5344CB8AC3E}">
        <p14:creationId xmlns:p14="http://schemas.microsoft.com/office/powerpoint/2010/main" val="35968347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5373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 smtClean="0"/>
              <a:t>شكراً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8753699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4787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804</TotalTime>
  <Words>877</Words>
  <Application>Microsoft Office PowerPoint</Application>
  <PresentationFormat>عرض على الشاشة (3:4)‏</PresentationFormat>
  <Paragraphs>184</Paragraphs>
  <Slides>44</Slides>
  <Notes>18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44</vt:i4>
      </vt:variant>
    </vt:vector>
  </HeadingPairs>
  <TitlesOfParts>
    <vt:vector size="55" baseType="lpstr">
      <vt:lpstr>Hacen Saudi Arabia</vt:lpstr>
      <vt:lpstr>AGA Arabesque</vt:lpstr>
      <vt:lpstr>Calibri</vt:lpstr>
      <vt:lpstr>Hacen Tunisia Lt</vt:lpstr>
      <vt:lpstr>Traditional Arabic</vt:lpstr>
      <vt:lpstr>PT Bold Heading</vt:lpstr>
      <vt:lpstr>Times New Roman</vt:lpstr>
      <vt:lpstr>Wingdings</vt:lpstr>
      <vt:lpstr>Diwani Bent</vt:lpstr>
      <vt:lpstr>Arial</vt:lpstr>
      <vt:lpstr>دوافع الزواج - 2- تعديل أبو الخير</vt:lpstr>
      <vt:lpstr></vt:lpstr>
      <vt:lpstr>عقد الزواج</vt:lpstr>
      <vt:lpstr>استبعد الإجابة الخاطئة</vt:lpstr>
      <vt:lpstr>أركان عقد النكاح</vt:lpstr>
      <vt:lpstr>من سنن عقد الزواج:</vt:lpstr>
      <vt:lpstr>الاستخارة الشرعية هي:</vt:lpstr>
      <vt:lpstr>زوجت بالغة عاقلة نفسها من غير ولي</vt:lpstr>
      <vt:lpstr>كل العقود الآتية صحيحة:</vt:lpstr>
      <vt:lpstr>كل العقود الآتية باطلة:</vt:lpstr>
      <vt:lpstr>عرض تقديمي في PowerPoint</vt:lpstr>
      <vt:lpstr>اختر الإجابة الصحيحة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صل بخط بين الكلمة ومعناها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استبعد الإجابة الخاطئة</vt:lpstr>
      <vt:lpstr>يدخل في الكفاءة بين الزوجين:</vt:lpstr>
      <vt:lpstr>آثار عقد النكاح:</vt:lpstr>
      <vt:lpstr>يتأكد المهر عند الحنفية بأحد أسباب ثلاثة:</vt:lpstr>
      <vt:lpstr>تكون الخلوة الصحيحة باجتماع العاقدين بعد العقد خاليين من:</vt:lpstr>
      <vt:lpstr>من مسقطات المهر عن الزوج:</vt:lpstr>
      <vt:lpstr>عقد عليها، ومات قبل الدخول:</vt:lpstr>
      <vt:lpstr>عقد عليها وماتت قبل الدخول والخلوة: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111</cp:revision>
  <dcterms:created xsi:type="dcterms:W3CDTF">2014-04-02T11:23:18Z</dcterms:created>
  <dcterms:modified xsi:type="dcterms:W3CDTF">2020-02-13T12:23:53Z</dcterms:modified>
</cp:coreProperties>
</file>