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5"/>
  </p:notesMasterIdLst>
  <p:handoutMasterIdLst>
    <p:handoutMasterId r:id="rId46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301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9" r:id="rId43"/>
    <p:sldId id="300" r:id="rId44"/>
  </p:sldIdLst>
  <p:sldSz cx="9144000" cy="6858000" type="screen4x3"/>
  <p:notesSz cx="6858000" cy="9144000"/>
  <p:embeddedFontLst>
    <p:embeddedFont>
      <p:font typeface="Diwani Bent" panose="02010400000000000000" pitchFamily="2" charset="-78"/>
      <p:regular r:id="rId47"/>
    </p:embeddedFont>
    <p:embeddedFont>
      <p:font typeface="AGA Arabesque" panose="05010101010101010101" pitchFamily="2" charset="2"/>
      <p:regular r:id="rId48"/>
    </p:embeddedFont>
    <p:embeddedFont>
      <p:font typeface="PT Bold Heading" panose="02010400000000000000" pitchFamily="2" charset="-78"/>
      <p:regular r:id="rId49"/>
    </p:embeddedFont>
    <p:embeddedFont>
      <p:font typeface="Hacen Tunisia Lt" panose="020B0604020202020204" charset="-78"/>
      <p:regular r:id="rId50"/>
    </p:embeddedFont>
    <p:embeddedFont>
      <p:font typeface="Hacen Saudi Arabia" panose="020B0604020202020204" charset="-78"/>
      <p:regular r:id="rId51"/>
    </p:embeddedFont>
    <p:embeddedFont>
      <p:font typeface="Calibri" panose="020F0502020204030204" pitchFamily="34" charset="0"/>
      <p:regular r:id="rId52"/>
      <p:bold r:id="rId53"/>
      <p:italic r:id="rId54"/>
      <p:boldItalic r:id="rId55"/>
    </p:embeddedFont>
    <p:embeddedFont>
      <p:font typeface="Traditional Arabic" panose="02020603050405020304" pitchFamily="18" charset="-78"/>
      <p:regular r:id="rId56"/>
      <p:bold r:id="rId5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852C"/>
    <a:srgbClr val="8DC63F"/>
    <a:srgbClr val="F71139"/>
    <a:srgbClr val="ED0080"/>
    <a:srgbClr val="058123"/>
    <a:srgbClr val="7F3598"/>
    <a:srgbClr val="DF3180"/>
    <a:srgbClr val="974BB5"/>
    <a:srgbClr val="C385BA"/>
    <a:srgbClr val="9227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بلا نمط، بلا شبكة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A107856-5554-42FB-B03E-39F5DBC370BA}" styleName="نمط متوسط 4 - تميي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6215" autoAdjust="0"/>
  </p:normalViewPr>
  <p:slideViewPr>
    <p:cSldViewPr>
      <p:cViewPr varScale="1">
        <p:scale>
          <a:sx n="81" d="100"/>
          <a:sy n="81" d="100"/>
        </p:scale>
        <p:origin x="51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0" d="100"/>
          <a:sy n="50" d="100"/>
        </p:scale>
        <p:origin x="-2652" y="-56"/>
      </p:cViewPr>
      <p:guideLst>
        <p:guide orient="horz" pos="2880"/>
        <p:guide pos="216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font" Target="fonts/font9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3" Type="http://schemas.openxmlformats.org/officeDocument/2006/relationships/font" Target="fonts/font7.fntdata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2.fntdata"/><Relationship Id="rId56" Type="http://schemas.openxmlformats.org/officeDocument/2006/relationships/font" Target="fonts/font10.fntdata"/><Relationship Id="rId8" Type="http://schemas.openxmlformats.org/officeDocument/2006/relationships/slide" Target="slides/slide7.xml"/><Relationship Id="rId51" Type="http://schemas.openxmlformats.org/officeDocument/2006/relationships/font" Target="fonts/font5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3.fntdata"/><Relationship Id="rId57" Type="http://schemas.openxmlformats.org/officeDocument/2006/relationships/font" Target="fonts/font11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6.fntdata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04371962342152"/>
          <c:y val="7.373126746253493E-2"/>
          <c:w val="0.69201028488483229"/>
          <c:h val="0.83183628547369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ورقة1!$B$1</c:f>
              <c:strCache>
                <c:ptCount val="1"/>
                <c:pt idx="0">
                  <c:v>سلسلة 1</c:v>
                </c:pt>
              </c:strCache>
            </c:strRef>
          </c:tx>
          <c:spPr>
            <a:solidFill>
              <a:srgbClr val="92278F"/>
            </a:solidFill>
            <a:ln>
              <a:noFill/>
            </a:ln>
          </c:spPr>
          <c:invertIfNegative val="0"/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BFA5-4C3C-B75C-38F6EE6DACDB}"/>
              </c:ext>
            </c:extLst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ورقة1!$A$2:$A$5</c:f>
              <c:strCache>
                <c:ptCount val="4"/>
                <c:pt idx="0">
                  <c:v>أقل من شهر</c:v>
                </c:pt>
                <c:pt idx="1">
                  <c:v>بين الشهر والستة أشهر</c:v>
                </c:pt>
                <c:pt idx="2">
                  <c:v>بين الستة أشهر والسنة</c:v>
                </c:pt>
                <c:pt idx="3">
                  <c:v>أكثر من سنة</c:v>
                </c:pt>
              </c:strCache>
            </c:strRef>
          </c:cat>
          <c:val>
            <c:numRef>
              <c:f>ورقة1!$B$2:$B$5</c:f>
              <c:numCache>
                <c:formatCode>0.00%</c:formatCode>
                <c:ptCount val="4"/>
                <c:pt idx="0" formatCode="0%">
                  <c:v>0.14000000000000001</c:v>
                </c:pt>
                <c:pt idx="1">
                  <c:v>0.376</c:v>
                </c:pt>
                <c:pt idx="2">
                  <c:v>0.44800000000000001</c:v>
                </c:pt>
                <c:pt idx="3">
                  <c:v>3.5000000000000003E-2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FA5-4C3C-B75C-38F6EE6DAC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6017952"/>
        <c:axId val="146018512"/>
      </c:barChart>
      <c:catAx>
        <c:axId val="146017952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lang="ar-SY" sz="1800">
                <a:solidFill>
                  <a:srgbClr val="92278F"/>
                </a:solidFill>
              </a:defRPr>
            </a:pPr>
            <a:endParaRPr lang="en-US"/>
          </a:p>
        </c:txPr>
        <c:crossAx val="146018512"/>
        <c:crosses val="autoZero"/>
        <c:auto val="1"/>
        <c:lblAlgn val="ctr"/>
        <c:lblOffset val="100"/>
        <c:noMultiLvlLbl val="0"/>
      </c:catAx>
      <c:valAx>
        <c:axId val="146018512"/>
        <c:scaling>
          <c:orientation val="minMax"/>
        </c:scaling>
        <c:delete val="0"/>
        <c:axPos val="b"/>
        <c:majorGridlines>
          <c:spPr>
            <a:ln>
              <a:prstDash val="sysDot"/>
            </a:ln>
          </c:spPr>
        </c:majorGridlines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lang="ar-SY" sz="1600" b="0">
                <a:solidFill>
                  <a:srgbClr val="92278F"/>
                </a:solidFill>
              </a:defRPr>
            </a:pPr>
            <a:endParaRPr lang="en-US"/>
          </a:p>
        </c:txPr>
        <c:crossAx val="146017952"/>
        <c:crosses val="autoZero"/>
        <c:crossBetween val="between"/>
        <c:majorUnit val="0.1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0486A45-4EEB-4E0C-BE92-A6FF7DCD108C}" type="doc">
      <dgm:prSet loTypeId="urn:microsoft.com/office/officeart/2005/8/layout/hierarchy4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pPr rtl="1"/>
          <a:endParaRPr lang="ar-SY"/>
        </a:p>
      </dgm:t>
    </dgm:pt>
    <dgm:pt modelId="{5C798A67-B0FC-44C8-978F-FC340E1E8639}">
      <dgm:prSet phldrT="[نص]"/>
      <dgm:spPr>
        <a:solidFill>
          <a:srgbClr val="C00000"/>
        </a:solidFill>
      </dgm:spPr>
      <dgm:t>
        <a:bodyPr/>
        <a:lstStyle/>
        <a:p>
          <a:pPr rtl="1"/>
          <a:r>
            <a:rPr lang="ar-SA" dirty="0" smtClean="0">
              <a:solidFill>
                <a:schemeClr val="bg1"/>
              </a:solidFill>
              <a:cs typeface="+mj-cs"/>
            </a:rPr>
            <a:t>ثمان نصائح بين العقد والعرس</a:t>
          </a:r>
          <a:endParaRPr lang="ar-SY" dirty="0">
            <a:solidFill>
              <a:schemeClr val="bg1"/>
            </a:solidFill>
          </a:endParaRPr>
        </a:p>
      </dgm:t>
    </dgm:pt>
    <dgm:pt modelId="{486D328A-02D5-4B2C-930A-8E3C791E185A}" type="parTrans" cxnId="{1FD3D724-8A78-4449-B61A-53CFD979917A}">
      <dgm:prSet/>
      <dgm:spPr/>
      <dgm:t>
        <a:bodyPr/>
        <a:lstStyle/>
        <a:p>
          <a:pPr rtl="1"/>
          <a:endParaRPr lang="ar-SY"/>
        </a:p>
      </dgm:t>
    </dgm:pt>
    <dgm:pt modelId="{4D8D4694-C1D1-4C45-B8D4-28E180BEBDCB}" type="sibTrans" cxnId="{1FD3D724-8A78-4449-B61A-53CFD979917A}">
      <dgm:prSet/>
      <dgm:spPr/>
      <dgm:t>
        <a:bodyPr/>
        <a:lstStyle/>
        <a:p>
          <a:pPr rtl="1"/>
          <a:endParaRPr lang="ar-SY"/>
        </a:p>
      </dgm:t>
    </dgm:pt>
    <dgm:pt modelId="{533A5E1E-A544-4682-B22B-0F4C9885448D}">
      <dgm:prSet phldrT="[نص]" custT="1"/>
      <dgm:spPr>
        <a:solidFill>
          <a:schemeClr val="bg1"/>
        </a:solidFill>
        <a:ln>
          <a:solidFill>
            <a:srgbClr val="C00000"/>
          </a:solidFill>
        </a:ln>
      </dgm:spPr>
      <dgm:t>
        <a:bodyPr anchor="t"/>
        <a:lstStyle/>
        <a:p>
          <a:pPr algn="justLow" rtl="1"/>
          <a:r>
            <a:rPr lang="ar-SA" sz="1800" kern="1200" dirty="0" smtClean="0">
              <a:solidFill>
                <a:srgbClr val="ED3F80"/>
              </a:solidFill>
              <a:latin typeface="Hacen Tunisia Lt" pitchFamily="2" charset="-78"/>
              <a:ea typeface="+mn-ea"/>
              <a:cs typeface="Hacen Tunisia Lt" pitchFamily="2" charset="-78"/>
            </a:rPr>
            <a:t>1- </a:t>
          </a:r>
          <a:r>
            <a:rPr lang="ar-SA" sz="18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rPr>
            <a:t>الأفضل أن لا تَطُولَ المدة بين العقد والعرس</a:t>
          </a:r>
          <a:endParaRPr lang="ar-SY" sz="1800" kern="1200" dirty="0" smtClean="0">
            <a:solidFill>
              <a:srgbClr val="7F3F98"/>
            </a:solidFill>
            <a:latin typeface="Hacen Tunisia Lt" pitchFamily="2" charset="-78"/>
            <a:ea typeface="+mn-ea"/>
            <a:cs typeface="Hacen Tunisia Lt" pitchFamily="2" charset="-78"/>
          </a:endParaRPr>
        </a:p>
      </dgm:t>
    </dgm:pt>
    <dgm:pt modelId="{FF62B65A-395B-472B-BD24-4EE0EC889EBC}" type="parTrans" cxnId="{0EBE2FB5-0934-49CF-8C2C-53DD0759A9FE}">
      <dgm:prSet/>
      <dgm:spPr/>
      <dgm:t>
        <a:bodyPr/>
        <a:lstStyle/>
        <a:p>
          <a:pPr rtl="1"/>
          <a:endParaRPr lang="ar-SY"/>
        </a:p>
      </dgm:t>
    </dgm:pt>
    <dgm:pt modelId="{FEEF1CE2-69F7-4331-B176-138E5DEF90DF}" type="sibTrans" cxnId="{0EBE2FB5-0934-49CF-8C2C-53DD0759A9FE}">
      <dgm:prSet/>
      <dgm:spPr/>
      <dgm:t>
        <a:bodyPr/>
        <a:lstStyle/>
        <a:p>
          <a:pPr rtl="1"/>
          <a:endParaRPr lang="ar-SY"/>
        </a:p>
      </dgm:t>
    </dgm:pt>
    <dgm:pt modelId="{99B23F77-1256-4145-A84C-0B84C7D06861}">
      <dgm:prSet phldrT="[نص]" custT="1"/>
      <dgm:spPr>
        <a:solidFill>
          <a:schemeClr val="bg1"/>
        </a:solidFill>
        <a:ln>
          <a:solidFill>
            <a:srgbClr val="C00000"/>
          </a:solidFill>
        </a:ln>
      </dgm:spPr>
      <dgm:t>
        <a:bodyPr anchor="t"/>
        <a:lstStyle/>
        <a:p>
          <a:pPr algn="justLow" rtl="1"/>
          <a:r>
            <a:rPr lang="ar-SA" sz="1800" kern="1200" dirty="0" smtClean="0">
              <a:solidFill>
                <a:srgbClr val="ED3F80"/>
              </a:solidFill>
              <a:latin typeface="Hacen Tunisia Lt" pitchFamily="2" charset="-78"/>
              <a:ea typeface="+mn-ea"/>
              <a:cs typeface="Hacen Tunisia Lt" pitchFamily="2" charset="-78"/>
            </a:rPr>
            <a:t>2-</a:t>
          </a:r>
          <a:r>
            <a:rPr lang="ar-SA" sz="18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rPr>
            <a:t> التقليل من زيارة بيت المعقود عليها في هذه المدة</a:t>
          </a:r>
          <a:endParaRPr lang="ar-SY" sz="1800" kern="1200" dirty="0" smtClean="0">
            <a:solidFill>
              <a:srgbClr val="7F3F98"/>
            </a:solidFill>
            <a:latin typeface="Hacen Tunisia Lt" pitchFamily="2" charset="-78"/>
            <a:ea typeface="+mn-ea"/>
            <a:cs typeface="Hacen Tunisia Lt" pitchFamily="2" charset="-78"/>
          </a:endParaRPr>
        </a:p>
      </dgm:t>
    </dgm:pt>
    <dgm:pt modelId="{A0023F0C-E6F5-4885-BFB3-A2DF41239576}" type="parTrans" cxnId="{797653AF-35DA-4016-9F8E-91C6119B9FFF}">
      <dgm:prSet/>
      <dgm:spPr/>
      <dgm:t>
        <a:bodyPr/>
        <a:lstStyle/>
        <a:p>
          <a:pPr rtl="1"/>
          <a:endParaRPr lang="ar-SY"/>
        </a:p>
      </dgm:t>
    </dgm:pt>
    <dgm:pt modelId="{C85D4A1F-495D-4396-94F3-F589A7346B8B}" type="sibTrans" cxnId="{797653AF-35DA-4016-9F8E-91C6119B9FFF}">
      <dgm:prSet/>
      <dgm:spPr/>
      <dgm:t>
        <a:bodyPr/>
        <a:lstStyle/>
        <a:p>
          <a:pPr rtl="1"/>
          <a:endParaRPr lang="ar-SY"/>
        </a:p>
      </dgm:t>
    </dgm:pt>
    <dgm:pt modelId="{57C1B30F-1FFD-478F-BCDB-EEB0080F499E}">
      <dgm:prSet phldrT="[نص]" custT="1"/>
      <dgm:spPr>
        <a:solidFill>
          <a:schemeClr val="bg1"/>
        </a:solidFill>
        <a:ln>
          <a:solidFill>
            <a:srgbClr val="C00000"/>
          </a:solidFill>
        </a:ln>
      </dgm:spPr>
      <dgm:t>
        <a:bodyPr anchor="t"/>
        <a:lstStyle/>
        <a:p>
          <a:pPr algn="justLow" rtl="1"/>
          <a:r>
            <a:rPr lang="ar-SA" sz="1800" kern="1200" dirty="0" smtClean="0">
              <a:solidFill>
                <a:srgbClr val="ED3F80"/>
              </a:solidFill>
              <a:latin typeface="Hacen Tunisia Lt" pitchFamily="2" charset="-78"/>
              <a:ea typeface="+mn-ea"/>
              <a:cs typeface="Hacen Tunisia Lt" pitchFamily="2" charset="-78"/>
            </a:rPr>
            <a:t>3- </a:t>
          </a:r>
          <a:r>
            <a:rPr lang="ar-SA" sz="18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rPr>
            <a:t>عدم التأخر في الزيارات ليلاً</a:t>
          </a:r>
          <a:endParaRPr lang="ar-SY" sz="1800" kern="1200" dirty="0" smtClean="0">
            <a:solidFill>
              <a:srgbClr val="7F3F98"/>
            </a:solidFill>
            <a:latin typeface="Hacen Tunisia Lt" pitchFamily="2" charset="-78"/>
            <a:ea typeface="+mn-ea"/>
            <a:cs typeface="Hacen Tunisia Lt" pitchFamily="2" charset="-78"/>
          </a:endParaRPr>
        </a:p>
      </dgm:t>
    </dgm:pt>
    <dgm:pt modelId="{56FF4FA9-26FD-4176-A210-67B63C654BE2}" type="parTrans" cxnId="{ADD11D69-7360-44FC-A93F-E62BD6EBADB0}">
      <dgm:prSet/>
      <dgm:spPr/>
      <dgm:t>
        <a:bodyPr/>
        <a:lstStyle/>
        <a:p>
          <a:pPr rtl="1"/>
          <a:endParaRPr lang="ar-SY"/>
        </a:p>
      </dgm:t>
    </dgm:pt>
    <dgm:pt modelId="{E2765512-2DA8-4E11-A697-5057082A8C35}" type="sibTrans" cxnId="{ADD11D69-7360-44FC-A93F-E62BD6EBADB0}">
      <dgm:prSet/>
      <dgm:spPr/>
      <dgm:t>
        <a:bodyPr/>
        <a:lstStyle/>
        <a:p>
          <a:pPr rtl="1"/>
          <a:endParaRPr lang="ar-SY"/>
        </a:p>
      </dgm:t>
    </dgm:pt>
    <dgm:pt modelId="{FBE6B00F-3040-42B5-AD5F-43196ABBCEC7}">
      <dgm:prSet phldrT="[نص]" custT="1"/>
      <dgm:spPr>
        <a:solidFill>
          <a:schemeClr val="bg1"/>
        </a:solidFill>
        <a:ln>
          <a:solidFill>
            <a:srgbClr val="C00000"/>
          </a:solidFill>
        </a:ln>
      </dgm:spPr>
      <dgm:t>
        <a:bodyPr anchor="t"/>
        <a:lstStyle/>
        <a:p>
          <a:pPr algn="justLow" rtl="1"/>
          <a:r>
            <a:rPr lang="ar-SA" sz="1800" kern="1200" dirty="0" smtClean="0">
              <a:solidFill>
                <a:srgbClr val="ED3F80"/>
              </a:solidFill>
              <a:latin typeface="Hacen Tunisia Lt" pitchFamily="2" charset="-78"/>
              <a:ea typeface="+mn-ea"/>
              <a:cs typeface="Hacen Tunisia Lt" pitchFamily="2" charset="-78"/>
            </a:rPr>
            <a:t>4-</a:t>
          </a:r>
          <a:r>
            <a:rPr lang="ar-SA" sz="18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rPr>
            <a:t> التقليل من الخروج مع الزوجة قبل الزواج، وعدم التأخر بالعودة ليلاً</a:t>
          </a:r>
          <a:endParaRPr lang="ar-SY" sz="1800" kern="1200" dirty="0" smtClean="0">
            <a:solidFill>
              <a:srgbClr val="7F3F98"/>
            </a:solidFill>
            <a:latin typeface="Hacen Tunisia Lt" pitchFamily="2" charset="-78"/>
            <a:ea typeface="+mn-ea"/>
            <a:cs typeface="Hacen Tunisia Lt" pitchFamily="2" charset="-78"/>
          </a:endParaRPr>
        </a:p>
      </dgm:t>
    </dgm:pt>
    <dgm:pt modelId="{CCCEF536-7F96-4110-AEF3-A7FF14E869EC}" type="parTrans" cxnId="{231DF3D9-8B2E-438B-98E9-C2390C45A196}">
      <dgm:prSet/>
      <dgm:spPr/>
      <dgm:t>
        <a:bodyPr/>
        <a:lstStyle/>
        <a:p>
          <a:pPr rtl="1"/>
          <a:endParaRPr lang="ar-SY"/>
        </a:p>
      </dgm:t>
    </dgm:pt>
    <dgm:pt modelId="{B60302B5-7CDB-46A8-A15D-2FDF31B5987A}" type="sibTrans" cxnId="{231DF3D9-8B2E-438B-98E9-C2390C45A196}">
      <dgm:prSet/>
      <dgm:spPr/>
      <dgm:t>
        <a:bodyPr/>
        <a:lstStyle/>
        <a:p>
          <a:pPr rtl="1"/>
          <a:endParaRPr lang="ar-SY"/>
        </a:p>
      </dgm:t>
    </dgm:pt>
    <dgm:pt modelId="{43493D9C-B031-4888-82A1-74FB8C464448}">
      <dgm:prSet phldrT="[نص]" custT="1"/>
      <dgm:spPr>
        <a:solidFill>
          <a:schemeClr val="bg1"/>
        </a:solidFill>
        <a:ln>
          <a:solidFill>
            <a:srgbClr val="C00000"/>
          </a:solidFill>
        </a:ln>
      </dgm:spPr>
      <dgm:t>
        <a:bodyPr anchor="t"/>
        <a:lstStyle/>
        <a:p>
          <a:pPr algn="justLow" rtl="1"/>
          <a:r>
            <a:rPr lang="ar-SA" sz="1800" kern="1200" dirty="0" smtClean="0">
              <a:solidFill>
                <a:srgbClr val="ED3F80"/>
              </a:solidFill>
              <a:latin typeface="Hacen Tunisia Lt" pitchFamily="2" charset="-78"/>
              <a:ea typeface="+mn-ea"/>
              <a:cs typeface="Hacen Tunisia Lt" pitchFamily="2" charset="-78"/>
            </a:rPr>
            <a:t>5-</a:t>
          </a:r>
          <a:r>
            <a:rPr lang="ar-SA" sz="18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rPr>
            <a:t> ماذا يتحدَّث الزوجان بين العقد والعرس</a:t>
          </a:r>
          <a:endParaRPr lang="ar-SY" sz="1800" kern="1200" dirty="0" smtClean="0">
            <a:solidFill>
              <a:srgbClr val="7F3F98"/>
            </a:solidFill>
            <a:latin typeface="Hacen Tunisia Lt" pitchFamily="2" charset="-78"/>
            <a:ea typeface="+mn-ea"/>
            <a:cs typeface="Hacen Tunisia Lt" pitchFamily="2" charset="-78"/>
          </a:endParaRPr>
        </a:p>
      </dgm:t>
    </dgm:pt>
    <dgm:pt modelId="{BFF08D2B-3D2E-49C4-A6D7-36915143397D}" type="parTrans" cxnId="{A42D4289-CECA-4799-8861-13F1E02DFBEC}">
      <dgm:prSet/>
      <dgm:spPr/>
      <dgm:t>
        <a:bodyPr/>
        <a:lstStyle/>
        <a:p>
          <a:pPr rtl="1"/>
          <a:endParaRPr lang="ar-SY"/>
        </a:p>
      </dgm:t>
    </dgm:pt>
    <dgm:pt modelId="{2768586F-0A62-4F1C-BC05-65029D4C4992}" type="sibTrans" cxnId="{A42D4289-CECA-4799-8861-13F1E02DFBEC}">
      <dgm:prSet/>
      <dgm:spPr/>
      <dgm:t>
        <a:bodyPr/>
        <a:lstStyle/>
        <a:p>
          <a:pPr rtl="1"/>
          <a:endParaRPr lang="ar-SY"/>
        </a:p>
      </dgm:t>
    </dgm:pt>
    <dgm:pt modelId="{FF46944F-237E-496B-B83D-21155CCE47E3}">
      <dgm:prSet phldrT="[نص]" custT="1"/>
      <dgm:spPr>
        <a:solidFill>
          <a:schemeClr val="bg1"/>
        </a:solidFill>
        <a:ln>
          <a:solidFill>
            <a:srgbClr val="C00000"/>
          </a:solidFill>
        </a:ln>
      </dgm:spPr>
      <dgm:t>
        <a:bodyPr anchor="t"/>
        <a:lstStyle/>
        <a:p>
          <a:pPr algn="justLow" rtl="1"/>
          <a:r>
            <a:rPr lang="ar-SA" sz="1400" kern="1200" dirty="0" smtClean="0">
              <a:solidFill>
                <a:srgbClr val="ED3F80"/>
              </a:solidFill>
              <a:latin typeface="Hacen Tunisia Lt" pitchFamily="2" charset="-78"/>
              <a:ea typeface="+mn-ea"/>
              <a:cs typeface="Hacen Tunisia Lt" pitchFamily="2" charset="-78"/>
            </a:rPr>
            <a:t>6-</a:t>
          </a:r>
          <a:r>
            <a:rPr lang="ar-SY" sz="1800" kern="1200" dirty="0" smtClean="0">
              <a:solidFill>
                <a:srgbClr val="ED3F80"/>
              </a:solidFill>
              <a:latin typeface="Hacen Tunisia Lt" pitchFamily="2" charset="-78"/>
              <a:ea typeface="+mn-ea"/>
              <a:cs typeface="Hacen Tunisia Lt" pitchFamily="2" charset="-78"/>
            </a:rPr>
            <a:t> </a:t>
          </a:r>
          <a:r>
            <a:rPr lang="ar-SA" sz="18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rPr>
            <a:t>الاعتدال في الهدايا؛ لأن الهدايا بمعناها لا بقيمتها</a:t>
          </a:r>
          <a:endParaRPr lang="ar-SY" sz="1800" kern="1200" dirty="0" smtClean="0">
            <a:solidFill>
              <a:srgbClr val="7F3F98"/>
            </a:solidFill>
            <a:latin typeface="Hacen Tunisia Lt" pitchFamily="2" charset="-78"/>
            <a:ea typeface="+mn-ea"/>
            <a:cs typeface="Hacen Tunisia Lt" pitchFamily="2" charset="-78"/>
          </a:endParaRPr>
        </a:p>
      </dgm:t>
    </dgm:pt>
    <dgm:pt modelId="{530DAA8B-DEF0-483C-B27D-739316ED0BE5}" type="parTrans" cxnId="{681F16CD-4F71-40E4-8FFA-8D27B75B1644}">
      <dgm:prSet/>
      <dgm:spPr/>
      <dgm:t>
        <a:bodyPr/>
        <a:lstStyle/>
        <a:p>
          <a:pPr rtl="1"/>
          <a:endParaRPr lang="ar-SY"/>
        </a:p>
      </dgm:t>
    </dgm:pt>
    <dgm:pt modelId="{69DC6519-427A-4459-BF2F-3567723001A9}" type="sibTrans" cxnId="{681F16CD-4F71-40E4-8FFA-8D27B75B1644}">
      <dgm:prSet/>
      <dgm:spPr/>
      <dgm:t>
        <a:bodyPr/>
        <a:lstStyle/>
        <a:p>
          <a:pPr rtl="1"/>
          <a:endParaRPr lang="ar-SY"/>
        </a:p>
      </dgm:t>
    </dgm:pt>
    <dgm:pt modelId="{A808F574-538B-43C9-810E-57A2D85FE49E}">
      <dgm:prSet phldrT="[نص]" custT="1"/>
      <dgm:spPr>
        <a:solidFill>
          <a:schemeClr val="bg1"/>
        </a:solidFill>
        <a:ln>
          <a:solidFill>
            <a:srgbClr val="C00000"/>
          </a:solidFill>
        </a:ln>
      </dgm:spPr>
      <dgm:t>
        <a:bodyPr anchor="t"/>
        <a:lstStyle/>
        <a:p>
          <a:pPr algn="justLow" rtl="1"/>
          <a:r>
            <a:rPr lang="ar-SA" sz="1800" kern="1200" dirty="0" smtClean="0">
              <a:solidFill>
                <a:srgbClr val="ED3F80"/>
              </a:solidFill>
              <a:latin typeface="Hacen Tunisia Lt" pitchFamily="2" charset="-78"/>
              <a:ea typeface="+mn-ea"/>
              <a:cs typeface="Hacen Tunisia Lt" pitchFamily="2" charset="-78"/>
            </a:rPr>
            <a:t>7-</a:t>
          </a:r>
          <a:r>
            <a:rPr lang="ar-SA" sz="18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rPr>
            <a:t> على الزوج أن يراعي الحالة العاطفية للزوجة في هذه المدة.</a:t>
          </a:r>
          <a:endParaRPr lang="ar-SY" sz="1800" kern="1200" dirty="0" smtClean="0">
            <a:solidFill>
              <a:srgbClr val="7F3F98"/>
            </a:solidFill>
            <a:latin typeface="Hacen Tunisia Lt" pitchFamily="2" charset="-78"/>
            <a:ea typeface="+mn-ea"/>
            <a:cs typeface="Hacen Tunisia Lt" pitchFamily="2" charset="-78"/>
          </a:endParaRPr>
        </a:p>
      </dgm:t>
    </dgm:pt>
    <dgm:pt modelId="{55754BFB-61B1-406F-8EAA-645450AF6009}" type="parTrans" cxnId="{30B7D511-6A63-4DB3-89CE-B2B401AB0D92}">
      <dgm:prSet/>
      <dgm:spPr/>
      <dgm:t>
        <a:bodyPr/>
        <a:lstStyle/>
        <a:p>
          <a:pPr rtl="1"/>
          <a:endParaRPr lang="ar-SY"/>
        </a:p>
      </dgm:t>
    </dgm:pt>
    <dgm:pt modelId="{3FE0FF25-6AC7-4C40-A523-B6FD9BAEA329}" type="sibTrans" cxnId="{30B7D511-6A63-4DB3-89CE-B2B401AB0D92}">
      <dgm:prSet/>
      <dgm:spPr/>
      <dgm:t>
        <a:bodyPr/>
        <a:lstStyle/>
        <a:p>
          <a:pPr rtl="1"/>
          <a:endParaRPr lang="ar-SY"/>
        </a:p>
      </dgm:t>
    </dgm:pt>
    <dgm:pt modelId="{15111EA4-A642-4375-8B58-4117C02126EB}">
      <dgm:prSet phldrT="[نص]" custT="1"/>
      <dgm:spPr>
        <a:solidFill>
          <a:schemeClr val="bg1"/>
        </a:solidFill>
        <a:ln>
          <a:solidFill>
            <a:srgbClr val="C00000"/>
          </a:solidFill>
        </a:ln>
      </dgm:spPr>
      <dgm:t>
        <a:bodyPr anchor="t"/>
        <a:lstStyle/>
        <a:p>
          <a:pPr algn="justLow" rtl="1"/>
          <a:r>
            <a:rPr lang="ar-SA" sz="1800" kern="1200" dirty="0" smtClean="0">
              <a:solidFill>
                <a:srgbClr val="ED3F80"/>
              </a:solidFill>
              <a:latin typeface="Hacen Tunisia Lt" pitchFamily="2" charset="-78"/>
              <a:ea typeface="+mn-ea"/>
              <a:cs typeface="Hacen Tunisia Lt" pitchFamily="2" charset="-78"/>
            </a:rPr>
            <a:t>8-</a:t>
          </a:r>
          <a:r>
            <a:rPr lang="ar-SA" sz="18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rPr>
            <a:t> لا تُحرِج زوجتك بأوامر تخالف فيها أهلها</a:t>
          </a:r>
          <a:endParaRPr lang="ar-SY" sz="1800" kern="1200" dirty="0" smtClean="0">
            <a:solidFill>
              <a:srgbClr val="7F3F98"/>
            </a:solidFill>
            <a:latin typeface="Hacen Tunisia Lt" pitchFamily="2" charset="-78"/>
            <a:ea typeface="+mn-ea"/>
            <a:cs typeface="Hacen Tunisia Lt" pitchFamily="2" charset="-78"/>
          </a:endParaRPr>
        </a:p>
      </dgm:t>
    </dgm:pt>
    <dgm:pt modelId="{F39C59E5-8946-4094-A697-42DD7C3A14DB}" type="parTrans" cxnId="{6697EB63-0D99-43F4-81E5-D91BBBB763EC}">
      <dgm:prSet/>
      <dgm:spPr/>
      <dgm:t>
        <a:bodyPr/>
        <a:lstStyle/>
        <a:p>
          <a:pPr rtl="1"/>
          <a:endParaRPr lang="ar-SY"/>
        </a:p>
      </dgm:t>
    </dgm:pt>
    <dgm:pt modelId="{365078CF-446E-4F08-859A-3AE48F6006D8}" type="sibTrans" cxnId="{6697EB63-0D99-43F4-81E5-D91BBBB763EC}">
      <dgm:prSet/>
      <dgm:spPr/>
      <dgm:t>
        <a:bodyPr/>
        <a:lstStyle/>
        <a:p>
          <a:pPr rtl="1"/>
          <a:endParaRPr lang="ar-SY"/>
        </a:p>
      </dgm:t>
    </dgm:pt>
    <dgm:pt modelId="{094A6DBB-9958-419F-855A-3AC93C789A37}" type="pres">
      <dgm:prSet presAssocID="{E0486A45-4EEB-4E0C-BE92-A6FF7DCD108C}" presName="Name0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ar-SY"/>
        </a:p>
      </dgm:t>
    </dgm:pt>
    <dgm:pt modelId="{DA1F2718-9689-41AA-B1F0-AA0E1C4F8740}" type="pres">
      <dgm:prSet presAssocID="{5C798A67-B0FC-44C8-978F-FC340E1E8639}" presName="vertOne" presStyleCnt="0"/>
      <dgm:spPr/>
    </dgm:pt>
    <dgm:pt modelId="{0EDD2386-1A81-41C6-ACCA-B5CDEFAEC783}" type="pres">
      <dgm:prSet presAssocID="{5C798A67-B0FC-44C8-978F-FC340E1E8639}" presName="txOne" presStyleLbl="node0" presStyleIdx="0" presStyleCnt="1" custScaleX="99428" custScaleY="50182">
        <dgm:presLayoutVars>
          <dgm:chPref val="3"/>
        </dgm:presLayoutVars>
      </dgm:prSet>
      <dgm:spPr/>
      <dgm:t>
        <a:bodyPr/>
        <a:lstStyle/>
        <a:p>
          <a:pPr rtl="1"/>
          <a:endParaRPr lang="ar-SY"/>
        </a:p>
      </dgm:t>
    </dgm:pt>
    <dgm:pt modelId="{70772431-830F-4AA5-A442-21834AC557AB}" type="pres">
      <dgm:prSet presAssocID="{5C798A67-B0FC-44C8-978F-FC340E1E8639}" presName="parTransOne" presStyleCnt="0"/>
      <dgm:spPr/>
    </dgm:pt>
    <dgm:pt modelId="{27B7DD65-9D39-445E-A913-4C40BB92348F}" type="pres">
      <dgm:prSet presAssocID="{5C798A67-B0FC-44C8-978F-FC340E1E8639}" presName="horzOne" presStyleCnt="0"/>
      <dgm:spPr/>
    </dgm:pt>
    <dgm:pt modelId="{DA7126E5-D214-4EE0-93C9-CA3B356DD1B6}" type="pres">
      <dgm:prSet presAssocID="{533A5E1E-A544-4682-B22B-0F4C9885448D}" presName="vertTwo" presStyleCnt="0"/>
      <dgm:spPr/>
    </dgm:pt>
    <dgm:pt modelId="{A58FF6E8-EFC3-424F-8B54-841F27BCCAB3}" type="pres">
      <dgm:prSet presAssocID="{533A5E1E-A544-4682-B22B-0F4C9885448D}" presName="txTwo" presStyleLbl="node2" presStyleIdx="0" presStyleCnt="8" custScaleY="108684">
        <dgm:presLayoutVars>
          <dgm:chPref val="3"/>
        </dgm:presLayoutVars>
      </dgm:prSet>
      <dgm:spPr/>
      <dgm:t>
        <a:bodyPr/>
        <a:lstStyle/>
        <a:p>
          <a:pPr rtl="1"/>
          <a:endParaRPr lang="ar-SY"/>
        </a:p>
      </dgm:t>
    </dgm:pt>
    <dgm:pt modelId="{1F4B97A4-77D2-4D24-AAAB-86A89367FA56}" type="pres">
      <dgm:prSet presAssocID="{533A5E1E-A544-4682-B22B-0F4C9885448D}" presName="horzTwo" presStyleCnt="0"/>
      <dgm:spPr/>
    </dgm:pt>
    <dgm:pt modelId="{48E5AF66-19A4-49EB-A951-1A45A34B96FB}" type="pres">
      <dgm:prSet presAssocID="{FEEF1CE2-69F7-4331-B176-138E5DEF90DF}" presName="sibSpaceTwo" presStyleCnt="0"/>
      <dgm:spPr/>
    </dgm:pt>
    <dgm:pt modelId="{4408C58B-CC34-4FBA-A842-1DEFEF71C1C7}" type="pres">
      <dgm:prSet presAssocID="{99B23F77-1256-4145-A84C-0B84C7D06861}" presName="vertTwo" presStyleCnt="0"/>
      <dgm:spPr/>
    </dgm:pt>
    <dgm:pt modelId="{A63B6C40-9134-4CED-AA80-F6AE6F54BB11}" type="pres">
      <dgm:prSet presAssocID="{99B23F77-1256-4145-A84C-0B84C7D06861}" presName="txTwo" presStyleLbl="node2" presStyleIdx="1" presStyleCnt="8" custScaleY="108684">
        <dgm:presLayoutVars>
          <dgm:chPref val="3"/>
        </dgm:presLayoutVars>
      </dgm:prSet>
      <dgm:spPr/>
      <dgm:t>
        <a:bodyPr/>
        <a:lstStyle/>
        <a:p>
          <a:pPr rtl="1"/>
          <a:endParaRPr lang="ar-SY"/>
        </a:p>
      </dgm:t>
    </dgm:pt>
    <dgm:pt modelId="{AA08678D-E2DF-4245-B988-A71A23647AE8}" type="pres">
      <dgm:prSet presAssocID="{99B23F77-1256-4145-A84C-0B84C7D06861}" presName="horzTwo" presStyleCnt="0"/>
      <dgm:spPr/>
    </dgm:pt>
    <dgm:pt modelId="{44396F68-CFCB-431F-9EF5-1EAA59D007AE}" type="pres">
      <dgm:prSet presAssocID="{C85D4A1F-495D-4396-94F3-F589A7346B8B}" presName="sibSpaceTwo" presStyleCnt="0"/>
      <dgm:spPr/>
    </dgm:pt>
    <dgm:pt modelId="{74334220-2293-425B-9357-513FF629F47B}" type="pres">
      <dgm:prSet presAssocID="{57C1B30F-1FFD-478F-BCDB-EEB0080F499E}" presName="vertTwo" presStyleCnt="0"/>
      <dgm:spPr/>
    </dgm:pt>
    <dgm:pt modelId="{6781932E-382D-46DD-97C6-7E3B3118477C}" type="pres">
      <dgm:prSet presAssocID="{57C1B30F-1FFD-478F-BCDB-EEB0080F499E}" presName="txTwo" presStyleLbl="node2" presStyleIdx="2" presStyleCnt="8" custScaleY="108684">
        <dgm:presLayoutVars>
          <dgm:chPref val="3"/>
        </dgm:presLayoutVars>
      </dgm:prSet>
      <dgm:spPr/>
      <dgm:t>
        <a:bodyPr/>
        <a:lstStyle/>
        <a:p>
          <a:pPr rtl="1"/>
          <a:endParaRPr lang="ar-SY"/>
        </a:p>
      </dgm:t>
    </dgm:pt>
    <dgm:pt modelId="{03F8401F-5C50-467E-9F7E-ABCBDF166CFB}" type="pres">
      <dgm:prSet presAssocID="{57C1B30F-1FFD-478F-BCDB-EEB0080F499E}" presName="horzTwo" presStyleCnt="0"/>
      <dgm:spPr/>
    </dgm:pt>
    <dgm:pt modelId="{F9BE8599-04C0-4E9A-840B-141F18987664}" type="pres">
      <dgm:prSet presAssocID="{E2765512-2DA8-4E11-A697-5057082A8C35}" presName="sibSpaceTwo" presStyleCnt="0"/>
      <dgm:spPr/>
    </dgm:pt>
    <dgm:pt modelId="{0AD1F10B-5C40-4CD0-B5E3-972C8B0FB470}" type="pres">
      <dgm:prSet presAssocID="{FBE6B00F-3040-42B5-AD5F-43196ABBCEC7}" presName="vertTwo" presStyleCnt="0"/>
      <dgm:spPr/>
    </dgm:pt>
    <dgm:pt modelId="{6D1121CF-6EF0-4C38-99BA-6B418EEA9377}" type="pres">
      <dgm:prSet presAssocID="{FBE6B00F-3040-42B5-AD5F-43196ABBCEC7}" presName="txTwo" presStyleLbl="node2" presStyleIdx="3" presStyleCnt="8" custScaleY="108684">
        <dgm:presLayoutVars>
          <dgm:chPref val="3"/>
        </dgm:presLayoutVars>
      </dgm:prSet>
      <dgm:spPr/>
      <dgm:t>
        <a:bodyPr/>
        <a:lstStyle/>
        <a:p>
          <a:pPr rtl="1"/>
          <a:endParaRPr lang="ar-SY"/>
        </a:p>
      </dgm:t>
    </dgm:pt>
    <dgm:pt modelId="{1D838710-1329-46BB-8CD6-12134501F1BC}" type="pres">
      <dgm:prSet presAssocID="{FBE6B00F-3040-42B5-AD5F-43196ABBCEC7}" presName="horzTwo" presStyleCnt="0"/>
      <dgm:spPr/>
    </dgm:pt>
    <dgm:pt modelId="{7643F83E-C4BD-47A7-A0BE-B936271E01D1}" type="pres">
      <dgm:prSet presAssocID="{B60302B5-7CDB-46A8-A15D-2FDF31B5987A}" presName="sibSpaceTwo" presStyleCnt="0"/>
      <dgm:spPr/>
    </dgm:pt>
    <dgm:pt modelId="{026CCB5D-DA24-4015-B1CE-6B148AAEBFE7}" type="pres">
      <dgm:prSet presAssocID="{43493D9C-B031-4888-82A1-74FB8C464448}" presName="vertTwo" presStyleCnt="0"/>
      <dgm:spPr/>
    </dgm:pt>
    <dgm:pt modelId="{3B9D652C-E3C4-4F95-B071-86D297EF3D24}" type="pres">
      <dgm:prSet presAssocID="{43493D9C-B031-4888-82A1-74FB8C464448}" presName="txTwo" presStyleLbl="node2" presStyleIdx="4" presStyleCnt="8" custScaleY="108684">
        <dgm:presLayoutVars>
          <dgm:chPref val="3"/>
        </dgm:presLayoutVars>
      </dgm:prSet>
      <dgm:spPr/>
      <dgm:t>
        <a:bodyPr/>
        <a:lstStyle/>
        <a:p>
          <a:pPr rtl="1"/>
          <a:endParaRPr lang="ar-SY"/>
        </a:p>
      </dgm:t>
    </dgm:pt>
    <dgm:pt modelId="{73F03CF9-E3B9-4854-96AD-81C390A700A9}" type="pres">
      <dgm:prSet presAssocID="{43493D9C-B031-4888-82A1-74FB8C464448}" presName="horzTwo" presStyleCnt="0"/>
      <dgm:spPr/>
    </dgm:pt>
    <dgm:pt modelId="{F45F83BB-08AB-4118-B70C-371E1A99C8E9}" type="pres">
      <dgm:prSet presAssocID="{2768586F-0A62-4F1C-BC05-65029D4C4992}" presName="sibSpaceTwo" presStyleCnt="0"/>
      <dgm:spPr/>
    </dgm:pt>
    <dgm:pt modelId="{6C514516-9C90-4AE4-B7AD-CBC244546614}" type="pres">
      <dgm:prSet presAssocID="{FF46944F-237E-496B-B83D-21155CCE47E3}" presName="vertTwo" presStyleCnt="0"/>
      <dgm:spPr/>
    </dgm:pt>
    <dgm:pt modelId="{8C2D1BAD-41CD-498D-BB54-9F5BBF5097DE}" type="pres">
      <dgm:prSet presAssocID="{FF46944F-237E-496B-B83D-21155CCE47E3}" presName="txTwo" presStyleLbl="node2" presStyleIdx="5" presStyleCnt="8" custScaleY="108684">
        <dgm:presLayoutVars>
          <dgm:chPref val="3"/>
        </dgm:presLayoutVars>
      </dgm:prSet>
      <dgm:spPr/>
      <dgm:t>
        <a:bodyPr/>
        <a:lstStyle/>
        <a:p>
          <a:pPr rtl="1"/>
          <a:endParaRPr lang="ar-SY"/>
        </a:p>
      </dgm:t>
    </dgm:pt>
    <dgm:pt modelId="{5065D315-2DD2-4ADE-B033-48FE451EED09}" type="pres">
      <dgm:prSet presAssocID="{FF46944F-237E-496B-B83D-21155CCE47E3}" presName="horzTwo" presStyleCnt="0"/>
      <dgm:spPr/>
    </dgm:pt>
    <dgm:pt modelId="{04586D8A-B56F-452A-9E62-DA945B255333}" type="pres">
      <dgm:prSet presAssocID="{69DC6519-427A-4459-BF2F-3567723001A9}" presName="sibSpaceTwo" presStyleCnt="0"/>
      <dgm:spPr/>
    </dgm:pt>
    <dgm:pt modelId="{1CCB36D2-0906-4B9D-A91C-BD3CD39E6C62}" type="pres">
      <dgm:prSet presAssocID="{A808F574-538B-43C9-810E-57A2D85FE49E}" presName="vertTwo" presStyleCnt="0"/>
      <dgm:spPr/>
    </dgm:pt>
    <dgm:pt modelId="{FF5DEB1C-F008-47BD-AC8A-0F2BF0D504A7}" type="pres">
      <dgm:prSet presAssocID="{A808F574-538B-43C9-810E-57A2D85FE49E}" presName="txTwo" presStyleLbl="node2" presStyleIdx="6" presStyleCnt="8" custScaleY="108684">
        <dgm:presLayoutVars>
          <dgm:chPref val="3"/>
        </dgm:presLayoutVars>
      </dgm:prSet>
      <dgm:spPr/>
      <dgm:t>
        <a:bodyPr/>
        <a:lstStyle/>
        <a:p>
          <a:pPr rtl="1"/>
          <a:endParaRPr lang="ar-SY"/>
        </a:p>
      </dgm:t>
    </dgm:pt>
    <dgm:pt modelId="{BF038A7A-3BC5-46ED-8404-9054FB749E91}" type="pres">
      <dgm:prSet presAssocID="{A808F574-538B-43C9-810E-57A2D85FE49E}" presName="horzTwo" presStyleCnt="0"/>
      <dgm:spPr/>
    </dgm:pt>
    <dgm:pt modelId="{D1844F5F-E9EB-48E3-A519-4B359E5CAA1F}" type="pres">
      <dgm:prSet presAssocID="{3FE0FF25-6AC7-4C40-A523-B6FD9BAEA329}" presName="sibSpaceTwo" presStyleCnt="0"/>
      <dgm:spPr/>
    </dgm:pt>
    <dgm:pt modelId="{82746EDE-B0DD-4710-8377-C0018334A010}" type="pres">
      <dgm:prSet presAssocID="{15111EA4-A642-4375-8B58-4117C02126EB}" presName="vertTwo" presStyleCnt="0"/>
      <dgm:spPr/>
    </dgm:pt>
    <dgm:pt modelId="{59A88374-5111-4AFC-BE7D-7C6E2B1511AF}" type="pres">
      <dgm:prSet presAssocID="{15111EA4-A642-4375-8B58-4117C02126EB}" presName="txTwo" presStyleLbl="node2" presStyleIdx="7" presStyleCnt="8" custScaleY="108684">
        <dgm:presLayoutVars>
          <dgm:chPref val="3"/>
        </dgm:presLayoutVars>
      </dgm:prSet>
      <dgm:spPr/>
      <dgm:t>
        <a:bodyPr/>
        <a:lstStyle/>
        <a:p>
          <a:pPr rtl="1"/>
          <a:endParaRPr lang="ar-SY"/>
        </a:p>
      </dgm:t>
    </dgm:pt>
    <dgm:pt modelId="{C09098AD-8284-4683-8836-B4BC225AE680}" type="pres">
      <dgm:prSet presAssocID="{15111EA4-A642-4375-8B58-4117C02126EB}" presName="horzTwo" presStyleCnt="0"/>
      <dgm:spPr/>
    </dgm:pt>
  </dgm:ptLst>
  <dgm:cxnLst>
    <dgm:cxn modelId="{231DF3D9-8B2E-438B-98E9-C2390C45A196}" srcId="{5C798A67-B0FC-44C8-978F-FC340E1E8639}" destId="{FBE6B00F-3040-42B5-AD5F-43196ABBCEC7}" srcOrd="3" destOrd="0" parTransId="{CCCEF536-7F96-4110-AEF3-A7FF14E869EC}" sibTransId="{B60302B5-7CDB-46A8-A15D-2FDF31B5987A}"/>
    <dgm:cxn modelId="{AB945F74-B344-4A0E-8699-C092B0AE7387}" type="presOf" srcId="{E0486A45-4EEB-4E0C-BE92-A6FF7DCD108C}" destId="{094A6DBB-9958-419F-855A-3AC93C789A37}" srcOrd="0" destOrd="0" presId="urn:microsoft.com/office/officeart/2005/8/layout/hierarchy4"/>
    <dgm:cxn modelId="{00E7CF01-34B4-436D-88E3-DC7542864F10}" type="presOf" srcId="{FBE6B00F-3040-42B5-AD5F-43196ABBCEC7}" destId="{6D1121CF-6EF0-4C38-99BA-6B418EEA9377}" srcOrd="0" destOrd="0" presId="urn:microsoft.com/office/officeart/2005/8/layout/hierarchy4"/>
    <dgm:cxn modelId="{49E22528-7191-4853-894E-9A6E58A34370}" type="presOf" srcId="{43493D9C-B031-4888-82A1-74FB8C464448}" destId="{3B9D652C-E3C4-4F95-B071-86D297EF3D24}" srcOrd="0" destOrd="0" presId="urn:microsoft.com/office/officeart/2005/8/layout/hierarchy4"/>
    <dgm:cxn modelId="{FECAA439-4290-4A86-AA43-C1AE83D23338}" type="presOf" srcId="{5C798A67-B0FC-44C8-978F-FC340E1E8639}" destId="{0EDD2386-1A81-41C6-ACCA-B5CDEFAEC783}" srcOrd="0" destOrd="0" presId="urn:microsoft.com/office/officeart/2005/8/layout/hierarchy4"/>
    <dgm:cxn modelId="{2B51B8E2-DC9B-4850-808E-807020969241}" type="presOf" srcId="{A808F574-538B-43C9-810E-57A2D85FE49E}" destId="{FF5DEB1C-F008-47BD-AC8A-0F2BF0D504A7}" srcOrd="0" destOrd="0" presId="urn:microsoft.com/office/officeart/2005/8/layout/hierarchy4"/>
    <dgm:cxn modelId="{30B7D511-6A63-4DB3-89CE-B2B401AB0D92}" srcId="{5C798A67-B0FC-44C8-978F-FC340E1E8639}" destId="{A808F574-538B-43C9-810E-57A2D85FE49E}" srcOrd="6" destOrd="0" parTransId="{55754BFB-61B1-406F-8EAA-645450AF6009}" sibTransId="{3FE0FF25-6AC7-4C40-A523-B6FD9BAEA329}"/>
    <dgm:cxn modelId="{ADD11D69-7360-44FC-A93F-E62BD6EBADB0}" srcId="{5C798A67-B0FC-44C8-978F-FC340E1E8639}" destId="{57C1B30F-1FFD-478F-BCDB-EEB0080F499E}" srcOrd="2" destOrd="0" parTransId="{56FF4FA9-26FD-4176-A210-67B63C654BE2}" sibTransId="{E2765512-2DA8-4E11-A697-5057082A8C35}"/>
    <dgm:cxn modelId="{FEABA2B0-DA2E-480E-988E-BDD5016AE3A2}" type="presOf" srcId="{99B23F77-1256-4145-A84C-0B84C7D06861}" destId="{A63B6C40-9134-4CED-AA80-F6AE6F54BB11}" srcOrd="0" destOrd="0" presId="urn:microsoft.com/office/officeart/2005/8/layout/hierarchy4"/>
    <dgm:cxn modelId="{C49DB8E2-5DAC-4F93-99C8-3B63218579A2}" type="presOf" srcId="{FF46944F-237E-496B-B83D-21155CCE47E3}" destId="{8C2D1BAD-41CD-498D-BB54-9F5BBF5097DE}" srcOrd="0" destOrd="0" presId="urn:microsoft.com/office/officeart/2005/8/layout/hierarchy4"/>
    <dgm:cxn modelId="{52EE8E5F-073B-41D2-B5CD-5A8CADEB68E4}" type="presOf" srcId="{533A5E1E-A544-4682-B22B-0F4C9885448D}" destId="{A58FF6E8-EFC3-424F-8B54-841F27BCCAB3}" srcOrd="0" destOrd="0" presId="urn:microsoft.com/office/officeart/2005/8/layout/hierarchy4"/>
    <dgm:cxn modelId="{6697EB63-0D99-43F4-81E5-D91BBBB763EC}" srcId="{5C798A67-B0FC-44C8-978F-FC340E1E8639}" destId="{15111EA4-A642-4375-8B58-4117C02126EB}" srcOrd="7" destOrd="0" parTransId="{F39C59E5-8946-4094-A697-42DD7C3A14DB}" sibTransId="{365078CF-446E-4F08-859A-3AE48F6006D8}"/>
    <dgm:cxn modelId="{0EBE2FB5-0934-49CF-8C2C-53DD0759A9FE}" srcId="{5C798A67-B0FC-44C8-978F-FC340E1E8639}" destId="{533A5E1E-A544-4682-B22B-0F4C9885448D}" srcOrd="0" destOrd="0" parTransId="{FF62B65A-395B-472B-BD24-4EE0EC889EBC}" sibTransId="{FEEF1CE2-69F7-4331-B176-138E5DEF90DF}"/>
    <dgm:cxn modelId="{681F16CD-4F71-40E4-8FFA-8D27B75B1644}" srcId="{5C798A67-B0FC-44C8-978F-FC340E1E8639}" destId="{FF46944F-237E-496B-B83D-21155CCE47E3}" srcOrd="5" destOrd="0" parTransId="{530DAA8B-DEF0-483C-B27D-739316ED0BE5}" sibTransId="{69DC6519-427A-4459-BF2F-3567723001A9}"/>
    <dgm:cxn modelId="{797653AF-35DA-4016-9F8E-91C6119B9FFF}" srcId="{5C798A67-B0FC-44C8-978F-FC340E1E8639}" destId="{99B23F77-1256-4145-A84C-0B84C7D06861}" srcOrd="1" destOrd="0" parTransId="{A0023F0C-E6F5-4885-BFB3-A2DF41239576}" sibTransId="{C85D4A1F-495D-4396-94F3-F589A7346B8B}"/>
    <dgm:cxn modelId="{A42D4289-CECA-4799-8861-13F1E02DFBEC}" srcId="{5C798A67-B0FC-44C8-978F-FC340E1E8639}" destId="{43493D9C-B031-4888-82A1-74FB8C464448}" srcOrd="4" destOrd="0" parTransId="{BFF08D2B-3D2E-49C4-A6D7-36915143397D}" sibTransId="{2768586F-0A62-4F1C-BC05-65029D4C4992}"/>
    <dgm:cxn modelId="{30E45E48-F854-4BCC-A587-6B20A2BD7787}" type="presOf" srcId="{57C1B30F-1FFD-478F-BCDB-EEB0080F499E}" destId="{6781932E-382D-46DD-97C6-7E3B3118477C}" srcOrd="0" destOrd="0" presId="urn:microsoft.com/office/officeart/2005/8/layout/hierarchy4"/>
    <dgm:cxn modelId="{4B860F88-1448-4FDC-8FA7-4E263940508C}" type="presOf" srcId="{15111EA4-A642-4375-8B58-4117C02126EB}" destId="{59A88374-5111-4AFC-BE7D-7C6E2B1511AF}" srcOrd="0" destOrd="0" presId="urn:microsoft.com/office/officeart/2005/8/layout/hierarchy4"/>
    <dgm:cxn modelId="{1FD3D724-8A78-4449-B61A-53CFD979917A}" srcId="{E0486A45-4EEB-4E0C-BE92-A6FF7DCD108C}" destId="{5C798A67-B0FC-44C8-978F-FC340E1E8639}" srcOrd="0" destOrd="0" parTransId="{486D328A-02D5-4B2C-930A-8E3C791E185A}" sibTransId="{4D8D4694-C1D1-4C45-B8D4-28E180BEBDCB}"/>
    <dgm:cxn modelId="{75C64EAD-04D3-4BF1-9DDB-B06B7415F638}" type="presParOf" srcId="{094A6DBB-9958-419F-855A-3AC93C789A37}" destId="{DA1F2718-9689-41AA-B1F0-AA0E1C4F8740}" srcOrd="0" destOrd="0" presId="urn:microsoft.com/office/officeart/2005/8/layout/hierarchy4"/>
    <dgm:cxn modelId="{4979651C-DFC3-468E-9FE8-80F3E68DE583}" type="presParOf" srcId="{DA1F2718-9689-41AA-B1F0-AA0E1C4F8740}" destId="{0EDD2386-1A81-41C6-ACCA-B5CDEFAEC783}" srcOrd="0" destOrd="0" presId="urn:microsoft.com/office/officeart/2005/8/layout/hierarchy4"/>
    <dgm:cxn modelId="{291FC261-1B6C-4B83-B013-748A8B870C32}" type="presParOf" srcId="{DA1F2718-9689-41AA-B1F0-AA0E1C4F8740}" destId="{70772431-830F-4AA5-A442-21834AC557AB}" srcOrd="1" destOrd="0" presId="urn:microsoft.com/office/officeart/2005/8/layout/hierarchy4"/>
    <dgm:cxn modelId="{1A8B81C8-342D-4018-B118-F32DA969BE4E}" type="presParOf" srcId="{DA1F2718-9689-41AA-B1F0-AA0E1C4F8740}" destId="{27B7DD65-9D39-445E-A913-4C40BB92348F}" srcOrd="2" destOrd="0" presId="urn:microsoft.com/office/officeart/2005/8/layout/hierarchy4"/>
    <dgm:cxn modelId="{10EDC821-E39A-4114-9790-B2B1F584E475}" type="presParOf" srcId="{27B7DD65-9D39-445E-A913-4C40BB92348F}" destId="{DA7126E5-D214-4EE0-93C9-CA3B356DD1B6}" srcOrd="0" destOrd="0" presId="urn:microsoft.com/office/officeart/2005/8/layout/hierarchy4"/>
    <dgm:cxn modelId="{9DEA848A-2EA5-40D5-B004-E6F3D25625F5}" type="presParOf" srcId="{DA7126E5-D214-4EE0-93C9-CA3B356DD1B6}" destId="{A58FF6E8-EFC3-424F-8B54-841F27BCCAB3}" srcOrd="0" destOrd="0" presId="urn:microsoft.com/office/officeart/2005/8/layout/hierarchy4"/>
    <dgm:cxn modelId="{EF38E3B4-6B1C-45EA-8706-A08FF259A086}" type="presParOf" srcId="{DA7126E5-D214-4EE0-93C9-CA3B356DD1B6}" destId="{1F4B97A4-77D2-4D24-AAAB-86A89367FA56}" srcOrd="1" destOrd="0" presId="urn:microsoft.com/office/officeart/2005/8/layout/hierarchy4"/>
    <dgm:cxn modelId="{9F88C4B2-6B1F-4A93-89CE-EA031467B327}" type="presParOf" srcId="{27B7DD65-9D39-445E-A913-4C40BB92348F}" destId="{48E5AF66-19A4-49EB-A951-1A45A34B96FB}" srcOrd="1" destOrd="0" presId="urn:microsoft.com/office/officeart/2005/8/layout/hierarchy4"/>
    <dgm:cxn modelId="{FADE5505-D9FD-4435-92B1-6F06921DAF76}" type="presParOf" srcId="{27B7DD65-9D39-445E-A913-4C40BB92348F}" destId="{4408C58B-CC34-4FBA-A842-1DEFEF71C1C7}" srcOrd="2" destOrd="0" presId="urn:microsoft.com/office/officeart/2005/8/layout/hierarchy4"/>
    <dgm:cxn modelId="{E3BBBA82-2C68-452D-9B6A-D9E610719CC8}" type="presParOf" srcId="{4408C58B-CC34-4FBA-A842-1DEFEF71C1C7}" destId="{A63B6C40-9134-4CED-AA80-F6AE6F54BB11}" srcOrd="0" destOrd="0" presId="urn:microsoft.com/office/officeart/2005/8/layout/hierarchy4"/>
    <dgm:cxn modelId="{89666B2C-E76C-4E73-8B9F-CCD169A8E188}" type="presParOf" srcId="{4408C58B-CC34-4FBA-A842-1DEFEF71C1C7}" destId="{AA08678D-E2DF-4245-B988-A71A23647AE8}" srcOrd="1" destOrd="0" presId="urn:microsoft.com/office/officeart/2005/8/layout/hierarchy4"/>
    <dgm:cxn modelId="{736D2CB0-6D80-4131-86D4-22343B3C8BAF}" type="presParOf" srcId="{27B7DD65-9D39-445E-A913-4C40BB92348F}" destId="{44396F68-CFCB-431F-9EF5-1EAA59D007AE}" srcOrd="3" destOrd="0" presId="urn:microsoft.com/office/officeart/2005/8/layout/hierarchy4"/>
    <dgm:cxn modelId="{285D4EEB-64CD-4867-A7CB-F167CA377FCD}" type="presParOf" srcId="{27B7DD65-9D39-445E-A913-4C40BB92348F}" destId="{74334220-2293-425B-9357-513FF629F47B}" srcOrd="4" destOrd="0" presId="urn:microsoft.com/office/officeart/2005/8/layout/hierarchy4"/>
    <dgm:cxn modelId="{4458ACEA-FF20-4D41-90D4-3994D4A4DCE5}" type="presParOf" srcId="{74334220-2293-425B-9357-513FF629F47B}" destId="{6781932E-382D-46DD-97C6-7E3B3118477C}" srcOrd="0" destOrd="0" presId="urn:microsoft.com/office/officeart/2005/8/layout/hierarchy4"/>
    <dgm:cxn modelId="{748B505A-67C6-432A-A064-6BFE871F83ED}" type="presParOf" srcId="{74334220-2293-425B-9357-513FF629F47B}" destId="{03F8401F-5C50-467E-9F7E-ABCBDF166CFB}" srcOrd="1" destOrd="0" presId="urn:microsoft.com/office/officeart/2005/8/layout/hierarchy4"/>
    <dgm:cxn modelId="{9D78221A-1C7D-4C7F-91A7-EF9F324A1D4C}" type="presParOf" srcId="{27B7DD65-9D39-445E-A913-4C40BB92348F}" destId="{F9BE8599-04C0-4E9A-840B-141F18987664}" srcOrd="5" destOrd="0" presId="urn:microsoft.com/office/officeart/2005/8/layout/hierarchy4"/>
    <dgm:cxn modelId="{D25487B6-269D-42AD-8361-C974EE72D2E2}" type="presParOf" srcId="{27B7DD65-9D39-445E-A913-4C40BB92348F}" destId="{0AD1F10B-5C40-4CD0-B5E3-972C8B0FB470}" srcOrd="6" destOrd="0" presId="urn:microsoft.com/office/officeart/2005/8/layout/hierarchy4"/>
    <dgm:cxn modelId="{5AF56DAE-FB12-4A6C-8DD4-CB81987E05E0}" type="presParOf" srcId="{0AD1F10B-5C40-4CD0-B5E3-972C8B0FB470}" destId="{6D1121CF-6EF0-4C38-99BA-6B418EEA9377}" srcOrd="0" destOrd="0" presId="urn:microsoft.com/office/officeart/2005/8/layout/hierarchy4"/>
    <dgm:cxn modelId="{7FE649DE-EFAC-4594-95C6-A561ECAABCD1}" type="presParOf" srcId="{0AD1F10B-5C40-4CD0-B5E3-972C8B0FB470}" destId="{1D838710-1329-46BB-8CD6-12134501F1BC}" srcOrd="1" destOrd="0" presId="urn:microsoft.com/office/officeart/2005/8/layout/hierarchy4"/>
    <dgm:cxn modelId="{355219EA-FCBF-49B2-AE4B-9C963FF03297}" type="presParOf" srcId="{27B7DD65-9D39-445E-A913-4C40BB92348F}" destId="{7643F83E-C4BD-47A7-A0BE-B936271E01D1}" srcOrd="7" destOrd="0" presId="urn:microsoft.com/office/officeart/2005/8/layout/hierarchy4"/>
    <dgm:cxn modelId="{F4F8AA23-E2D3-43A5-918D-CC83A3C20F9F}" type="presParOf" srcId="{27B7DD65-9D39-445E-A913-4C40BB92348F}" destId="{026CCB5D-DA24-4015-B1CE-6B148AAEBFE7}" srcOrd="8" destOrd="0" presId="urn:microsoft.com/office/officeart/2005/8/layout/hierarchy4"/>
    <dgm:cxn modelId="{341D45C6-5CFB-4820-BB60-B7F74E622BD9}" type="presParOf" srcId="{026CCB5D-DA24-4015-B1CE-6B148AAEBFE7}" destId="{3B9D652C-E3C4-4F95-B071-86D297EF3D24}" srcOrd="0" destOrd="0" presId="urn:microsoft.com/office/officeart/2005/8/layout/hierarchy4"/>
    <dgm:cxn modelId="{619F5670-AB43-4AEF-8BE5-DEB7AD161C0C}" type="presParOf" srcId="{026CCB5D-DA24-4015-B1CE-6B148AAEBFE7}" destId="{73F03CF9-E3B9-4854-96AD-81C390A700A9}" srcOrd="1" destOrd="0" presId="urn:microsoft.com/office/officeart/2005/8/layout/hierarchy4"/>
    <dgm:cxn modelId="{1947B620-A238-4C28-92A6-7EAFC370F18B}" type="presParOf" srcId="{27B7DD65-9D39-445E-A913-4C40BB92348F}" destId="{F45F83BB-08AB-4118-B70C-371E1A99C8E9}" srcOrd="9" destOrd="0" presId="urn:microsoft.com/office/officeart/2005/8/layout/hierarchy4"/>
    <dgm:cxn modelId="{80E05BE1-6676-45EA-9D02-19A7DED4689F}" type="presParOf" srcId="{27B7DD65-9D39-445E-A913-4C40BB92348F}" destId="{6C514516-9C90-4AE4-B7AD-CBC244546614}" srcOrd="10" destOrd="0" presId="urn:microsoft.com/office/officeart/2005/8/layout/hierarchy4"/>
    <dgm:cxn modelId="{E4E10DD4-366A-4A82-A860-2F3A9E781CE8}" type="presParOf" srcId="{6C514516-9C90-4AE4-B7AD-CBC244546614}" destId="{8C2D1BAD-41CD-498D-BB54-9F5BBF5097DE}" srcOrd="0" destOrd="0" presId="urn:microsoft.com/office/officeart/2005/8/layout/hierarchy4"/>
    <dgm:cxn modelId="{9D2B4316-D14C-471D-A631-492E221F447F}" type="presParOf" srcId="{6C514516-9C90-4AE4-B7AD-CBC244546614}" destId="{5065D315-2DD2-4ADE-B033-48FE451EED09}" srcOrd="1" destOrd="0" presId="urn:microsoft.com/office/officeart/2005/8/layout/hierarchy4"/>
    <dgm:cxn modelId="{D9C93396-1AD3-43AB-B3CE-F657742B713A}" type="presParOf" srcId="{27B7DD65-9D39-445E-A913-4C40BB92348F}" destId="{04586D8A-B56F-452A-9E62-DA945B255333}" srcOrd="11" destOrd="0" presId="urn:microsoft.com/office/officeart/2005/8/layout/hierarchy4"/>
    <dgm:cxn modelId="{11EC7BDE-2B1A-432E-9FF2-ADC96220ECFC}" type="presParOf" srcId="{27B7DD65-9D39-445E-A913-4C40BB92348F}" destId="{1CCB36D2-0906-4B9D-A91C-BD3CD39E6C62}" srcOrd="12" destOrd="0" presId="urn:microsoft.com/office/officeart/2005/8/layout/hierarchy4"/>
    <dgm:cxn modelId="{03DE29C2-9C36-4CB8-9391-E261B0F1B290}" type="presParOf" srcId="{1CCB36D2-0906-4B9D-A91C-BD3CD39E6C62}" destId="{FF5DEB1C-F008-47BD-AC8A-0F2BF0D504A7}" srcOrd="0" destOrd="0" presId="urn:microsoft.com/office/officeart/2005/8/layout/hierarchy4"/>
    <dgm:cxn modelId="{B5F3FFB3-68C7-45A8-9454-CD70B3736920}" type="presParOf" srcId="{1CCB36D2-0906-4B9D-A91C-BD3CD39E6C62}" destId="{BF038A7A-3BC5-46ED-8404-9054FB749E91}" srcOrd="1" destOrd="0" presId="urn:microsoft.com/office/officeart/2005/8/layout/hierarchy4"/>
    <dgm:cxn modelId="{72043D86-08F7-4AF5-80E1-A2A737DB5683}" type="presParOf" srcId="{27B7DD65-9D39-445E-A913-4C40BB92348F}" destId="{D1844F5F-E9EB-48E3-A519-4B359E5CAA1F}" srcOrd="13" destOrd="0" presId="urn:microsoft.com/office/officeart/2005/8/layout/hierarchy4"/>
    <dgm:cxn modelId="{ED47E276-3EBB-4D8B-982B-BA02C23ACC49}" type="presParOf" srcId="{27B7DD65-9D39-445E-A913-4C40BB92348F}" destId="{82746EDE-B0DD-4710-8377-C0018334A010}" srcOrd="14" destOrd="0" presId="urn:microsoft.com/office/officeart/2005/8/layout/hierarchy4"/>
    <dgm:cxn modelId="{DAF4F720-FB3D-479E-B85F-1B9E0790B261}" type="presParOf" srcId="{82746EDE-B0DD-4710-8377-C0018334A010}" destId="{59A88374-5111-4AFC-BE7D-7C6E2B1511AF}" srcOrd="0" destOrd="0" presId="urn:microsoft.com/office/officeart/2005/8/layout/hierarchy4"/>
    <dgm:cxn modelId="{10401F81-9E7B-4757-96E9-6317427C6EBC}" type="presParOf" srcId="{82746EDE-B0DD-4710-8377-C0018334A010}" destId="{C09098AD-8284-4683-8836-B4BC225AE680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1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Y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quarter" idx="1"/>
          </p:nvPr>
        </p:nvSpPr>
        <p:spPr>
          <a:xfrm>
            <a:off x="1589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7A4AE412-D370-4B9A-8D5E-ADD4AC207730}" type="datetimeFigureOut">
              <a:rPr lang="ar-SY" smtClean="0"/>
              <a:t>22/06/1441</a:t>
            </a:fld>
            <a:endParaRPr lang="ar-SY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2"/>
          </p:nvPr>
        </p:nvSpPr>
        <p:spPr>
          <a:xfrm>
            <a:off x="3886201" y="868521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Y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3"/>
          </p:nvPr>
        </p:nvSpPr>
        <p:spPr>
          <a:xfrm>
            <a:off x="1589" y="868521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52C9F5F7-BD7B-4319-B920-181447740AC1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14634188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CDDEC4-ED36-4C2D-862A-D8664C40ECE5}" type="datetimeFigureOut">
              <a:rPr lang="en-US" smtClean="0"/>
              <a:pPr/>
              <a:t>2/16/2020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3588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D0F10A-35A7-42BC-98B4-29881B7694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357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5463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يرجى إضافة مؤثرات الدخول والتلوين للتحديد على آخر ما يظهر فقط كما هو الحال في النماذج السابق</a:t>
            </a:r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8943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dirty="0" smtClean="0"/>
              <a:t>يرجى إضافة مؤثرات الدخول والتلوين للتحديد على آخر ما يظهر فقط كما هو الحال في النماذج السابق</a:t>
            </a:r>
          </a:p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3184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أبو الخير: يرجى إضافة التحريك وفق الطريقة المعتادة</a:t>
            </a:r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259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أبو الخير: لم أرتح لهذه الصورة</a:t>
            </a:r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9428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7229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</a:t>
            </a:r>
            <a:r>
              <a:rPr lang="ar-SA" baseline="0" dirty="0" smtClean="0"/>
              <a:t> :ب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6272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الإجابة: ج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880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الإجابة: جميع الإجابات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4839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الإجابة: ج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2043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الإجابة: أ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1256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الإجابة: د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6922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الإجابة: أ + ب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5697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الإجابة: ب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6496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الإجابة: جميع الإجابات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6791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الإجابة: أ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0901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الإجابة: ب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9167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الإجابة: جميع الإجابات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9622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الإجابة: ب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0471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الإجابة: جميع الإجابات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6962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الإجابة: أقلل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1635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الإجابة: يمله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58060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الإجابة: والدها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2611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الإجابة: يجوز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06738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الإجابة: يصح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52880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الإجابة: لا ترسلي معهما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71842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الإجابة: فلا تذهبي معهما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5583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الإجابة: يحسن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21940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 smtClean="0"/>
              <a:t>الإجابة</a:t>
            </a:r>
            <a:r>
              <a:rPr lang="ar-SA" smtClean="0"/>
              <a:t>: يحسن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93874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09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6016" y="1124744"/>
            <a:ext cx="3960440" cy="2880320"/>
          </a:xfrm>
        </p:spPr>
        <p:txBody>
          <a:bodyPr/>
          <a:lstStyle>
            <a:lvl1pPr>
              <a:defRPr>
                <a:solidFill>
                  <a:srgbClr val="ED0080"/>
                </a:solidFill>
                <a:latin typeface="Hacen Saudi Arabia" pitchFamily="2" charset="-78"/>
                <a:cs typeface="Hacen Saudi Arabia" pitchFamily="2" charset="-78"/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112060" y="3020955"/>
            <a:ext cx="3168352" cy="480053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rgbClr val="7F3F98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Y" dirty="0" smtClean="0"/>
              <a:t>الدورة التأهيلية للحياة الزوجية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>
                <a:solidFill>
                  <a:srgbClr val="7F3F98"/>
                </a:solidFill>
              </a:defRPr>
            </a:lvl1pPr>
            <a:lvl2pPr>
              <a:defRPr>
                <a:solidFill>
                  <a:srgbClr val="974BB5"/>
                </a:solidFill>
              </a:defRPr>
            </a:lvl2pPr>
            <a:lvl3pPr>
              <a:defRPr>
                <a:solidFill>
                  <a:srgbClr val="A96CC2"/>
                </a:solidFill>
              </a:defRPr>
            </a:lvl3pPr>
            <a:lvl4pPr>
              <a:defRPr>
                <a:solidFill>
                  <a:srgbClr val="BA88CE"/>
                </a:solidFill>
              </a:defRPr>
            </a:lvl4pPr>
            <a:lvl5pPr>
              <a:defRPr>
                <a:solidFill>
                  <a:srgbClr val="CDA9DB"/>
                </a:solidFill>
              </a:defRPr>
            </a:lvl5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931021"/>
            <a:ext cx="7019056" cy="1362075"/>
          </a:xfrm>
        </p:spPr>
        <p:txBody>
          <a:bodyPr anchor="t"/>
          <a:lstStyle>
            <a:lvl1pPr algn="l">
              <a:defRPr sz="4800" b="0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5656" y="1430833"/>
            <a:ext cx="7019056" cy="1500187"/>
          </a:xfrm>
        </p:spPr>
        <p:txBody>
          <a:bodyPr anchor="b">
            <a:noAutofit/>
          </a:bodyPr>
          <a:lstStyle>
            <a:lvl1pPr marL="0" indent="0">
              <a:buNone/>
              <a:defRPr sz="6000">
                <a:solidFill>
                  <a:srgbClr val="7F3F98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075"/>
          </a:xfrm>
        </p:spPr>
        <p:txBody>
          <a:bodyPr/>
          <a:lstStyle>
            <a:lvl1pPr>
              <a:defRPr sz="2800">
                <a:solidFill>
                  <a:srgbClr val="7F3F98"/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075"/>
          </a:xfrm>
        </p:spPr>
        <p:txBody>
          <a:bodyPr/>
          <a:lstStyle>
            <a:lvl1pPr>
              <a:defRPr sz="2800">
                <a:solidFill>
                  <a:srgbClr val="7F3F98"/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37109"/>
            <a:ext cx="4040188" cy="639763"/>
          </a:xfrm>
        </p:spPr>
        <p:txBody>
          <a:bodyPr anchor="b">
            <a:noAutofit/>
          </a:bodyPr>
          <a:lstStyle>
            <a:lvl1pPr marL="0" indent="0" algn="r">
              <a:buNone/>
              <a:defRPr sz="3200" b="1">
                <a:solidFill>
                  <a:srgbClr val="8DC63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68893"/>
            <a:ext cx="4040188" cy="3951288"/>
          </a:xfrm>
        </p:spPr>
        <p:txBody>
          <a:bodyPr/>
          <a:lstStyle>
            <a:lvl1pPr algn="r">
              <a:defRPr sz="2400">
                <a:solidFill>
                  <a:srgbClr val="8A6140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637109"/>
            <a:ext cx="4041775" cy="639763"/>
          </a:xfrm>
        </p:spPr>
        <p:txBody>
          <a:bodyPr anchor="b">
            <a:noAutofit/>
          </a:bodyPr>
          <a:lstStyle>
            <a:lvl1pPr marL="0" indent="0" algn="r">
              <a:buNone/>
              <a:defRPr sz="3200" b="1">
                <a:solidFill>
                  <a:srgbClr val="8DC63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468893"/>
            <a:ext cx="4041775" cy="3951288"/>
          </a:xfrm>
        </p:spPr>
        <p:txBody>
          <a:bodyPr/>
          <a:lstStyle>
            <a:lvl1pPr algn="r">
              <a:defRPr sz="2400">
                <a:solidFill>
                  <a:srgbClr val="8A6140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n w="19050">
                  <a:noFill/>
                </a:ln>
              </a:defRPr>
            </a:lvl1pPr>
          </a:lstStyle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Real_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الرمز لإضافة صورة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1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1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مستطيل مستدير الزوايا 39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1" name="مستطيل مستدير الزوايا 30"/>
          <p:cNvSpPr/>
          <p:nvPr userDrawn="1"/>
        </p:nvSpPr>
        <p:spPr>
          <a:xfrm>
            <a:off x="428596" y="4484611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2" name="مستطيل مستدير الزوايا 31"/>
          <p:cNvSpPr/>
          <p:nvPr userDrawn="1"/>
        </p:nvSpPr>
        <p:spPr>
          <a:xfrm>
            <a:off x="428596" y="3084753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3" name="مستطيل مستدير الزوايا 32"/>
          <p:cNvSpPr/>
          <p:nvPr userDrawn="1"/>
        </p:nvSpPr>
        <p:spPr>
          <a:xfrm rot="10800000">
            <a:off x="430968" y="285034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4" name="مستطيل مستدير الزوايا 33"/>
          <p:cNvSpPr/>
          <p:nvPr userDrawn="1"/>
        </p:nvSpPr>
        <p:spPr>
          <a:xfrm rot="10800000">
            <a:off x="430968" y="1684892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 userDrawn="1">
            <p:ph idx="1"/>
          </p:nvPr>
        </p:nvSpPr>
        <p:spPr>
          <a:xfrm>
            <a:off x="467544" y="260649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19" name="عنصر نائب للمحتوى 2"/>
          <p:cNvSpPr>
            <a:spLocks noGrp="1"/>
          </p:cNvSpPr>
          <p:nvPr userDrawn="1">
            <p:ph idx="13"/>
          </p:nvPr>
        </p:nvSpPr>
        <p:spPr>
          <a:xfrm>
            <a:off x="467544" y="1689409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20" name="عنصر نائب للمحتوى 2"/>
          <p:cNvSpPr>
            <a:spLocks noGrp="1"/>
          </p:cNvSpPr>
          <p:nvPr userDrawn="1">
            <p:ph idx="14"/>
          </p:nvPr>
        </p:nvSpPr>
        <p:spPr>
          <a:xfrm>
            <a:off x="467544" y="3115095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21" name="عنصر نائب للمحتوى 2"/>
          <p:cNvSpPr>
            <a:spLocks noGrp="1"/>
          </p:cNvSpPr>
          <p:nvPr userDrawn="1">
            <p:ph idx="15"/>
          </p:nvPr>
        </p:nvSpPr>
        <p:spPr>
          <a:xfrm>
            <a:off x="467544" y="4484610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</a:t>
            </a:r>
            <a:r>
              <a:rPr lang="ar-SA" dirty="0" smtClean="0"/>
              <a:t>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43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69"/>
            <a:ext cx="3960440" cy="5184576"/>
          </a:xfrm>
          <a:noFill/>
        </p:spPr>
        <p:txBody>
          <a:bodyPr anchor="ctr">
            <a:normAutofit/>
          </a:bodyPr>
          <a:lstStyle>
            <a:lvl1pPr marL="0" algn="justLow" defTabSz="685800" rtl="1" eaLnBrk="1" latinLnBrk="0" hangingPunct="1">
              <a:buNone/>
              <a:defRPr lang="ar-SY" sz="26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26" name="مربع نص 25"/>
          <p:cNvSpPr txBox="1"/>
          <p:nvPr userDrawn="1"/>
        </p:nvSpPr>
        <p:spPr>
          <a:xfrm>
            <a:off x="4217182" y="572660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أ</a:t>
            </a:r>
            <a:endParaRPr lang="ar-SY" sz="24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  <p:sp>
        <p:nvSpPr>
          <p:cNvPr id="27" name="مربع نص 26"/>
          <p:cNvSpPr txBox="1"/>
          <p:nvPr userDrawn="1"/>
        </p:nvSpPr>
        <p:spPr>
          <a:xfrm>
            <a:off x="4201512" y="3435839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ج</a:t>
            </a:r>
            <a:endParaRPr lang="ar-SY" sz="24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  <p:sp>
        <p:nvSpPr>
          <p:cNvPr id="28" name="مربع نص 27"/>
          <p:cNvSpPr txBox="1"/>
          <p:nvPr userDrawn="1"/>
        </p:nvSpPr>
        <p:spPr>
          <a:xfrm>
            <a:off x="4201512" y="2046599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ب</a:t>
            </a:r>
          </a:p>
        </p:txBody>
      </p:sp>
      <p:sp>
        <p:nvSpPr>
          <p:cNvPr id="29" name="مربع نص 28"/>
          <p:cNvSpPr txBox="1"/>
          <p:nvPr userDrawn="1"/>
        </p:nvSpPr>
        <p:spPr>
          <a:xfrm>
            <a:off x="4211960" y="4806248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د</a:t>
            </a:r>
          </a:p>
        </p:txBody>
      </p:sp>
    </p:spTree>
    <p:extLst>
      <p:ext uri="{BB962C8B-B14F-4D97-AF65-F5344CB8AC3E}">
        <p14:creationId xmlns:p14="http://schemas.microsoft.com/office/powerpoint/2010/main" val="103307520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1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1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1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1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1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1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1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10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1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/>
      <p:bldP spid="27" grpId="0"/>
      <p:bldP spid="28" grpId="0"/>
      <p:bldP spid="29" grpId="0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مستطيل مستدير الزوايا 46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8" name="مستطيل مستدير الزوايا 47"/>
          <p:cNvSpPr/>
          <p:nvPr userDrawn="1"/>
        </p:nvSpPr>
        <p:spPr>
          <a:xfrm>
            <a:off x="428596" y="4484611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9" name="مستطيل مستدير الزوايا 48"/>
          <p:cNvSpPr/>
          <p:nvPr userDrawn="1"/>
        </p:nvSpPr>
        <p:spPr>
          <a:xfrm>
            <a:off x="428596" y="3084753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50" name="مستطيل مستدير الزوايا 49"/>
          <p:cNvSpPr/>
          <p:nvPr userDrawn="1"/>
        </p:nvSpPr>
        <p:spPr>
          <a:xfrm rot="10800000">
            <a:off x="430968" y="285034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51" name="مستطيل مستدير الزوايا 50"/>
          <p:cNvSpPr/>
          <p:nvPr userDrawn="1"/>
        </p:nvSpPr>
        <p:spPr>
          <a:xfrm rot="10800000">
            <a:off x="430968" y="1684892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52" name="عنصر نائب للمحتوى 2"/>
          <p:cNvSpPr>
            <a:spLocks noGrp="1"/>
          </p:cNvSpPr>
          <p:nvPr>
            <p:ph idx="1"/>
          </p:nvPr>
        </p:nvSpPr>
        <p:spPr>
          <a:xfrm>
            <a:off x="467544" y="260649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53" name="عنصر نائب للمحتوى 2"/>
          <p:cNvSpPr>
            <a:spLocks noGrp="1"/>
          </p:cNvSpPr>
          <p:nvPr>
            <p:ph idx="13"/>
          </p:nvPr>
        </p:nvSpPr>
        <p:spPr>
          <a:xfrm>
            <a:off x="467544" y="1689409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54" name="عنصر نائب للمحتوى 2"/>
          <p:cNvSpPr>
            <a:spLocks noGrp="1"/>
          </p:cNvSpPr>
          <p:nvPr>
            <p:ph idx="14"/>
          </p:nvPr>
        </p:nvSpPr>
        <p:spPr>
          <a:xfrm>
            <a:off x="467544" y="3115095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55" name="عنصر نائب للمحتوى 2"/>
          <p:cNvSpPr>
            <a:spLocks noGrp="1"/>
          </p:cNvSpPr>
          <p:nvPr>
            <p:ph idx="15"/>
          </p:nvPr>
        </p:nvSpPr>
        <p:spPr>
          <a:xfrm>
            <a:off x="467544" y="4484610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</a:t>
            </a:r>
            <a:r>
              <a:rPr lang="ar-SA" dirty="0" smtClean="0"/>
              <a:t>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60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69"/>
            <a:ext cx="3960440" cy="5184576"/>
          </a:xfrm>
          <a:noFill/>
        </p:spPr>
        <p:txBody>
          <a:bodyPr anchor="ctr">
            <a:normAutofit/>
          </a:bodyPr>
          <a:lstStyle>
            <a:lvl1pPr marL="0" algn="justLow" defTabSz="685800" rtl="1" eaLnBrk="1" latinLnBrk="0" hangingPunct="1">
              <a:buNone/>
              <a:defRPr lang="ar-SY" sz="26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56" name="مربع نص 55"/>
          <p:cNvSpPr txBox="1"/>
          <p:nvPr userDrawn="1"/>
        </p:nvSpPr>
        <p:spPr>
          <a:xfrm>
            <a:off x="4217182" y="572660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أ</a:t>
            </a:r>
            <a:endParaRPr lang="ar-SY" sz="24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  <p:sp>
        <p:nvSpPr>
          <p:cNvPr id="57" name="مربع نص 56"/>
          <p:cNvSpPr txBox="1"/>
          <p:nvPr userDrawn="1"/>
        </p:nvSpPr>
        <p:spPr>
          <a:xfrm>
            <a:off x="4201512" y="3435839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ج</a:t>
            </a:r>
            <a:endParaRPr lang="ar-SY" sz="24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  <p:sp>
        <p:nvSpPr>
          <p:cNvPr id="58" name="مربع نص 57"/>
          <p:cNvSpPr txBox="1"/>
          <p:nvPr userDrawn="1"/>
        </p:nvSpPr>
        <p:spPr>
          <a:xfrm>
            <a:off x="4201512" y="2046599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ب</a:t>
            </a:r>
          </a:p>
        </p:txBody>
      </p:sp>
      <p:sp>
        <p:nvSpPr>
          <p:cNvPr id="59" name="مربع نص 58"/>
          <p:cNvSpPr txBox="1"/>
          <p:nvPr userDrawn="1"/>
        </p:nvSpPr>
        <p:spPr>
          <a:xfrm>
            <a:off x="4211960" y="4806248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د</a:t>
            </a:r>
          </a:p>
        </p:txBody>
      </p:sp>
    </p:spTree>
    <p:extLst>
      <p:ext uri="{BB962C8B-B14F-4D97-AF65-F5344CB8AC3E}">
        <p14:creationId xmlns:p14="http://schemas.microsoft.com/office/powerpoint/2010/main" val="31894201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1000" fill="hold"/>
                                        <p:tgtEl>
                                          <p:spTgt spid="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1000" fill="hold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1000" fill="hold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1000" fill="hold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1000" fill="hold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1000" fill="hold"/>
                                        <p:tgtEl>
                                          <p:spTgt spid="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1000" fill="hold"/>
                                        <p:tgtEl>
                                          <p:spTgt spid="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1000" fill="hold"/>
                                        <p:tgtEl>
                                          <p:spTgt spid="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1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  <p:bldP spid="51" grpId="0" animBg="1"/>
      <p:bldP spid="52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6" grpId="0"/>
      <p:bldP spid="57" grpId="0"/>
      <p:bldP spid="58" grpId="0"/>
      <p:bldP spid="59" grpId="0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مستطيل مستدير الزوايا 16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8" name="مستطيل مستدير الزوايا 17"/>
          <p:cNvSpPr/>
          <p:nvPr userDrawn="1"/>
        </p:nvSpPr>
        <p:spPr>
          <a:xfrm>
            <a:off x="428596" y="4484611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2" name="مستطيل مستدير الزوايا 21"/>
          <p:cNvSpPr/>
          <p:nvPr userDrawn="1"/>
        </p:nvSpPr>
        <p:spPr>
          <a:xfrm>
            <a:off x="428596" y="3084753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3" name="مستطيل مستدير الزوايا 22"/>
          <p:cNvSpPr/>
          <p:nvPr userDrawn="1"/>
        </p:nvSpPr>
        <p:spPr>
          <a:xfrm rot="10800000">
            <a:off x="430968" y="285034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مستطيل مستدير الزوايا 23"/>
          <p:cNvSpPr/>
          <p:nvPr userDrawn="1"/>
        </p:nvSpPr>
        <p:spPr>
          <a:xfrm rot="10800000">
            <a:off x="430968" y="1684892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0" name="عنصر نائب للمحتوى 2"/>
          <p:cNvSpPr>
            <a:spLocks noGrp="1"/>
          </p:cNvSpPr>
          <p:nvPr>
            <p:ph idx="1"/>
          </p:nvPr>
        </p:nvSpPr>
        <p:spPr>
          <a:xfrm>
            <a:off x="467544" y="260649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35" name="عنصر نائب للمحتوى 2"/>
          <p:cNvSpPr>
            <a:spLocks noGrp="1"/>
          </p:cNvSpPr>
          <p:nvPr>
            <p:ph idx="13"/>
          </p:nvPr>
        </p:nvSpPr>
        <p:spPr>
          <a:xfrm>
            <a:off x="467544" y="1689409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36" name="عنصر نائب للمحتوى 2"/>
          <p:cNvSpPr>
            <a:spLocks noGrp="1"/>
          </p:cNvSpPr>
          <p:nvPr>
            <p:ph idx="14"/>
          </p:nvPr>
        </p:nvSpPr>
        <p:spPr>
          <a:xfrm>
            <a:off x="467544" y="3115095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39" name="عنصر نائب للمحتوى 2"/>
          <p:cNvSpPr>
            <a:spLocks noGrp="1"/>
          </p:cNvSpPr>
          <p:nvPr>
            <p:ph idx="15"/>
          </p:nvPr>
        </p:nvSpPr>
        <p:spPr>
          <a:xfrm>
            <a:off x="467544" y="4484610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</a:t>
            </a:r>
            <a:r>
              <a:rPr lang="ar-SA" dirty="0" smtClean="0"/>
              <a:t>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44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69"/>
            <a:ext cx="3960440" cy="5184576"/>
          </a:xfrm>
          <a:noFill/>
        </p:spPr>
        <p:txBody>
          <a:bodyPr anchor="ctr">
            <a:normAutofit/>
          </a:bodyPr>
          <a:lstStyle>
            <a:lvl1pPr marL="0" algn="justLow" defTabSz="685800" rtl="1" eaLnBrk="1" latinLnBrk="0" hangingPunct="1">
              <a:buNone/>
              <a:defRPr lang="ar-SY" sz="26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4217182" y="572660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أ</a:t>
            </a:r>
            <a:endParaRPr lang="ar-SY" sz="24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4201512" y="3435839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ج</a:t>
            </a:r>
            <a:endParaRPr lang="ar-SY" sz="24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  <p:sp>
        <p:nvSpPr>
          <p:cNvPr id="42" name="مربع نص 41"/>
          <p:cNvSpPr txBox="1"/>
          <p:nvPr userDrawn="1"/>
        </p:nvSpPr>
        <p:spPr>
          <a:xfrm>
            <a:off x="4201512" y="2046599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ب</a:t>
            </a:r>
          </a:p>
        </p:txBody>
      </p:sp>
      <p:sp>
        <p:nvSpPr>
          <p:cNvPr id="43" name="مربع نص 42"/>
          <p:cNvSpPr txBox="1"/>
          <p:nvPr userDrawn="1"/>
        </p:nvSpPr>
        <p:spPr>
          <a:xfrm>
            <a:off x="4211960" y="4806248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د</a:t>
            </a:r>
          </a:p>
        </p:txBody>
      </p:sp>
    </p:spTree>
    <p:extLst>
      <p:ext uri="{BB962C8B-B14F-4D97-AF65-F5344CB8AC3E}">
        <p14:creationId xmlns:p14="http://schemas.microsoft.com/office/powerpoint/2010/main" val="422656285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1000" fill="hold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1000" fill="hold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1000" fill="hold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1000" fill="hold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1000" fill="hold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1000" fill="hold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1000" fill="hold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1000" fill="hold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1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 animBg="1"/>
      <p:bldP spid="23" grpId="0" animBg="1"/>
      <p:bldP spid="24" grpId="0" animBg="1"/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/>
      <p:bldP spid="41" grpId="0"/>
      <p:bldP spid="42" grpId="0"/>
      <p:bldP spid="43" grpId="0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مستطيل مستدير الزوايا 15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7" name="مستطيل مستدير الزوايا 16"/>
          <p:cNvSpPr/>
          <p:nvPr userDrawn="1"/>
        </p:nvSpPr>
        <p:spPr>
          <a:xfrm>
            <a:off x="428596" y="4473725"/>
            <a:ext cx="4071966" cy="128588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عنصر نائب للمحتوى 2"/>
          <p:cNvSpPr>
            <a:spLocks noGrp="1"/>
          </p:cNvSpPr>
          <p:nvPr>
            <p:ph idx="1"/>
          </p:nvPr>
        </p:nvSpPr>
        <p:spPr>
          <a:xfrm>
            <a:off x="467544" y="260649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30" name="عنصر نائب للمحتوى 2"/>
          <p:cNvSpPr>
            <a:spLocks noGrp="1"/>
          </p:cNvSpPr>
          <p:nvPr>
            <p:ph idx="13"/>
          </p:nvPr>
        </p:nvSpPr>
        <p:spPr>
          <a:xfrm>
            <a:off x="467544" y="1689409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35" name="عنصر نائب للمحتوى 2"/>
          <p:cNvSpPr>
            <a:spLocks noGrp="1"/>
          </p:cNvSpPr>
          <p:nvPr>
            <p:ph idx="14"/>
          </p:nvPr>
        </p:nvSpPr>
        <p:spPr>
          <a:xfrm>
            <a:off x="467544" y="3115096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36" name="عنصر نائب للمحتوى 2"/>
          <p:cNvSpPr>
            <a:spLocks noGrp="1"/>
          </p:cNvSpPr>
          <p:nvPr>
            <p:ph idx="15"/>
          </p:nvPr>
        </p:nvSpPr>
        <p:spPr>
          <a:xfrm>
            <a:off x="467544" y="4484610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الثاني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الثالث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smtClean="0"/>
              <a:t>المستوى </a:t>
            </a:r>
            <a:r>
              <a:rPr lang="ar-SA" dirty="0" smtClean="0"/>
              <a:t>الرابع</a:t>
            </a:r>
          </a:p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42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70"/>
            <a:ext cx="3960440" cy="5184576"/>
          </a:xfrm>
          <a:noFill/>
        </p:spPr>
        <p:txBody>
          <a:bodyPr anchor="ctr">
            <a:normAutofit/>
          </a:bodyPr>
          <a:lstStyle>
            <a:lvl1pPr marL="0" algn="justLow" defTabSz="685800" rtl="1" eaLnBrk="1" latinLnBrk="0" hangingPunct="1">
              <a:buNone/>
              <a:defRPr lang="ar-SY" sz="26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19" name="مستطيل مستدير الزوايا 18"/>
          <p:cNvSpPr/>
          <p:nvPr userDrawn="1"/>
        </p:nvSpPr>
        <p:spPr>
          <a:xfrm>
            <a:off x="428596" y="285728"/>
            <a:ext cx="4071966" cy="128588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0" name="مستطيل مستدير الزوايا 19"/>
          <p:cNvSpPr/>
          <p:nvPr userDrawn="1"/>
        </p:nvSpPr>
        <p:spPr>
          <a:xfrm>
            <a:off x="428596" y="1701838"/>
            <a:ext cx="4071966" cy="128588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1" name="مستطيل مستدير الزوايا 20"/>
          <p:cNvSpPr/>
          <p:nvPr userDrawn="1"/>
        </p:nvSpPr>
        <p:spPr>
          <a:xfrm>
            <a:off x="428596" y="3085390"/>
            <a:ext cx="4071966" cy="128588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4211960" y="4806248"/>
            <a:ext cx="298480" cy="830998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د</a:t>
            </a:r>
          </a:p>
        </p:txBody>
      </p:sp>
      <p:sp>
        <p:nvSpPr>
          <p:cNvPr id="38" name="مربع نص 37"/>
          <p:cNvSpPr txBox="1"/>
          <p:nvPr userDrawn="1"/>
        </p:nvSpPr>
        <p:spPr>
          <a:xfrm>
            <a:off x="4217182" y="572659"/>
            <a:ext cx="298480" cy="830998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أ</a:t>
            </a:r>
            <a:endParaRPr lang="ar-SY" sz="24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  <p:sp>
        <p:nvSpPr>
          <p:cNvPr id="39" name="مربع نص 38"/>
          <p:cNvSpPr txBox="1"/>
          <p:nvPr userDrawn="1"/>
        </p:nvSpPr>
        <p:spPr>
          <a:xfrm>
            <a:off x="4201512" y="3435840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ج</a:t>
            </a:r>
            <a:endParaRPr lang="ar-SY" sz="2400" kern="1200" dirty="0" smtClean="0">
              <a:solidFill>
                <a:srgbClr val="7F3F98"/>
              </a:solidFill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4201512" y="2046598"/>
            <a:ext cx="298480" cy="830998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ب</a:t>
            </a:r>
          </a:p>
        </p:txBody>
      </p:sp>
    </p:spTree>
    <p:extLst>
      <p:ext uri="{BB962C8B-B14F-4D97-AF65-F5344CB8AC3E}">
        <p14:creationId xmlns:p14="http://schemas.microsoft.com/office/powerpoint/2010/main" val="31293563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1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1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1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10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10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1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1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uiExpand="1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animBg="1"/>
      <p:bldP spid="20" grpId="0" animBg="1"/>
      <p:bldP spid="21" grpId="0" animBg="1"/>
      <p:bldP spid="41" grpId="0"/>
      <p:bldP spid="38" grpId="0"/>
      <p:bldP spid="39" grpId="0"/>
      <p:bldP spid="40" grpId="0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عرض بالتدريج بالنق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96933" y="273049"/>
            <a:ext cx="3008313" cy="1162051"/>
          </a:xfrm>
        </p:spPr>
        <p:txBody>
          <a:bodyPr anchor="ctr"/>
          <a:lstStyle>
            <a:lvl1pPr algn="ctr">
              <a:defRPr sz="2000" b="0"/>
            </a:lvl1pPr>
          </a:lstStyle>
          <a:p>
            <a:r>
              <a:rPr lang="ar-SA" dirty="0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273051"/>
            <a:ext cx="5111750" cy="5853114"/>
          </a:xfrm>
        </p:spPr>
        <p:txBody>
          <a:bodyPr/>
          <a:lstStyle>
            <a:lvl1pPr marL="0" indent="0">
              <a:tabLst>
                <a:tab pos="355600" algn="l"/>
              </a:tabLst>
              <a:defRPr sz="3200"/>
            </a:lvl1pPr>
            <a:lvl2pPr marL="0" indent="0">
              <a:tabLst>
                <a:tab pos="355600" algn="l"/>
              </a:tabLst>
              <a:defRPr sz="2800"/>
            </a:lvl2pPr>
            <a:lvl3pPr marL="0" indent="0">
              <a:tabLst>
                <a:tab pos="355600" algn="l"/>
              </a:tabLst>
              <a:defRPr sz="2400"/>
            </a:lvl3pPr>
            <a:lvl4pPr marL="0" indent="0">
              <a:tabLst>
                <a:tab pos="355600" algn="l"/>
              </a:tabLst>
              <a:defRPr sz="2000"/>
            </a:lvl4pPr>
            <a:lvl5pPr marL="0" indent="0">
              <a:tabLst>
                <a:tab pos="355600" algn="l"/>
              </a:tabLst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96933" y="1435102"/>
            <a:ext cx="3008313" cy="4691063"/>
          </a:xfrm>
        </p:spPr>
        <p:txBody>
          <a:bodyPr/>
          <a:lstStyle>
            <a:lvl1pPr marL="0" indent="0" algn="justLow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5127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عرض مرة واحد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96933" y="273049"/>
            <a:ext cx="3008313" cy="1162051"/>
          </a:xfrm>
        </p:spPr>
        <p:txBody>
          <a:bodyPr anchor="ctr"/>
          <a:lstStyle>
            <a:lvl1pPr algn="ctr">
              <a:defRPr sz="2000" b="0"/>
            </a:lvl1pPr>
          </a:lstStyle>
          <a:p>
            <a:r>
              <a:rPr lang="ar-SA" dirty="0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273051"/>
            <a:ext cx="5111750" cy="5853114"/>
          </a:xfrm>
        </p:spPr>
        <p:txBody>
          <a:bodyPr/>
          <a:lstStyle>
            <a:lvl1pPr marL="0" indent="0">
              <a:tabLst>
                <a:tab pos="355600" algn="l"/>
              </a:tabLst>
              <a:defRPr sz="3200"/>
            </a:lvl1pPr>
            <a:lvl2pPr marL="0" indent="0">
              <a:tabLst>
                <a:tab pos="355600" algn="l"/>
              </a:tabLst>
              <a:defRPr sz="2800"/>
            </a:lvl2pPr>
            <a:lvl3pPr marL="0" indent="0">
              <a:tabLst>
                <a:tab pos="355600" algn="l"/>
              </a:tabLst>
              <a:defRPr sz="2400"/>
            </a:lvl3pPr>
            <a:lvl4pPr marL="0" indent="0">
              <a:tabLst>
                <a:tab pos="355600" algn="l"/>
              </a:tabLst>
              <a:defRPr sz="2000"/>
            </a:lvl4pPr>
            <a:lvl5pPr marL="0" indent="0">
              <a:tabLst>
                <a:tab pos="355600" algn="l"/>
              </a:tabLst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96933" y="1435102"/>
            <a:ext cx="3008313" cy="4691063"/>
          </a:xfrm>
        </p:spPr>
        <p:txBody>
          <a:bodyPr/>
          <a:lstStyle>
            <a:lvl1pPr marL="0" indent="0" algn="justLow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/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ar-SY" dirty="0">
              <a:solidFill>
                <a:srgbClr val="F6ADC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4561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أ+ب+ج+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210" y="5151770"/>
            <a:ext cx="755576" cy="9231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16" name="مستطيل مستدير الزوايا 15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7" name="مستطيل مستدير الزوايا 16"/>
          <p:cNvSpPr/>
          <p:nvPr userDrawn="1"/>
        </p:nvSpPr>
        <p:spPr>
          <a:xfrm>
            <a:off x="428596" y="4473725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467544" y="26065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30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467544" y="168941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5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467544" y="3115098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6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467544" y="4484611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A" sz="2400" dirty="0" smtClean="0">
                <a:solidFill>
                  <a:srgbClr val="7F3F98"/>
                </a:solidFill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2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71"/>
            <a:ext cx="3960440" cy="5184576"/>
          </a:xfrm>
          <a:noFill/>
        </p:spPr>
        <p:txBody>
          <a:bodyPr anchor="ctr">
            <a:normAutofit/>
          </a:bodyPr>
          <a:lstStyle>
            <a:lvl1pPr marL="0" indent="0" algn="justLow" defTabSz="685800" rtl="1" eaLnBrk="1" latinLnBrk="0" hangingPunct="1">
              <a:buNone/>
              <a:defRPr lang="ar-SY" sz="54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19" name="مستطيل مستدير الزوايا 18"/>
          <p:cNvSpPr/>
          <p:nvPr userDrawn="1"/>
        </p:nvSpPr>
        <p:spPr>
          <a:xfrm>
            <a:off x="428596" y="285728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0" name="مستطيل مستدير الزوايا 19"/>
          <p:cNvSpPr/>
          <p:nvPr userDrawn="1"/>
        </p:nvSpPr>
        <p:spPr>
          <a:xfrm>
            <a:off x="428596" y="1701837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1" name="مستطيل مستدير الزوايا 20"/>
          <p:cNvSpPr/>
          <p:nvPr userDrawn="1"/>
        </p:nvSpPr>
        <p:spPr>
          <a:xfrm>
            <a:off x="428596" y="3085389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4211960" y="4806249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38" name="مربع نص 37"/>
          <p:cNvSpPr txBox="1"/>
          <p:nvPr userDrawn="1"/>
        </p:nvSpPr>
        <p:spPr>
          <a:xfrm>
            <a:off x="4217182" y="572659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24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39" name="مربع نص 38"/>
          <p:cNvSpPr txBox="1"/>
          <p:nvPr userDrawn="1"/>
        </p:nvSpPr>
        <p:spPr>
          <a:xfrm>
            <a:off x="4201512" y="3435841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24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4201512" y="2046598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3891372" y="6424248"/>
            <a:ext cx="2133600" cy="365125"/>
          </a:xfrm>
        </p:spPr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67544" y="6424248"/>
            <a:ext cx="2895600" cy="365125"/>
          </a:xfrm>
        </p:spPr>
        <p:txBody>
          <a:bodyPr/>
          <a:lstStyle/>
          <a:p>
            <a:r>
              <a:rPr lang="ar-SY" smtClean="0"/>
              <a:t>دورة جامع الزهراء - 2017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44924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animBg="1"/>
      <p:bldP spid="20" grpId="0" animBg="1"/>
      <p:bldP spid="21" grpId="0" animBg="1"/>
      <p:bldP spid="41" grpId="0"/>
      <p:bldP spid="38" grpId="0"/>
      <p:bldP spid="39" grpId="0"/>
      <p:bldP spid="40" grpId="0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أ+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210" y="5151770"/>
            <a:ext cx="755576" cy="9231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16" name="مستطيل مستدير الزوايا 15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7" name="مستطيل مستدير الزوايا 16"/>
          <p:cNvSpPr/>
          <p:nvPr userDrawn="1"/>
        </p:nvSpPr>
        <p:spPr>
          <a:xfrm>
            <a:off x="428596" y="4473725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467544" y="26065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32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30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467544" y="168941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32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5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467544" y="3115098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32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6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467544" y="4484611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32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2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71"/>
            <a:ext cx="3960440" cy="5184576"/>
          </a:xfrm>
          <a:noFill/>
        </p:spPr>
        <p:txBody>
          <a:bodyPr anchor="ctr">
            <a:normAutofit/>
          </a:bodyPr>
          <a:lstStyle>
            <a:lvl1pPr marL="0" indent="0" algn="justLow" defTabSz="685800" rtl="1" eaLnBrk="1" latinLnBrk="0" hangingPunct="1">
              <a:buNone/>
              <a:defRPr lang="ar-SY" sz="54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19" name="مستطيل مستدير الزوايا 18"/>
          <p:cNvSpPr/>
          <p:nvPr userDrawn="1"/>
        </p:nvSpPr>
        <p:spPr>
          <a:xfrm>
            <a:off x="428596" y="285728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0" name="مستطيل مستدير الزوايا 19"/>
          <p:cNvSpPr/>
          <p:nvPr userDrawn="1"/>
        </p:nvSpPr>
        <p:spPr>
          <a:xfrm>
            <a:off x="428596" y="1701837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1" name="مستطيل مستدير الزوايا 20"/>
          <p:cNvSpPr/>
          <p:nvPr userDrawn="1"/>
        </p:nvSpPr>
        <p:spPr>
          <a:xfrm>
            <a:off x="428596" y="3085389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4211960" y="4806249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38" name="مربع نص 37"/>
          <p:cNvSpPr txBox="1"/>
          <p:nvPr userDrawn="1"/>
        </p:nvSpPr>
        <p:spPr>
          <a:xfrm>
            <a:off x="4217182" y="572659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24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39" name="مربع نص 38"/>
          <p:cNvSpPr txBox="1"/>
          <p:nvPr userDrawn="1"/>
        </p:nvSpPr>
        <p:spPr>
          <a:xfrm>
            <a:off x="4201512" y="3435841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24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4201512" y="2046598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3891372" y="6424248"/>
            <a:ext cx="2133600" cy="365125"/>
          </a:xfrm>
        </p:spPr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67544" y="6424248"/>
            <a:ext cx="2895600" cy="365125"/>
          </a:xfrm>
        </p:spPr>
        <p:txBody>
          <a:bodyPr/>
          <a:lstStyle/>
          <a:p>
            <a:r>
              <a:rPr lang="ar-SY" smtClean="0"/>
              <a:t>دورة جامع الزهراء - 2017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69674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animBg="1"/>
      <p:bldP spid="20" grpId="0" animBg="1"/>
      <p:bldP spid="21" grpId="0" animBg="1"/>
      <p:bldP spid="41" grpId="0"/>
      <p:bldP spid="38" grpId="0"/>
      <p:bldP spid="39" grpId="0"/>
      <p:bldP spid="40" grpId="0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210" y="5151770"/>
            <a:ext cx="755576" cy="9231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16" name="مستطيل مستدير الزوايا 15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7" name="مستطيل مستدير الزوايا 16"/>
          <p:cNvSpPr/>
          <p:nvPr userDrawn="1"/>
        </p:nvSpPr>
        <p:spPr>
          <a:xfrm>
            <a:off x="428596" y="4484611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8" name="مستطيل مستدير الزوايا 17"/>
          <p:cNvSpPr/>
          <p:nvPr userDrawn="1"/>
        </p:nvSpPr>
        <p:spPr>
          <a:xfrm>
            <a:off x="428596" y="3084754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2" name="مستطيل مستدير الزوايا 21"/>
          <p:cNvSpPr/>
          <p:nvPr userDrawn="1"/>
        </p:nvSpPr>
        <p:spPr>
          <a:xfrm rot="10800000">
            <a:off x="430968" y="285037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3" name="مستطيل مستدير الزوايا 22"/>
          <p:cNvSpPr/>
          <p:nvPr userDrawn="1"/>
        </p:nvSpPr>
        <p:spPr>
          <a:xfrm rot="10800000">
            <a:off x="430968" y="1684892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467544" y="26065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defRPr lang="ar-SA" sz="32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0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467544" y="168941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defRPr lang="ar-SA" sz="32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5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467544" y="3115098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115888" algn="ctr" defTabSz="685800" rtl="1" eaLnBrk="1" latinLnBrk="0" hangingPunct="1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defRPr lang="ar-SY" sz="32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2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71"/>
            <a:ext cx="3960440" cy="5184576"/>
          </a:xfrm>
          <a:noFill/>
        </p:spPr>
        <p:txBody>
          <a:bodyPr anchor="ctr">
            <a:normAutofit/>
          </a:bodyPr>
          <a:lstStyle>
            <a:lvl1pPr marL="0" indent="0" algn="justLow" defTabSz="685800" rtl="1" eaLnBrk="1" latinLnBrk="0" hangingPunct="1">
              <a:buNone/>
              <a:defRPr lang="ar-SY" sz="54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38" name="مربع نص 37"/>
          <p:cNvSpPr txBox="1"/>
          <p:nvPr userDrawn="1"/>
        </p:nvSpPr>
        <p:spPr>
          <a:xfrm>
            <a:off x="4217182" y="773799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24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39" name="مربع نص 38"/>
          <p:cNvSpPr txBox="1"/>
          <p:nvPr userDrawn="1"/>
        </p:nvSpPr>
        <p:spPr>
          <a:xfrm>
            <a:off x="4201512" y="3435841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24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4201512" y="2067801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4211960" y="4838053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0"/>
          </p:nvPr>
        </p:nvSpPr>
        <p:spPr>
          <a:xfrm>
            <a:off x="3891372" y="6424248"/>
            <a:ext cx="2133600" cy="365125"/>
          </a:xfrm>
        </p:spPr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67544" y="6424248"/>
            <a:ext cx="2895600" cy="365125"/>
          </a:xfrm>
        </p:spPr>
        <p:txBody>
          <a:bodyPr/>
          <a:lstStyle/>
          <a:p>
            <a:r>
              <a:rPr lang="ar-SY" smtClean="0"/>
              <a:t>دورة جامع الزهراء - 2017</a:t>
            </a:r>
            <a:endParaRPr lang="en-US"/>
          </a:p>
        </p:txBody>
      </p:sp>
      <p:sp>
        <p:nvSpPr>
          <p:cNvPr id="36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467544" y="4484611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defRPr lang="ar-SY" sz="32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</p:spTree>
    <p:extLst>
      <p:ext uri="{BB962C8B-B14F-4D97-AF65-F5344CB8AC3E}">
        <p14:creationId xmlns:p14="http://schemas.microsoft.com/office/powerpoint/2010/main" val="77762016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2" grpId="0" animBg="1"/>
      <p:bldP spid="23" grpId="0" animBg="1"/>
      <p:bldP spid="2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/>
      <p:bldP spid="39" grpId="0"/>
      <p:bldP spid="40" grpId="0"/>
      <p:bldP spid="41" grpId="0"/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الإجابة الصحيحة (يسار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itle"/>
          <p:cNvSpPr>
            <a:spLocks noGrp="1"/>
          </p:cNvSpPr>
          <p:nvPr>
            <p:ph type="title"/>
          </p:nvPr>
        </p:nvSpPr>
        <p:spPr>
          <a:xfrm>
            <a:off x="4571876" y="283832"/>
            <a:ext cx="4114800" cy="1143000"/>
          </a:xfrm>
        </p:spPr>
        <p:txBody>
          <a:bodyPr/>
          <a:lstStyle>
            <a:lvl1pPr>
              <a:defRPr>
                <a:solidFill>
                  <a:srgbClr val="ED0080"/>
                </a:solidFill>
              </a:defRPr>
            </a:lvl1pPr>
          </a:lstStyle>
          <a:p>
            <a:r>
              <a:rPr lang="ar-SA" dirty="0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>
                <a:solidFill>
                  <a:srgbClr val="7F3F98"/>
                </a:solidFill>
              </a:defRPr>
            </a:lvl1pPr>
            <a:lvl2pPr>
              <a:defRPr>
                <a:solidFill>
                  <a:srgbClr val="974BB5"/>
                </a:solidFill>
              </a:defRPr>
            </a:lvl2pPr>
            <a:lvl3pPr>
              <a:defRPr>
                <a:solidFill>
                  <a:srgbClr val="A96CC2"/>
                </a:solidFill>
              </a:defRPr>
            </a:lvl3pPr>
            <a:lvl4pPr>
              <a:defRPr>
                <a:solidFill>
                  <a:srgbClr val="BA88CE"/>
                </a:solidFill>
              </a:defRPr>
            </a:lvl4pPr>
            <a:lvl5pPr>
              <a:defRPr>
                <a:solidFill>
                  <a:srgbClr val="CDA9DB"/>
                </a:solidFill>
              </a:defRPr>
            </a:lvl5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12" name="Left Title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270934"/>
            <a:ext cx="4114800" cy="1147233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4400">
                <a:solidFill>
                  <a:srgbClr val="ED0080"/>
                </a:solidFill>
                <a:cs typeface="+mj-cs"/>
              </a:defRPr>
            </a:lvl1pPr>
          </a:lstStyle>
          <a:p>
            <a:pPr lvl="0"/>
            <a:r>
              <a:rPr lang="ar-SA" dirty="0" smtClean="0"/>
              <a:t>انقر لتحرير نمط العنوان الرئيسي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252440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5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 tmFilter="0, 0; .2, .5; .8, .5; 1, 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00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 build="p">
        <p:tmplLst>
          <p:tmpl lvl="1">
            <p:tnLst>
              <p:par>
                <p:cTn presetID="35" presetClass="emph" presetSubtype="0" fill="hold" nodeType="withEffect">
                  <p:stCondLst>
                    <p:cond delay="500"/>
                  </p:stCondLst>
                  <p:childTnLst>
                    <p:anim calcmode="discrete" valueType="str">
                      <p:cBhvr>
                        <p:cTn dur="1000" fill="hold"/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avLst>
                        <p:tav tm="0">
                          <p:val>
                            <p:strVal val="hidden"/>
                          </p:val>
                        </p:tav>
                        <p:tav tm="50000">
                          <p:val>
                            <p:strVal val="visible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1" build="p">
        <p:tmplLst>
          <p:tmpl lvl="1">
            <p:tnLst>
              <p:par>
                <p:cTn presetID="26" presetClass="emph" presetSubtype="0" fill="hold" nodeType="after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2000" tmFilter="0, 0; .2, .5; .8, .5; 1, 0"/>
                        <p:tgtEl>
                          <p:spTgt spid="12"/>
                        </p:tgtEl>
                      </p:cBhvr>
                    </p:animEffect>
                    <p:animScale>
                      <p:cBhvr>
                        <p:cTn dur="1000" autoRev="1" fill="hold"/>
                        <p:tgtEl>
                          <p:spTgt spid="12"/>
                        </p:tgtEl>
                      </p:cBhvr>
                      <p:by x="105000" y="105000"/>
                    </p:animScale>
                  </p:childTnLst>
                </p:cTn>
              </p:par>
            </p:tnLst>
          </p:tmpl>
        </p:tmplLst>
      </p:bldP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الإجابة الصحيحة (يمين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itle"/>
          <p:cNvSpPr>
            <a:spLocks noGrp="1"/>
          </p:cNvSpPr>
          <p:nvPr>
            <p:ph type="title"/>
          </p:nvPr>
        </p:nvSpPr>
        <p:spPr>
          <a:xfrm>
            <a:off x="4571876" y="283832"/>
            <a:ext cx="4114800" cy="1143000"/>
          </a:xfrm>
        </p:spPr>
        <p:txBody>
          <a:bodyPr/>
          <a:lstStyle>
            <a:lvl1pPr>
              <a:defRPr>
                <a:solidFill>
                  <a:srgbClr val="ED0080"/>
                </a:solidFill>
              </a:defRPr>
            </a:lvl1pPr>
          </a:lstStyle>
          <a:p>
            <a:r>
              <a:rPr lang="ar-SA" dirty="0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>
                <a:solidFill>
                  <a:srgbClr val="7F3F98"/>
                </a:solidFill>
              </a:defRPr>
            </a:lvl1pPr>
            <a:lvl2pPr>
              <a:defRPr>
                <a:solidFill>
                  <a:srgbClr val="974BB5"/>
                </a:solidFill>
              </a:defRPr>
            </a:lvl2pPr>
            <a:lvl3pPr>
              <a:defRPr>
                <a:solidFill>
                  <a:srgbClr val="A96CC2"/>
                </a:solidFill>
              </a:defRPr>
            </a:lvl3pPr>
            <a:lvl4pPr>
              <a:defRPr>
                <a:solidFill>
                  <a:srgbClr val="BA88CE"/>
                </a:solidFill>
              </a:defRPr>
            </a:lvl4pPr>
            <a:lvl5pPr>
              <a:defRPr>
                <a:solidFill>
                  <a:srgbClr val="CDA9DB"/>
                </a:solidFill>
              </a:defRPr>
            </a:lvl5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12" name="Left Title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270934"/>
            <a:ext cx="4114800" cy="1147233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4400">
                <a:solidFill>
                  <a:srgbClr val="ED0080"/>
                </a:solidFill>
                <a:cs typeface="+mj-cs"/>
              </a:defRPr>
            </a:lvl1pPr>
          </a:lstStyle>
          <a:p>
            <a:pPr lvl="0"/>
            <a:r>
              <a:rPr lang="ar-SA" dirty="0" smtClean="0"/>
              <a:t>انقر لتحرير نمط العنوان الرئيسي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06239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5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0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 build="p">
        <p:tmplLst>
          <p:tmpl lvl="1">
            <p:tnLst>
              <p:par>
                <p:cTn presetID="3" presetClass="emph" presetSubtype="2" fill="hold" nodeType="click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2000" fill="hold"/>
                        <p:tgtEl>
                          <p:spTgt spid="12"/>
                        </p:tgtEl>
                        <p:attrNameLst>
                          <p:attrName>style.color</p:attrName>
                        </p:attrNameLst>
                      </p:cBhvr>
                      <p:to>
                        <a:srgbClr val="DDDDDD"/>
                      </p:to>
                    </p:animClr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4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23528" y="274639"/>
            <a:ext cx="84969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3528" y="1426832"/>
            <a:ext cx="849694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0568" y="63093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1">
              <a:defRPr sz="1050">
                <a:solidFill>
                  <a:srgbClr val="DE186D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r>
              <a:rPr lang="en-US" smtClean="0"/>
              <a:t>1\11\2015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9512" y="6356351"/>
            <a:ext cx="34563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1">
              <a:defRPr sz="1200" b="0">
                <a:solidFill>
                  <a:srgbClr val="DE186D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r>
              <a:rPr lang="ar-SY" sz="1400" smtClean="0">
                <a:solidFill>
                  <a:srgbClr val="F6ADCD"/>
                </a:solidFill>
              </a:rPr>
              <a:t>دورة جامع الزهراء - 2017</a:t>
            </a:r>
            <a:endParaRPr lang="ar-SY" sz="1400" dirty="0">
              <a:solidFill>
                <a:srgbClr val="F6ADC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80" y="5323257"/>
            <a:ext cx="755576" cy="923199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/>
          <a:lstStyle>
            <a:lvl1pPr algn="ctr" rtl="1">
              <a:defRPr sz="2800" b="1">
                <a:ln w="19050">
                  <a:noFill/>
                </a:ln>
                <a:solidFill>
                  <a:srgbClr val="92278F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  <p:sldLayoutId id="2147483671" r:id="rId13"/>
    <p:sldLayoutId id="2147483672" r:id="rId14"/>
    <p:sldLayoutId id="2147483673" r:id="rId15"/>
    <p:sldLayoutId id="2147483674" r:id="rId16"/>
    <p:sldLayoutId id="2147483669" r:id="rId17"/>
    <p:sldLayoutId id="2147483670" r:id="rId18"/>
    <p:sldLayoutId id="2147483675" r:id="rId19"/>
    <p:sldLayoutId id="2147483676" r:id="rId20"/>
    <p:sldLayoutId id="2147483677" r:id="rId21"/>
    <p:sldLayoutId id="2147483679" r:id="rId22"/>
    <p:sldLayoutId id="2147483680" r:id="rId23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800" kern="1200">
          <a:solidFill>
            <a:srgbClr val="ED0080"/>
          </a:solidFill>
          <a:latin typeface="Hacen Saudi Arabia" pitchFamily="2" charset="-78"/>
          <a:ea typeface="+mj-ea"/>
          <a:cs typeface="Hacen Saudi Arabia" pitchFamily="2" charset="-78"/>
        </a:defRPr>
      </a:lvl1pPr>
    </p:titleStyle>
    <p:bodyStyle>
      <a:lvl1pPr marL="342900" indent="-3429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26"/>
        </a:buBlip>
        <a:defRPr sz="3600" kern="1200">
          <a:solidFill>
            <a:srgbClr val="7F3F98"/>
          </a:solidFill>
          <a:latin typeface="Hacen Tunisia Lt" pitchFamily="2" charset="-78"/>
          <a:ea typeface="+mn-ea"/>
          <a:cs typeface="Hacen Tunisia Lt" pitchFamily="2" charset="-78"/>
        </a:defRPr>
      </a:lvl1pPr>
      <a:lvl2pPr marL="742950" indent="-28575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27"/>
        </a:buBlip>
        <a:defRPr sz="3600" kern="1200">
          <a:solidFill>
            <a:srgbClr val="D0A0C9"/>
          </a:solidFill>
          <a:latin typeface="Hacen Tunisia Lt" pitchFamily="2" charset="-78"/>
          <a:ea typeface="+mn-ea"/>
          <a:cs typeface="Hacen Tunisia Lt" pitchFamily="2" charset="-78"/>
        </a:defRPr>
      </a:lvl2pPr>
      <a:lvl3pPr marL="1143000" indent="-2286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28"/>
        </a:buBlip>
        <a:defRPr sz="3200" kern="1200">
          <a:solidFill>
            <a:srgbClr val="DBB7D6"/>
          </a:solidFill>
          <a:latin typeface="Hacen Tunisia Lt" pitchFamily="2" charset="-78"/>
          <a:ea typeface="+mn-ea"/>
          <a:cs typeface="Hacen Tunisia Lt" pitchFamily="2" charset="-78"/>
        </a:defRPr>
      </a:lvl3pPr>
      <a:lvl4pPr marL="1600200" indent="-2286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29"/>
        </a:buBlip>
        <a:defRPr sz="2800" kern="1200">
          <a:solidFill>
            <a:srgbClr val="D9B1D3"/>
          </a:solidFill>
          <a:latin typeface="Hacen Tunisia Lt" pitchFamily="2" charset="-78"/>
          <a:ea typeface="+mn-ea"/>
          <a:cs typeface="Hacen Tunisia Lt" pitchFamily="2" charset="-78"/>
        </a:defRPr>
      </a:lvl4pPr>
      <a:lvl5pPr marL="2057400" indent="-228600" algn="r" defTabSz="914400" rtl="1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•"/>
        <a:defRPr sz="2800" kern="1200">
          <a:solidFill>
            <a:srgbClr val="E8D0E5"/>
          </a:solidFill>
          <a:latin typeface="Hacen Tunisia Lt" pitchFamily="2" charset="-78"/>
          <a:ea typeface="+mn-ea"/>
          <a:cs typeface="Hacen Tunisia Lt" pitchFamily="2" charset="-78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عنوان 7"/>
          <p:cNvSpPr>
            <a:spLocks noGrp="1"/>
          </p:cNvSpPr>
          <p:nvPr>
            <p:ph type="ctrTitle" idx="4294967295"/>
          </p:nvPr>
        </p:nvSpPr>
        <p:spPr>
          <a:xfrm>
            <a:off x="0" y="-564332"/>
            <a:ext cx="9144000" cy="7725192"/>
          </a:xfrm>
        </p:spPr>
        <p:txBody>
          <a:bodyPr wrap="square">
            <a:spAutoFit/>
          </a:bodyPr>
          <a:lstStyle/>
          <a:p>
            <a:pPr>
              <a:spcBef>
                <a:spcPts val="2400"/>
              </a:spcBef>
            </a:pPr>
            <a:r>
              <a:rPr lang="ar-SY" sz="49600" dirty="0" smtClean="0">
                <a:ea typeface="Calibri"/>
                <a:cs typeface="Traditional Arabic"/>
                <a:sym typeface="AGA Arabesque"/>
              </a:rPr>
              <a:t></a:t>
            </a:r>
            <a:endParaRPr lang="ar-SY" sz="49600" dirty="0" smtClean="0">
              <a:solidFill>
                <a:srgbClr val="FFDF57"/>
              </a:solidFill>
              <a:cs typeface="Diwani Bent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606323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39952" y="764704"/>
            <a:ext cx="5184576" cy="3456384"/>
          </a:xfrm>
        </p:spPr>
        <p:txBody>
          <a:bodyPr>
            <a:noAutofit/>
          </a:bodyPr>
          <a:lstStyle/>
          <a:p>
            <a:r>
              <a:rPr lang="ar-SY" sz="4400" dirty="0" smtClean="0"/>
              <a:t>ثمان نصائح </a:t>
            </a:r>
            <a:br>
              <a:rPr lang="ar-SY" sz="4400" dirty="0" smtClean="0"/>
            </a:br>
            <a:r>
              <a:rPr lang="ar-SY" sz="4400" dirty="0" smtClean="0"/>
              <a:t>بين العقد والعرس</a:t>
            </a:r>
            <a:endParaRPr lang="en-US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48064" y="3284984"/>
            <a:ext cx="3168352" cy="480053"/>
          </a:xfrm>
        </p:spPr>
        <p:txBody>
          <a:bodyPr/>
          <a:lstStyle/>
          <a:p>
            <a:pPr algn="ctr"/>
            <a:r>
              <a:rPr lang="ar-SY" dirty="0" smtClean="0">
                <a:solidFill>
                  <a:srgbClr val="7030A0"/>
                </a:solidFill>
              </a:rPr>
              <a:t>الدورة التأهيلية للحياة الزوجية</a:t>
            </a:r>
            <a:endParaRPr lang="en-US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66345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ثمان نصائح بين العقد والعرس</a:t>
            </a:r>
            <a:endParaRPr lang="ar-SY" dirty="0"/>
          </a:p>
        </p:txBody>
      </p:sp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 numCol="2" rtlCol="1">
            <a:noAutofit/>
          </a:bodyPr>
          <a:lstStyle/>
          <a:p>
            <a:pPr lvl="0"/>
            <a:r>
              <a:rPr lang="ar-SY" sz="3200" dirty="0"/>
              <a:t>لا تُطِل </a:t>
            </a:r>
            <a:r>
              <a:rPr lang="ar-SA" sz="3200" dirty="0"/>
              <a:t>المدة</a:t>
            </a:r>
            <a:endParaRPr lang="ar-SY" sz="3200" dirty="0"/>
          </a:p>
          <a:p>
            <a:pPr lvl="0"/>
            <a:r>
              <a:rPr lang="ar-SY" sz="3200" dirty="0"/>
              <a:t>قلل الزيارات</a:t>
            </a:r>
          </a:p>
          <a:p>
            <a:pPr lvl="0"/>
            <a:r>
              <a:rPr lang="ar-SY" sz="3200" dirty="0"/>
              <a:t>لا تتأخر ليلاً</a:t>
            </a:r>
          </a:p>
          <a:p>
            <a:pPr lvl="0"/>
            <a:r>
              <a:rPr lang="ar-SY" sz="3200" dirty="0"/>
              <a:t>قلل خروجك </a:t>
            </a:r>
            <a:r>
              <a:rPr lang="ar-SY" sz="3200" dirty="0" smtClean="0"/>
              <a:t>معها</a:t>
            </a:r>
          </a:p>
          <a:p>
            <a:pPr marL="0" lvl="0" indent="0">
              <a:buNone/>
            </a:pPr>
            <a:endParaRPr lang="ar-SY" sz="3200" dirty="0"/>
          </a:p>
          <a:p>
            <a:r>
              <a:rPr lang="ar-SY" sz="3200" dirty="0" smtClean="0"/>
              <a:t>ماذا </a:t>
            </a:r>
            <a:r>
              <a:rPr lang="ar-SY" sz="3200" dirty="0"/>
              <a:t>تتحدثان؟</a:t>
            </a:r>
          </a:p>
          <a:p>
            <a:r>
              <a:rPr lang="ar-SY" sz="3200" dirty="0"/>
              <a:t>اعتدل في الهدايا</a:t>
            </a:r>
          </a:p>
          <a:p>
            <a:r>
              <a:rPr lang="ar-SY" sz="3200" dirty="0"/>
              <a:t>راعِ الحالة العاطفية</a:t>
            </a:r>
          </a:p>
          <a:p>
            <a:r>
              <a:rPr lang="ar-SY" sz="3200" dirty="0"/>
              <a:t>لا تحرجها بمخالفة أهلها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43366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8" dur="indefinite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9" dur="indefinite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6" dur="indefinite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7" dur="indefinite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5" dur="indefinite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2" dur="indefinite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3" dur="indefinite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Y" dirty="0" smtClean="0"/>
              <a:t>أولاً:</a:t>
            </a:r>
            <a:r>
              <a:rPr lang="ar-SA" dirty="0" smtClean="0"/>
              <a:t> </a:t>
            </a:r>
            <a:r>
              <a:rPr lang="ar-SY" dirty="0" smtClean="0"/>
              <a:t>لا تُطِل الفترة بين العقد والعرس</a:t>
            </a:r>
            <a:endParaRPr lang="ar-SY" dirty="0"/>
          </a:p>
        </p:txBody>
      </p:sp>
      <p:sp>
        <p:nvSpPr>
          <p:cNvPr id="10" name="عنصر نائب للمحتوى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r-SY" sz="4400" dirty="0" smtClean="0"/>
              <a:t> الإطالة لا تنفع</a:t>
            </a:r>
          </a:p>
          <a:p>
            <a:r>
              <a:rPr lang="ar-SY" sz="4400" dirty="0" smtClean="0"/>
              <a:t> التقصير لا ينفع</a:t>
            </a:r>
          </a:p>
          <a:p>
            <a:r>
              <a:rPr lang="ar-SY" sz="4400" dirty="0" smtClean="0"/>
              <a:t> النصيحة: 6 أشهر  ←  سنة</a:t>
            </a:r>
            <a:endParaRPr lang="ar-SY" sz="4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896142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www.dr-shaal.com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Y" sz="4500" dirty="0"/>
              <a:t>استبانة</a:t>
            </a:r>
            <a:endParaRPr lang="en-US" sz="45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64209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عنصر نائب للمحتوى 9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568802307"/>
              </p:ext>
            </p:extLst>
          </p:nvPr>
        </p:nvGraphicFramePr>
        <p:xfrm>
          <a:off x="197769" y="1124744"/>
          <a:ext cx="8748463" cy="5733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itle 1"/>
          <p:cNvSpPr txBox="1">
            <a:spLocks/>
          </p:cNvSpPr>
          <p:nvPr/>
        </p:nvSpPr>
        <p:spPr>
          <a:xfrm>
            <a:off x="1385889" y="274639"/>
            <a:ext cx="6372225" cy="114300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algn="ctr" defTabSz="685800" rtl="1">
              <a:spcBef>
                <a:spcPct val="0"/>
              </a:spcBef>
              <a:defRPr/>
            </a:pPr>
            <a:r>
              <a:rPr lang="ar-SA" sz="33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rPr>
              <a:t>الفترة بين العقد والعرس</a:t>
            </a:r>
            <a:endParaRPr lang="en-US" sz="3300" dirty="0">
              <a:solidFill>
                <a:srgbClr val="ED0080"/>
              </a:solidFill>
              <a:latin typeface="Hacen Saudi Arabia" pitchFamily="2" charset="-78"/>
              <a:ea typeface="+mj-ea"/>
              <a:cs typeface="Hacen Saudi Arab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9227552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El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ar-SA" sz="6600" dirty="0" smtClean="0"/>
              <a:t>ثانياً</a:t>
            </a:r>
            <a:r>
              <a:rPr lang="ar-SY" sz="6600" dirty="0" smtClean="0"/>
              <a:t>..</a:t>
            </a:r>
            <a:endParaRPr lang="ar-SA" sz="6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ar-SA" sz="8000" dirty="0"/>
              <a:t>تقليل الزيارات</a:t>
            </a:r>
            <a:endParaRPr lang="en-GB" sz="8000" dirty="0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sz="half" idx="2"/>
          </p:nvPr>
        </p:nvSpPr>
        <p:spPr/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ar-SY" sz="6000" dirty="0" smtClean="0">
                <a:solidFill>
                  <a:srgbClr val="ED0080"/>
                </a:solidFill>
              </a:rPr>
              <a:t>الاعتدال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ar-SY" sz="3200" dirty="0" smtClean="0">
                <a:solidFill>
                  <a:srgbClr val="ED0080"/>
                </a:solidFill>
              </a:rPr>
              <a:t>(لا إفراط ولا تفريط)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79888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906" y="-4014"/>
            <a:ext cx="9167905" cy="6875928"/>
          </a:xfrm>
        </p:spPr>
      </p:pic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5602519" y="1847850"/>
            <a:ext cx="3197140" cy="4691063"/>
          </a:xfrm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7200"/>
              </a:spcBef>
            </a:pPr>
            <a:r>
              <a:rPr lang="ar-SY" sz="5400" dirty="0" smtClean="0">
                <a:solidFill>
                  <a:srgbClr val="ED3F80"/>
                </a:solidFill>
              </a:rPr>
              <a:t>لا تتأخر في الزيارات الليلية</a:t>
            </a:r>
            <a:endParaRPr lang="ar-SY" sz="5400" dirty="0">
              <a:solidFill>
                <a:srgbClr val="ED3F80"/>
              </a:solidFill>
            </a:endParaRPr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5602519" y="836712"/>
            <a:ext cx="3008313" cy="1162051"/>
          </a:xfrm>
        </p:spPr>
        <p:txBody>
          <a:bodyPr anchor="t"/>
          <a:lstStyle/>
          <a:p>
            <a:r>
              <a:rPr lang="ar-SY" sz="6600" dirty="0" smtClean="0"/>
              <a:t>ثالثاً..</a:t>
            </a:r>
            <a:endParaRPr lang="ar-SY" sz="66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7270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ar-SY" sz="6600" dirty="0" smtClean="0"/>
              <a:t>رابعاً..</a:t>
            </a:r>
            <a:endParaRPr lang="en-GB" sz="6600" dirty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/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ar-SY" sz="48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rPr>
              <a:t>تقليل الخروج معاً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078145"/>
            <a:ext cx="5297541" cy="5048019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4215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خامسا: </a:t>
            </a:r>
            <a:r>
              <a:rPr lang="ar-SY" dirty="0" smtClean="0">
                <a:solidFill>
                  <a:srgbClr val="ED3F80"/>
                </a:solidFill>
              </a:rPr>
              <a:t>ماذا تتحدث مع زوجتك؟</a:t>
            </a:r>
            <a:endParaRPr lang="ar-SA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ar-SY" sz="3600" dirty="0"/>
              <a:t> أخبرها بما تحِب وما تكرَه</a:t>
            </a:r>
            <a:r>
              <a:rPr lang="ar-SA" sz="3600" dirty="0"/>
              <a:t>.</a:t>
            </a:r>
            <a:endParaRPr lang="ar-SY" sz="3600" dirty="0"/>
          </a:p>
          <a:p>
            <a:r>
              <a:rPr lang="ar-SY" sz="3600" dirty="0"/>
              <a:t> اسألها ما تحب هي وتكرَه</a:t>
            </a:r>
            <a:r>
              <a:rPr lang="ar-SA" sz="3600" dirty="0"/>
              <a:t>.</a:t>
            </a:r>
            <a:endParaRPr lang="ar-SY" sz="3600" dirty="0"/>
          </a:p>
          <a:p>
            <a:r>
              <a:rPr lang="ar-SY" sz="3600" dirty="0"/>
              <a:t> أخبرها بوضعِك المالي.</a:t>
            </a:r>
          </a:p>
          <a:p>
            <a:r>
              <a:rPr lang="ar-SY" sz="3600" dirty="0"/>
              <a:t>اتفقا على حلّ المشكلات</a:t>
            </a:r>
            <a:r>
              <a:rPr lang="ar-SA" sz="3600" dirty="0"/>
              <a:t>.</a:t>
            </a:r>
            <a:endParaRPr lang="ar-SY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862600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خامسا: </a:t>
            </a:r>
            <a:r>
              <a:rPr lang="ar-SY" dirty="0" smtClean="0">
                <a:solidFill>
                  <a:srgbClr val="ED3F80"/>
                </a:solidFill>
              </a:rPr>
              <a:t>ماذا تتحدث مع زوجتك؟</a:t>
            </a:r>
            <a:endParaRPr lang="ar-SA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indent="-457200">
              <a:tabLst/>
            </a:pPr>
            <a:r>
              <a:rPr lang="ar-SY" sz="3600" dirty="0"/>
              <a:t>حدثها عن برنامج عملك وزياراتك.</a:t>
            </a:r>
          </a:p>
          <a:p>
            <a:pPr marL="457200" indent="-457200">
              <a:tabLst/>
            </a:pPr>
            <a:r>
              <a:rPr lang="ar-SY" sz="3600" dirty="0"/>
              <a:t>بعض الأحاديث اللطيفة.</a:t>
            </a:r>
          </a:p>
          <a:p>
            <a:pPr marL="457200" indent="-457200"/>
            <a:r>
              <a:rPr lang="ar-SY" sz="3600" dirty="0"/>
              <a:t>أخبرها بمواعيد زيارة أهلكما بعد الزواج، </a:t>
            </a:r>
            <a:r>
              <a:rPr lang="ar-SY" sz="3600" dirty="0" smtClean="0"/>
              <a:t/>
            </a:r>
            <a:br>
              <a:rPr lang="ar-SY" sz="3600" dirty="0" smtClean="0"/>
            </a:br>
            <a:r>
              <a:rPr lang="ar-SY" sz="3600" dirty="0" smtClean="0"/>
              <a:t>ومواعيد </a:t>
            </a:r>
            <a:r>
              <a:rPr lang="ar-SY" sz="3600" dirty="0"/>
              <a:t>مجالس العلم لكما.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07466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ar-SY" sz="6600" dirty="0" smtClean="0"/>
              <a:t>سادساً</a:t>
            </a:r>
            <a:r>
              <a:rPr lang="ar-SY" sz="6600" dirty="0"/>
              <a:t>:</a:t>
            </a:r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endParaRPr lang="ar-SA" sz="2100" dirty="0">
              <a:solidFill>
                <a:srgbClr val="ED3F80"/>
              </a:solidFill>
            </a:endParaRPr>
          </a:p>
          <a:p>
            <a:pPr algn="ctr">
              <a:lnSpc>
                <a:spcPct val="100000"/>
              </a:lnSpc>
            </a:pPr>
            <a:r>
              <a:rPr lang="ar-SY" sz="6000" dirty="0">
                <a:solidFill>
                  <a:srgbClr val="ED3F80"/>
                </a:solidFill>
              </a:rPr>
              <a:t>اعتدل بالهدايا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8" name="عنصر نائب للمحتوى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63" y="1576354"/>
            <a:ext cx="5111750" cy="3246505"/>
          </a:xfrm>
        </p:spPr>
      </p:pic>
    </p:spTree>
    <p:extLst>
      <p:ext uri="{BB962C8B-B14F-4D97-AF65-F5344CB8AC3E}">
        <p14:creationId xmlns:p14="http://schemas.microsoft.com/office/powerpoint/2010/main" val="23010744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ar-SY" sz="6600" dirty="0" smtClean="0"/>
              <a:t>سابعاً..</a:t>
            </a:r>
            <a:endParaRPr lang="ar-SY" sz="6600" dirty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5696933" y="1474241"/>
            <a:ext cx="3008313" cy="4691063"/>
          </a:xfrm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ar-SY" sz="6000" dirty="0" smtClean="0">
                <a:solidFill>
                  <a:srgbClr val="ED0080"/>
                </a:solidFill>
              </a:rPr>
              <a:t>راعِ الحالة العاطفية</a:t>
            </a:r>
            <a:br>
              <a:rPr lang="ar-SY" sz="6000" dirty="0" smtClean="0">
                <a:solidFill>
                  <a:srgbClr val="ED0080"/>
                </a:solidFill>
              </a:rPr>
            </a:br>
            <a:r>
              <a:rPr lang="ar-SY" sz="6000" dirty="0" smtClean="0">
                <a:solidFill>
                  <a:srgbClr val="ED0080"/>
                </a:solidFill>
              </a:rPr>
              <a:t> لزوجتك</a:t>
            </a:r>
            <a:endParaRPr lang="ar-SY" sz="6000" dirty="0">
              <a:solidFill>
                <a:srgbClr val="ED008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21"/>
          <a:stretch/>
        </p:blipFill>
        <p:spPr>
          <a:xfrm>
            <a:off x="395536" y="692696"/>
            <a:ext cx="5104732" cy="5128472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7117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ar-SY" sz="6600" dirty="0" smtClean="0"/>
              <a:t>ثامناً..</a:t>
            </a:r>
            <a:endParaRPr lang="ar-SY" sz="6600" dirty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/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ar-SY" sz="4800" dirty="0">
                <a:solidFill>
                  <a:srgbClr val="ED3F80"/>
                </a:solidFill>
              </a:rPr>
              <a:t>لا تُحرج زوجتك بأوامر تخالف فيها أهلها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598"/>
          <a:stretch/>
        </p:blipFill>
        <p:spPr>
          <a:xfrm>
            <a:off x="251520" y="1586806"/>
            <a:ext cx="5873552" cy="4539359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6" name="عنصر نائب للمحتوى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3751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رسم تخطيطي 1"/>
          <p:cNvGraphicFramePr/>
          <p:nvPr>
            <p:extLst>
              <p:ext uri="{D42A27DB-BD31-4B8C-83A1-F6EECF244321}">
                <p14:modId xmlns:p14="http://schemas.microsoft.com/office/powerpoint/2010/main" val="1961784130"/>
              </p:ext>
            </p:extLst>
          </p:nvPr>
        </p:nvGraphicFramePr>
        <p:xfrm>
          <a:off x="107504" y="164638"/>
          <a:ext cx="8928992" cy="6598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025477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/>
              <a:t>الإجابة على ورشة العمل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13090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/>
              <a:t>اختر الإجابة الصحيحة</a:t>
            </a:r>
            <a:endParaRPr lang="en-GB" dirty="0"/>
          </a:p>
        </p:txBody>
      </p:sp>
      <p:pic>
        <p:nvPicPr>
          <p:cNvPr id="5" name="صورة 7" descr="writing-question-mark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25176" y="3140968"/>
            <a:ext cx="4236971" cy="371441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14465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ar-SA" sz="2800" dirty="0" smtClean="0"/>
              <a:t>طويلة </a:t>
            </a:r>
            <a:r>
              <a:rPr lang="ar-SY" sz="2800" dirty="0" smtClean="0"/>
              <a:t/>
            </a:r>
            <a:br>
              <a:rPr lang="ar-SY" sz="2800" dirty="0" smtClean="0"/>
            </a:br>
            <a:r>
              <a:rPr lang="ar-SA" sz="2800" dirty="0" smtClean="0"/>
              <a:t>حتى يفهم كل طرف</a:t>
            </a:r>
            <a:r>
              <a:rPr lang="ar-SY" sz="2800" dirty="0" smtClean="0"/>
              <a:t> </a:t>
            </a:r>
            <a:r>
              <a:rPr lang="ar-SA" sz="2800" dirty="0" smtClean="0"/>
              <a:t>الآخر</a:t>
            </a:r>
            <a:endParaRPr lang="ar-SY" sz="280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ar-SA" sz="3200" dirty="0" smtClean="0"/>
              <a:t>متوسطة </a:t>
            </a:r>
            <a:r>
              <a:rPr lang="ar-SY" sz="3200" dirty="0" smtClean="0"/>
              <a:t/>
            </a:r>
            <a:br>
              <a:rPr lang="ar-SY" sz="3200" dirty="0" smtClean="0"/>
            </a:br>
            <a:r>
              <a:rPr lang="ar-SA" sz="3200" dirty="0" smtClean="0"/>
              <a:t>لأن خير الأمور الوسط</a:t>
            </a:r>
            <a:endParaRPr lang="ar-SY" sz="3200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</a:pPr>
            <a:r>
              <a:rPr lang="ar-SA" sz="2800" dirty="0" smtClean="0"/>
              <a:t>قصيرة</a:t>
            </a:r>
            <a:r>
              <a:rPr lang="ar-SY" sz="2800" dirty="0" smtClean="0"/>
              <a:t/>
            </a:r>
            <a:br>
              <a:rPr lang="ar-SY" sz="2800" dirty="0" smtClean="0"/>
            </a:br>
            <a:r>
              <a:rPr lang="ar-SA" sz="2800" dirty="0" smtClean="0"/>
              <a:t>حتى لا يملَّ كل طرف من الآخر</a:t>
            </a:r>
            <a:endParaRPr lang="ar-SY" sz="2800" dirty="0"/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A" sz="3200" dirty="0" smtClean="0"/>
              <a:t>مفتوحة الأجل</a:t>
            </a:r>
            <a:endParaRPr lang="ar-SY" sz="3200" dirty="0"/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A" sz="4800" dirty="0" smtClean="0"/>
              <a:t>ننصح أن تكون المدة بين العقد والعرس</a:t>
            </a:r>
            <a:endParaRPr lang="ar-SY" sz="4800" dirty="0"/>
          </a:p>
        </p:txBody>
      </p:sp>
    </p:spTree>
    <p:extLst>
      <p:ext uri="{BB962C8B-B14F-4D97-AF65-F5344CB8AC3E}">
        <p14:creationId xmlns:p14="http://schemas.microsoft.com/office/powerpoint/2010/main" val="24255173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ar-SY" sz="3200" dirty="0" smtClean="0"/>
              <a:t>بين الأسبوع والأسبوعين</a:t>
            </a:r>
            <a:endParaRPr lang="ar-SY" sz="320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ar-SY" sz="3200" dirty="0" smtClean="0"/>
              <a:t>بين سنتين وثلاث سنوات</a:t>
            </a:r>
            <a:endParaRPr lang="ar-SY" sz="3200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sz="3200" dirty="0" smtClean="0"/>
              <a:t>بين ستة أشهر وسنة</a:t>
            </a:r>
            <a:endParaRPr lang="ar-SY" sz="3200" dirty="0"/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pPr marL="0"/>
            <a:r>
              <a:rPr lang="ar-SY" sz="3200" dirty="0" smtClean="0"/>
              <a:t>بين القرن والقرنين</a:t>
            </a:r>
            <a:endParaRPr lang="ar-SY" sz="3200" dirty="0"/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4800" dirty="0" smtClean="0"/>
              <a:t>يُفَضَّل </a:t>
            </a:r>
            <a:r>
              <a:rPr lang="ar-SY" sz="4800" dirty="0"/>
              <a:t>بشكل عام أن تكون المدة بين العقد والعرس</a:t>
            </a:r>
          </a:p>
        </p:txBody>
      </p:sp>
    </p:spTree>
    <p:extLst>
      <p:ext uri="{BB962C8B-B14F-4D97-AF65-F5344CB8AC3E}">
        <p14:creationId xmlns:p14="http://schemas.microsoft.com/office/powerpoint/2010/main" val="13615119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 anchor="b"/>
          <a:lstStyle/>
          <a:p>
            <a:r>
              <a:rPr lang="ar-SY" sz="3200" dirty="0" smtClean="0"/>
              <a:t>تحقيق أحلام الطرفين</a:t>
            </a:r>
            <a:br>
              <a:rPr lang="ar-SY" sz="3200" dirty="0" smtClean="0"/>
            </a:br>
            <a:r>
              <a:rPr lang="ar-SY" sz="3200" dirty="0" smtClean="0"/>
              <a:t>في هذه الفترة</a:t>
            </a:r>
            <a:endParaRPr lang="ar-SY" sz="320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sz="3200" dirty="0" smtClean="0"/>
              <a:t>تهيؤ كل منهما لليلة العرس</a:t>
            </a:r>
            <a:endParaRPr lang="ar-SY" sz="3200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sz="3200" dirty="0" smtClean="0"/>
              <a:t>ازدياد القرب النفسي والفكري بين العاقدين</a:t>
            </a:r>
            <a:endParaRPr lang="ar-SY" sz="3200" dirty="0"/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sz="3200" dirty="0" smtClean="0"/>
              <a:t>اكتشاف كل من العاقدين</a:t>
            </a:r>
            <a:br>
              <a:rPr lang="ar-SY" sz="3200" dirty="0" smtClean="0"/>
            </a:br>
            <a:r>
              <a:rPr lang="ar-SY" sz="3200" dirty="0" smtClean="0"/>
              <a:t>عيوب الآخر</a:t>
            </a:r>
            <a:endParaRPr lang="ar-SY" sz="3200" dirty="0"/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Y" sz="4800" dirty="0" smtClean="0"/>
              <a:t>من فوائد وجود الفترة بين العقد والعرس</a:t>
            </a:r>
            <a:endParaRPr lang="ar-SY" sz="48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20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6355216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ar-SY" sz="3200" dirty="0" smtClean="0"/>
              <a:t>يومياً</a:t>
            </a:r>
            <a:endParaRPr lang="ar-SY" sz="320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ar-SY" sz="3200" dirty="0" smtClean="0"/>
              <a:t>مرة كل شهر</a:t>
            </a:r>
            <a:endParaRPr lang="ar-SY" sz="3200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sz="3200" dirty="0" smtClean="0"/>
              <a:t>مرة كل أسبوع</a:t>
            </a:r>
            <a:endParaRPr lang="ar-SY" sz="3200" dirty="0"/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pPr marL="0"/>
            <a:r>
              <a:rPr lang="ar-SY" sz="3200" dirty="0" smtClean="0"/>
              <a:t>لا يوجد هناك زيارات أبداً</a:t>
            </a:r>
            <a:endParaRPr lang="ar-SY" sz="3200" dirty="0"/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4000" dirty="0" smtClean="0"/>
              <a:t>في الأحوال الاعتيادية ، ننصح  بزيارة العاقد إلى بيت أهل المعقود عليها</a:t>
            </a:r>
            <a:endParaRPr lang="ar-SY" sz="4000" dirty="0"/>
          </a:p>
        </p:txBody>
      </p:sp>
    </p:spTree>
    <p:extLst>
      <p:ext uri="{BB962C8B-B14F-4D97-AF65-F5344CB8AC3E}">
        <p14:creationId xmlns:p14="http://schemas.microsoft.com/office/powerpoint/2010/main" val="256308055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ar-SY" sz="3200" dirty="0" smtClean="0"/>
              <a:t>يناسب أهل البيت</a:t>
            </a:r>
            <a:endParaRPr lang="ar-SY" sz="320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ar-SY" sz="3200" dirty="0" smtClean="0"/>
              <a:t>يناسب العاقدين</a:t>
            </a:r>
            <a:br>
              <a:rPr lang="ar-SY" sz="3200" dirty="0" smtClean="0"/>
            </a:br>
            <a:r>
              <a:rPr lang="ar-SY" sz="3200" dirty="0" smtClean="0"/>
              <a:t>بعيداً عن رأي أهل البيت</a:t>
            </a:r>
            <a:endParaRPr lang="ar-SY" sz="3200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ar-SY" sz="3200" dirty="0" smtClean="0"/>
              <a:t>يناسبه</a:t>
            </a:r>
            <a:br>
              <a:rPr lang="ar-SY" sz="3200" dirty="0" smtClean="0"/>
            </a:br>
            <a:r>
              <a:rPr lang="ar-SY" sz="3200" dirty="0" smtClean="0"/>
              <a:t>بعيداً عن رأي أهل البيت</a:t>
            </a:r>
            <a:endParaRPr lang="ar-SY" sz="3200" dirty="0"/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pPr indent="0"/>
            <a:r>
              <a:rPr lang="ar-SY" sz="3200" dirty="0" smtClean="0"/>
              <a:t>جميع ما ذكر خطأ</a:t>
            </a:r>
            <a:endParaRPr lang="ar-SY" sz="3200" dirty="0"/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4000" dirty="0" smtClean="0"/>
              <a:t>في حال زيارة العاقد منزل المعقود عليها، عليه أن يختار وقتاً</a:t>
            </a:r>
            <a:endParaRPr lang="ar-SY" sz="4000" dirty="0"/>
          </a:p>
        </p:txBody>
      </p:sp>
    </p:spTree>
    <p:extLst>
      <p:ext uri="{BB962C8B-B14F-4D97-AF65-F5344CB8AC3E}">
        <p14:creationId xmlns:p14="http://schemas.microsoft.com/office/powerpoint/2010/main" val="34578066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dirty="0" smtClean="0"/>
              <a:t>مراعاة لأهل البيت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dirty="0" smtClean="0"/>
              <a:t>مراعاة</a:t>
            </a:r>
            <a:br>
              <a:rPr lang="ar-SY" dirty="0" smtClean="0"/>
            </a:br>
            <a:r>
              <a:rPr lang="ar-SY" dirty="0" smtClean="0"/>
              <a:t>للآداب العامة في الزيارات</a:t>
            </a:r>
            <a:endParaRPr lang="ar-SY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pPr indent="0"/>
            <a:r>
              <a:rPr lang="ar-SY" dirty="0" smtClean="0"/>
              <a:t>مراعاة لجوار البيت</a:t>
            </a:r>
            <a:endParaRPr lang="ar-SY" dirty="0"/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dirty="0" smtClean="0"/>
              <a:t>جميع ما ذكر صحيح</a:t>
            </a:r>
            <a:endParaRPr lang="ar-SY" dirty="0"/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Y" sz="4800" dirty="0" smtClean="0"/>
              <a:t>ننصح بعدم تأخر العاقد في الزيارات ليلاً</a:t>
            </a:r>
            <a:endParaRPr lang="ar-SY" sz="48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23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5055677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dirty="0" smtClean="0"/>
              <a:t>زيادة الود بينهما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dirty="0" smtClean="0"/>
              <a:t>سرورهما</a:t>
            </a:r>
            <a:endParaRPr lang="ar-SY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dirty="0" smtClean="0"/>
              <a:t>ريبة من حولهما</a:t>
            </a:r>
            <a:endParaRPr lang="ar-SY" dirty="0"/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dirty="0" smtClean="0"/>
              <a:t>جميع ما ذكر صحيح</a:t>
            </a:r>
            <a:endParaRPr lang="ar-SY" dirty="0"/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Y" dirty="0" smtClean="0"/>
              <a:t>في  خروج العاقدين مع بعضهما</a:t>
            </a:r>
            <a:endParaRPr lang="ar-SY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24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55749914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ar-SY" sz="3200" dirty="0" smtClean="0"/>
              <a:t>إذن المعقود عليها وحدها</a:t>
            </a:r>
            <a:endParaRPr lang="ar-SY" sz="320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ar-SY" sz="3200" dirty="0" smtClean="0"/>
              <a:t>إذن والد المعقود عليها</a:t>
            </a:r>
            <a:endParaRPr lang="ar-SY" sz="3200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pPr marL="0"/>
            <a:r>
              <a:rPr lang="ar-SY" sz="3200" dirty="0" smtClean="0"/>
              <a:t>إذن والدة المعقود عليها</a:t>
            </a:r>
            <a:endParaRPr lang="ar-SY" sz="3200" dirty="0"/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pPr marL="0"/>
            <a:r>
              <a:rPr lang="ar-SY" sz="3200" dirty="0" smtClean="0"/>
              <a:t>إذن العاقد وحده</a:t>
            </a:r>
            <a:endParaRPr lang="ar-SY" sz="3200" dirty="0"/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4800" dirty="0" smtClean="0"/>
              <a:t>خروج المعقود عليها مع العاقد يكون بــــــ</a:t>
            </a:r>
            <a:endParaRPr lang="ar-SY" sz="4800" dirty="0"/>
          </a:p>
        </p:txBody>
      </p:sp>
    </p:spTree>
    <p:extLst>
      <p:ext uri="{BB962C8B-B14F-4D97-AF65-F5344CB8AC3E}">
        <p14:creationId xmlns:p14="http://schemas.microsoft.com/office/powerpoint/2010/main" val="14369448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ar-SY" sz="2800" dirty="0" smtClean="0"/>
              <a:t>كيف يفضل وتفضل أن تكون العلاقة بين أهليهما</a:t>
            </a:r>
            <a:endParaRPr lang="ar-SY" sz="280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sz="3200" dirty="0" smtClean="0"/>
              <a:t>أمور عاطفية</a:t>
            </a:r>
            <a:endParaRPr lang="ar-SY" sz="3200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sz="3200" dirty="0" smtClean="0"/>
              <a:t>ما يحبان وما يكرهان</a:t>
            </a:r>
            <a:endParaRPr lang="ar-SY" sz="3200" dirty="0"/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sz="3200" dirty="0" smtClean="0"/>
              <a:t>كيف يحلان المشكلات المستقبلية بينهما</a:t>
            </a:r>
            <a:endParaRPr lang="ar-SY" sz="3200" dirty="0"/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fontScale="77500" lnSpcReduction="20000"/>
          </a:bodyPr>
          <a:lstStyle/>
          <a:p>
            <a:r>
              <a:rPr lang="ar-SY" dirty="0" smtClean="0"/>
              <a:t>يكون </a:t>
            </a:r>
            <a:r>
              <a:rPr lang="ar-SY" dirty="0"/>
              <a:t>الحديث بين العاقد والمعقود عليها في الفترة بين العقد والعرس </a:t>
            </a:r>
            <a:r>
              <a:rPr lang="ar-SY" dirty="0" smtClean="0"/>
              <a:t>عن....</a:t>
            </a:r>
            <a:endParaRPr lang="ar-SY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26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41766838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marL="0" indent="0">
              <a:lnSpc>
                <a:spcPct val="100000"/>
              </a:lnSpc>
              <a:buNone/>
            </a:pPr>
            <a:endParaRPr lang="ar-SY" sz="400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ar-SY" sz="3200" dirty="0" smtClean="0"/>
              <a:t>الأفضل أن يخبر به المعقود عليها</a:t>
            </a:r>
            <a:endParaRPr lang="ar-SY" sz="320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 anchor="t"/>
          <a:lstStyle/>
          <a:p>
            <a:pPr marL="0" indent="0">
              <a:lnSpc>
                <a:spcPct val="100000"/>
              </a:lnSpc>
              <a:buNone/>
            </a:pPr>
            <a:endParaRPr lang="ar-SY" sz="600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ar-SY" sz="3200" dirty="0" smtClean="0"/>
              <a:t>الأفضل </a:t>
            </a:r>
            <a:r>
              <a:rPr lang="ar-SY" sz="3200" dirty="0"/>
              <a:t>ألا يخبر به أحداً من الناس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 anchor="t"/>
          <a:lstStyle/>
          <a:p>
            <a:pPr marL="0" indent="0">
              <a:lnSpc>
                <a:spcPct val="100000"/>
              </a:lnSpc>
            </a:pPr>
            <a:endParaRPr lang="ar-SY" sz="300" dirty="0" smtClean="0"/>
          </a:p>
          <a:p>
            <a:pPr marL="0" indent="0">
              <a:lnSpc>
                <a:spcPct val="100000"/>
              </a:lnSpc>
            </a:pPr>
            <a:r>
              <a:rPr lang="ar-SY" sz="3200" dirty="0" smtClean="0"/>
              <a:t>الأفضل </a:t>
            </a:r>
            <a:r>
              <a:rPr lang="ar-SY" sz="3200" dirty="0"/>
              <a:t>ألا يخبر به المعقود عليها</a:t>
            </a:r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 anchor="ctr"/>
          <a:lstStyle/>
          <a:p>
            <a:pPr marL="0" indent="0">
              <a:lnSpc>
                <a:spcPct val="100000"/>
              </a:lnSpc>
            </a:pPr>
            <a:r>
              <a:rPr lang="ar-SY" sz="3200" dirty="0"/>
              <a:t>جميع ما ذكر صحيح</a:t>
            </a:r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Y" sz="4800" dirty="0" smtClean="0"/>
              <a:t>بالنسبة للوضع المالي للعاقد</a:t>
            </a:r>
            <a:endParaRPr lang="ar-SY" sz="4800" dirty="0"/>
          </a:p>
        </p:txBody>
      </p:sp>
    </p:spTree>
    <p:extLst>
      <p:ext uri="{BB962C8B-B14F-4D97-AF65-F5344CB8AC3E}">
        <p14:creationId xmlns:p14="http://schemas.microsoft.com/office/powerpoint/2010/main" val="26245702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>
          <a:xfrm>
            <a:off x="467544" y="356658"/>
            <a:ext cx="3749638" cy="1189875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ar-SY" sz="3200" dirty="0"/>
              <a:t>كثيرة، </a:t>
            </a:r>
            <a:r>
              <a:rPr lang="ar-SY" sz="3200" dirty="0" smtClean="0"/>
              <a:t/>
            </a:r>
            <a:br>
              <a:rPr lang="ar-SY" sz="3200" dirty="0" smtClean="0"/>
            </a:br>
            <a:r>
              <a:rPr lang="ar-SY" sz="3200" dirty="0" smtClean="0"/>
              <a:t>حتى </a:t>
            </a:r>
            <a:r>
              <a:rPr lang="ar-SY" sz="3200" dirty="0"/>
              <a:t>يزداد الحب بينهما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ar-SY" sz="3200" dirty="0"/>
              <a:t>تناسب دخل الزوج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>
          <a:xfrm>
            <a:off x="467544" y="3118170"/>
            <a:ext cx="3744416" cy="1211373"/>
          </a:xfrm>
        </p:spPr>
        <p:txBody>
          <a:bodyPr/>
          <a:lstStyle/>
          <a:p>
            <a:pPr marL="0">
              <a:lnSpc>
                <a:spcPct val="100000"/>
              </a:lnSpc>
            </a:pPr>
            <a:r>
              <a:rPr lang="ar-SA" sz="3200" dirty="0"/>
              <a:t>معدومة، </a:t>
            </a:r>
            <a:r>
              <a:rPr lang="ar-SA" sz="3200" dirty="0" smtClean="0"/>
              <a:t>حتى </a:t>
            </a:r>
            <a:r>
              <a:rPr lang="ar-SA" sz="3200" dirty="0"/>
              <a:t>لا تتعود الفتاة عليها</a:t>
            </a:r>
            <a:endParaRPr lang="ar-SY" sz="3200" dirty="0"/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pPr marL="0">
              <a:lnSpc>
                <a:spcPct val="100000"/>
              </a:lnSpc>
            </a:pPr>
            <a:r>
              <a:rPr lang="ar-SY" sz="3200" dirty="0"/>
              <a:t>تناسب مستوى الزوجة المادي</a:t>
            </a:r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4000" dirty="0" smtClean="0"/>
              <a:t>ننصح </a:t>
            </a:r>
            <a:r>
              <a:rPr lang="ar-SY" sz="4000" dirty="0"/>
              <a:t>بأن تكون الهدايا بين العاقد والمعقود عليها في الفترة بين العقد </a:t>
            </a:r>
            <a:r>
              <a:rPr lang="ar-SY" sz="4000" dirty="0" smtClean="0"/>
              <a:t>والعرس</a:t>
            </a:r>
            <a:endParaRPr lang="ar-SY" sz="4000" dirty="0"/>
          </a:p>
        </p:txBody>
      </p:sp>
    </p:spTree>
    <p:extLst>
      <p:ext uri="{BB962C8B-B14F-4D97-AF65-F5344CB8AC3E}">
        <p14:creationId xmlns:p14="http://schemas.microsoft.com/office/powerpoint/2010/main" val="325714536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3200" dirty="0"/>
              <a:t>يقدمها العاقد </a:t>
            </a:r>
            <a:r>
              <a:rPr lang="ar-SY" sz="3200" dirty="0" smtClean="0"/>
              <a:t/>
            </a:r>
            <a:br>
              <a:rPr lang="ar-SY" sz="3200" dirty="0" smtClean="0"/>
            </a:br>
            <a:r>
              <a:rPr lang="ar-SY" sz="3200" dirty="0" smtClean="0"/>
              <a:t>للمعقود </a:t>
            </a:r>
            <a:r>
              <a:rPr lang="ar-SY" sz="3200" dirty="0"/>
              <a:t>عليها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sz="3000" dirty="0"/>
              <a:t>يقدمها العاقد </a:t>
            </a:r>
            <a:r>
              <a:rPr lang="ar-SY" sz="3000" dirty="0" smtClean="0"/>
              <a:t/>
            </a:r>
            <a:br>
              <a:rPr lang="ar-SY" sz="3000" dirty="0" smtClean="0"/>
            </a:br>
            <a:r>
              <a:rPr lang="ar-SY" sz="3000" dirty="0" smtClean="0"/>
              <a:t>لأهل </a:t>
            </a:r>
            <a:r>
              <a:rPr lang="ar-SY" sz="3000" dirty="0"/>
              <a:t>المعقود عليها أحياناً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A" sz="3200" dirty="0"/>
              <a:t>تقدمها المعقود عليها للعاقد</a:t>
            </a:r>
            <a:endParaRPr lang="ar-SY" sz="3200" dirty="0"/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sz="3200" dirty="0"/>
              <a:t>تقدمها المعقود </a:t>
            </a:r>
            <a:r>
              <a:rPr lang="ar-SY" sz="3200" dirty="0" smtClean="0"/>
              <a:t>عليها</a:t>
            </a:r>
            <a:br>
              <a:rPr lang="ar-SY" sz="3200" dirty="0" smtClean="0"/>
            </a:br>
            <a:r>
              <a:rPr lang="ar-SY" sz="3200" dirty="0" smtClean="0"/>
              <a:t>لوالدة </a:t>
            </a:r>
            <a:r>
              <a:rPr lang="ar-SY" sz="3200" dirty="0"/>
              <a:t>العاقد أحياناً</a:t>
            </a:r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fontScale="77500" lnSpcReduction="20000"/>
          </a:bodyPr>
          <a:lstStyle/>
          <a:p>
            <a:r>
              <a:rPr lang="ar-SY" dirty="0" smtClean="0"/>
              <a:t>الهدايا </a:t>
            </a:r>
            <a:r>
              <a:rPr lang="ar-SY" dirty="0"/>
              <a:t>بين العاقد والمعقود عليها في الفترة بين العقد والعرس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29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2327610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ar-SY" sz="3200" dirty="0" smtClean="0"/>
              <a:t>مستهجن</a:t>
            </a:r>
            <a:endParaRPr lang="ar-SY" sz="320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ar-SY" sz="3200" dirty="0" smtClean="0"/>
              <a:t>محمود شرعاً</a:t>
            </a:r>
            <a:endParaRPr lang="ar-SY" sz="3200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pPr marL="0"/>
            <a:r>
              <a:rPr lang="ar-SY" sz="3200" dirty="0" smtClean="0"/>
              <a:t>لا يليق</a:t>
            </a:r>
            <a:endParaRPr lang="ar-SY" sz="3200" dirty="0"/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pPr marL="0"/>
            <a:r>
              <a:rPr lang="ar-SY" sz="3200" dirty="0" smtClean="0"/>
              <a:t>مذموم شرعاً</a:t>
            </a:r>
            <a:endParaRPr lang="ar-SY" sz="3200" dirty="0"/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3600" dirty="0" smtClean="0"/>
              <a:t>مراعاة </a:t>
            </a:r>
            <a:r>
              <a:rPr lang="ar-SY" sz="3600" dirty="0"/>
              <a:t>كل من العاقدين للحالة العاطفية للطرف الآخر في الفترة بين العقد والعرس، أمر</a:t>
            </a:r>
          </a:p>
        </p:txBody>
      </p:sp>
    </p:spTree>
    <p:extLst>
      <p:ext uri="{BB962C8B-B14F-4D97-AF65-F5344CB8AC3E}">
        <p14:creationId xmlns:p14="http://schemas.microsoft.com/office/powerpoint/2010/main" val="17754216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3200" dirty="0"/>
              <a:t>الكلمة اللطيفة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sz="3200" dirty="0"/>
              <a:t>اللمسة الحانية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sz="3200" dirty="0"/>
              <a:t>الابتسامة وروح الدعابة</a:t>
            </a:r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sz="3200" dirty="0"/>
              <a:t>الرسالة المعبرة </a:t>
            </a:r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Y" dirty="0" smtClean="0"/>
              <a:t>مراعاة </a:t>
            </a:r>
            <a:r>
              <a:rPr lang="ar-SY" dirty="0"/>
              <a:t>الحالة العاطفية بين العاقدين يكون بــــــــ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31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9765556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sz="6000" dirty="0"/>
              <a:t>اختر الكلمة </a:t>
            </a:r>
            <a:r>
              <a:rPr lang="ar-SA" sz="6000" dirty="0" smtClean="0"/>
              <a:t>الصحيحة</a:t>
            </a:r>
            <a:endParaRPr lang="en-GB" sz="6000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63732">
            <a:off x="1292274" y="2924944"/>
            <a:ext cx="3728986" cy="2088232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72264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أَكْثِر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ar-SY" sz="7200" dirty="0" smtClean="0"/>
              <a:t>........ </a:t>
            </a:r>
            <a:r>
              <a:rPr lang="ar-SA" sz="7200" dirty="0" smtClean="0"/>
              <a:t>زيارتك الصديق    </a:t>
            </a:r>
            <a:r>
              <a:rPr lang="ar-SY" sz="7200" dirty="0" smtClean="0"/>
              <a:t/>
            </a:r>
            <a:br>
              <a:rPr lang="ar-SY" sz="7200" dirty="0" smtClean="0"/>
            </a:br>
            <a:r>
              <a:rPr lang="ar-SA" sz="7200" dirty="0" smtClean="0"/>
              <a:t>يراك كالثوب استَجدّه</a:t>
            </a:r>
            <a:endParaRPr lang="ar-SY" sz="72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ar-SA" dirty="0"/>
              <a:t>أَقْلِل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33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0813012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يسُرُّه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ar-SA" sz="6000" dirty="0" smtClean="0"/>
              <a:t>إن الصديق .........</a:t>
            </a:r>
            <a:r>
              <a:rPr lang="ar-SY" sz="6000" dirty="0" smtClean="0"/>
              <a:t/>
            </a:r>
            <a:br>
              <a:rPr lang="ar-SY" sz="6000" dirty="0" smtClean="0"/>
            </a:br>
            <a:r>
              <a:rPr lang="ar-SA" sz="6000" dirty="0" smtClean="0"/>
              <a:t>ألا يزال يراك عنده</a:t>
            </a:r>
            <a:endParaRPr lang="ar-SY" sz="6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ar-SA" dirty="0"/>
              <a:t>يُمِلُّه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34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7184606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والدها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Low">
              <a:buNone/>
            </a:pPr>
            <a:r>
              <a:rPr lang="ar-SA" sz="5400" dirty="0" smtClean="0"/>
              <a:t>نفقة المعقود عليها في الفترة بين العقد والعرس</a:t>
            </a:r>
            <a:r>
              <a:rPr lang="ar-SY" sz="5400" dirty="0" smtClean="0"/>
              <a:t/>
            </a:r>
            <a:br>
              <a:rPr lang="ar-SY" sz="5400" dirty="0" smtClean="0"/>
            </a:br>
            <a:r>
              <a:rPr lang="ar-SA" sz="5400" dirty="0" smtClean="0"/>
              <a:t>على ....</a:t>
            </a:r>
            <a:r>
              <a:rPr lang="ar-SY" sz="5400" dirty="0" smtClean="0"/>
              <a:t>.......</a:t>
            </a:r>
            <a:r>
              <a:rPr lang="ar-SA" sz="5400" dirty="0" smtClean="0"/>
              <a:t>......</a:t>
            </a:r>
            <a:endParaRPr lang="ar-SY" sz="54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ar-SY" dirty="0" smtClean="0"/>
              <a:t>العاقد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35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9328648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يجوز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Low">
              <a:buNone/>
            </a:pPr>
            <a:r>
              <a:rPr lang="ar-SY" sz="8000" dirty="0" smtClean="0"/>
              <a:t>....... </a:t>
            </a:r>
            <a:r>
              <a:rPr lang="ar-SA" sz="7200" dirty="0" smtClean="0"/>
              <a:t>خلوة العاقد</a:t>
            </a:r>
            <a:r>
              <a:rPr lang="ar-SY" sz="7200" dirty="0" smtClean="0"/>
              <a:t/>
            </a:r>
            <a:br>
              <a:rPr lang="ar-SY" sz="7200" dirty="0" smtClean="0"/>
            </a:br>
            <a:r>
              <a:rPr lang="ar-SA" sz="7200" dirty="0" smtClean="0"/>
              <a:t>بالمعقود عليها</a:t>
            </a:r>
            <a:endParaRPr lang="ar-SY" sz="72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ar-SY" smtClean="0"/>
              <a:t>لا يجوز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36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0038378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يصح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Low">
              <a:buNone/>
            </a:pPr>
            <a:r>
              <a:rPr lang="ar-SY" sz="7200" dirty="0" smtClean="0"/>
              <a:t>....... </a:t>
            </a:r>
            <a:r>
              <a:rPr lang="ar-SA" sz="7200" dirty="0" smtClean="0"/>
              <a:t>خلوة العاقد بالمعقود عليها</a:t>
            </a:r>
            <a:endParaRPr lang="ar-SY" sz="72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ar-SY" smtClean="0"/>
              <a:t>لا يصح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37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8849056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4000" dirty="0" smtClean="0"/>
              <a:t>فأرسلي معهما</a:t>
            </a:r>
            <a:endParaRPr lang="ar-SY" sz="400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Low">
              <a:buNone/>
            </a:pPr>
            <a:r>
              <a:rPr lang="ar-SA" sz="4800" dirty="0" smtClean="0"/>
              <a:t>إذا كانت ابنتكِ معقوداً عليها وأراد العاقد اصطحابها إلى بيت أهله .........................  أخاها الصغير.</a:t>
            </a:r>
            <a:endParaRPr lang="ar-SY" sz="48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ar-SA" sz="4000" dirty="0" smtClean="0"/>
              <a:t>لا ترسلي معهما</a:t>
            </a:r>
            <a:endParaRPr lang="en-GB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38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9388340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3600" dirty="0" smtClean="0"/>
              <a:t>فاذهبي معهما</a:t>
            </a:r>
            <a:endParaRPr lang="ar-SY" sz="360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Low">
              <a:buNone/>
            </a:pPr>
            <a:r>
              <a:rPr lang="ar-SY" sz="5400" dirty="0" smtClean="0"/>
              <a:t>إذا كانت ابنتكِ معقوداً عليها ودعاها العاقد إلى الذهاب إلى مطعم </a:t>
            </a:r>
            <a:r>
              <a:rPr lang="ar-SA" sz="5400" dirty="0" smtClean="0"/>
              <a:t>............</a:t>
            </a:r>
            <a:endParaRPr lang="ar-SY" sz="54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ar-SA" sz="3600" dirty="0" smtClean="0"/>
              <a:t>فلا تذهبي معهما</a:t>
            </a:r>
            <a:endParaRPr lang="en-GB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39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8075638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يحسن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Low">
              <a:buNone/>
            </a:pPr>
            <a:r>
              <a:rPr lang="ar-SY" sz="5400" dirty="0" smtClean="0"/>
              <a:t>........ دعوة العاقد إلى بيت أهل المعقود عليها لتناول طعام الغداء أو العشاء معها</a:t>
            </a:r>
            <a:endParaRPr lang="ar-SY" sz="54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ar-SY" smtClean="0"/>
              <a:t>لا يحسن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40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1113635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يحسن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Low">
              <a:buNone/>
            </a:pPr>
            <a:r>
              <a:rPr lang="ar-SY" sz="5400" dirty="0" smtClean="0"/>
              <a:t>....... دعوة المعقود عليها إلى بيت أهل العاقد لتناول طعام الغداء معهم</a:t>
            </a:r>
            <a:endParaRPr lang="ar-SY" sz="54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ar-SY" smtClean="0"/>
              <a:t>لا يحسن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41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9838422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6016" y="1316765"/>
            <a:ext cx="3960440" cy="2880320"/>
          </a:xfrm>
        </p:spPr>
        <p:txBody>
          <a:bodyPr>
            <a:noAutofit/>
          </a:bodyPr>
          <a:lstStyle/>
          <a:p>
            <a:r>
              <a:rPr lang="ar-SY" sz="9600" dirty="0" smtClean="0"/>
              <a:t>شكراً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val="261137456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الدورة التأهيلية للحياة الزوجية</a:t>
            </a:r>
            <a:endParaRPr lang="en-US" dirty="0"/>
          </a:p>
        </p:txBody>
      </p:sp>
      <p:pic>
        <p:nvPicPr>
          <p:cNvPr id="16" name="Picture 3" descr="C:\Users\m.madanli\Desktop\Banner for Social Media 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484784"/>
            <a:ext cx="9144000" cy="5145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63453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دوافع الزواج - 2- تعديل أبو الخير">
  <a:themeElements>
    <a:clrScheme name="Qualifying Course for Marriage Life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Qualifying Course for Marriage Life 1">
      <a:majorFont>
        <a:latin typeface="Calibri"/>
        <a:ea typeface=""/>
        <a:cs typeface="Hacen Saudi Arabia"/>
      </a:majorFont>
      <a:minorFont>
        <a:latin typeface="Calibri"/>
        <a:ea typeface=""/>
        <a:cs typeface="Hacen Saudi Arabia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دوافع الزواج - 2- تعديل أبو الخير</Template>
  <TotalTime>719</TotalTime>
  <Words>857</Words>
  <Application>Microsoft Office PowerPoint</Application>
  <PresentationFormat>عرض على الشاشة (3:4)‏</PresentationFormat>
  <Paragraphs>245</Paragraphs>
  <Slides>43</Slides>
  <Notes>30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8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43</vt:i4>
      </vt:variant>
    </vt:vector>
  </HeadingPairs>
  <TitlesOfParts>
    <vt:vector size="52" baseType="lpstr">
      <vt:lpstr>Diwani Bent</vt:lpstr>
      <vt:lpstr>AGA Arabesque</vt:lpstr>
      <vt:lpstr>PT Bold Heading</vt:lpstr>
      <vt:lpstr>Arial</vt:lpstr>
      <vt:lpstr>Hacen Tunisia Lt</vt:lpstr>
      <vt:lpstr>Hacen Saudi Arabia</vt:lpstr>
      <vt:lpstr>Calibri</vt:lpstr>
      <vt:lpstr>Traditional Arabic</vt:lpstr>
      <vt:lpstr>دوافع الزواج - 2- تعديل أبو الخير</vt:lpstr>
      <vt:lpstr></vt:lpstr>
      <vt:lpstr>ثمان نصائح  بين العقد والعرس</vt:lpstr>
      <vt:lpstr>ثمان نصائح بين العقد والعرس</vt:lpstr>
      <vt:lpstr>أولاً: لا تُطِل الفترة بين العقد والعرس</vt:lpstr>
      <vt:lpstr>www.dr-shaal.com</vt:lpstr>
      <vt:lpstr>عرض تقديمي في PowerPoint</vt:lpstr>
      <vt:lpstr>ثانياً..</vt:lpstr>
      <vt:lpstr>ثالثاً..</vt:lpstr>
      <vt:lpstr>رابعاً..</vt:lpstr>
      <vt:lpstr>خامسا: ماذا تتحدث مع زوجتك؟</vt:lpstr>
      <vt:lpstr>خامسا: ماذا تتحدث مع زوجتك؟</vt:lpstr>
      <vt:lpstr>سادساً:</vt:lpstr>
      <vt:lpstr>سابعاً..</vt:lpstr>
      <vt:lpstr>ثامناً..</vt:lpstr>
      <vt:lpstr>عرض تقديمي في PowerPoint</vt:lpstr>
      <vt:lpstr>عرض تقديمي في PowerPoint</vt:lpstr>
      <vt:lpstr>اختر الإجابة الصحيحة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أَكْثِر</vt:lpstr>
      <vt:lpstr>يسُرُّه</vt:lpstr>
      <vt:lpstr>والدها</vt:lpstr>
      <vt:lpstr>يجوز</vt:lpstr>
      <vt:lpstr>يصح</vt:lpstr>
      <vt:lpstr>فأرسلي معهما</vt:lpstr>
      <vt:lpstr>فاذهبي معهما</vt:lpstr>
      <vt:lpstr>يحسن</vt:lpstr>
      <vt:lpstr>يحسن</vt:lpstr>
      <vt:lpstr>شكراً</vt:lpstr>
      <vt:lpstr>الدورة التأهيلية للحياة الزوجية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الأساسي</dc:creator>
  <cp:lastModifiedBy>MohamadAyham</cp:lastModifiedBy>
  <cp:revision>110</cp:revision>
  <cp:lastPrinted>2014-04-14T10:13:57Z</cp:lastPrinted>
  <dcterms:created xsi:type="dcterms:W3CDTF">2014-04-02T11:23:18Z</dcterms:created>
  <dcterms:modified xsi:type="dcterms:W3CDTF">2020-02-16T09:37:00Z</dcterms:modified>
</cp:coreProperties>
</file>