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375" r:id="rId4"/>
    <p:sldId id="376" r:id="rId5"/>
    <p:sldId id="377" r:id="rId6"/>
    <p:sldId id="378" r:id="rId7"/>
    <p:sldId id="417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90" r:id="rId20"/>
    <p:sldId id="391" r:id="rId21"/>
    <p:sldId id="392" r:id="rId22"/>
    <p:sldId id="393" r:id="rId23"/>
    <p:sldId id="394" r:id="rId24"/>
    <p:sldId id="395" r:id="rId25"/>
    <p:sldId id="396" r:id="rId26"/>
    <p:sldId id="397" r:id="rId27"/>
    <p:sldId id="398" r:id="rId28"/>
    <p:sldId id="399" r:id="rId29"/>
    <p:sldId id="400" r:id="rId30"/>
    <p:sldId id="401" r:id="rId31"/>
    <p:sldId id="402" r:id="rId32"/>
    <p:sldId id="403" r:id="rId33"/>
    <p:sldId id="404" r:id="rId34"/>
    <p:sldId id="405" r:id="rId35"/>
    <p:sldId id="406" r:id="rId36"/>
    <p:sldId id="407" r:id="rId37"/>
    <p:sldId id="408" r:id="rId38"/>
    <p:sldId id="409" r:id="rId39"/>
    <p:sldId id="410" r:id="rId40"/>
    <p:sldId id="411" r:id="rId41"/>
    <p:sldId id="412" r:id="rId42"/>
    <p:sldId id="413" r:id="rId43"/>
    <p:sldId id="414" r:id="rId44"/>
    <p:sldId id="415" r:id="rId45"/>
    <p:sldId id="418" r:id="rId46"/>
    <p:sldId id="416" r:id="rId47"/>
    <p:sldId id="307" r:id="rId48"/>
    <p:sldId id="309" r:id="rId49"/>
  </p:sldIdLst>
  <p:sldSz cx="9144000" cy="6858000" type="screen4x3"/>
  <p:notesSz cx="6858000" cy="9144000"/>
  <p:embeddedFontLst>
    <p:embeddedFont>
      <p:font typeface="Hacen Saudi Arabia" panose="020B0604020202020204" charset="-78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PT Bold Heading" panose="02010400000000000000" pitchFamily="2" charset="-78"/>
      <p:regular r:id="rId56"/>
    </p:embeddedFont>
    <p:embeddedFont>
      <p:font typeface="Traditional Arabic" panose="02020603050405020304" pitchFamily="18" charset="-78"/>
      <p:regular r:id="rId57"/>
      <p:bold r:id="rId58"/>
    </p:embeddedFont>
    <p:embeddedFont>
      <p:font typeface="AGA Arabesque" panose="05010101010101010101" pitchFamily="2" charset="2"/>
      <p:regular r:id="rId59"/>
    </p:embeddedFont>
    <p:embeddedFont>
      <p:font typeface="Diwani Bent" panose="02010400000000000000" pitchFamily="2" charset="-78"/>
      <p:regular r:id="rId60"/>
    </p:embeddedFont>
    <p:embeddedFont>
      <p:font typeface="Hacen Tunisia Lt" panose="020B0604020202020204" charset="-78"/>
      <p:regular r:id="rId61"/>
    </p:embeddedFont>
    <p:embeddedFont>
      <p:font typeface="Monotype Koufi" pitchFamily="2" charset="-78"/>
      <p:bold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56">
          <p15:clr>
            <a:srgbClr val="A4A3A4"/>
          </p15:clr>
        </p15:guide>
        <p15:guide id="2" orient="horz" pos="527">
          <p15:clr>
            <a:srgbClr val="A4A3A4"/>
          </p15:clr>
        </p15:guide>
        <p15:guide id="3" orient="horz" pos="1026">
          <p15:clr>
            <a:srgbClr val="A4A3A4"/>
          </p15:clr>
        </p15:guide>
        <p15:guide id="4" orient="horz" pos="2024">
          <p15:clr>
            <a:srgbClr val="A4A3A4"/>
          </p15:clr>
        </p15:guide>
        <p15:guide id="5" orient="horz" pos="2069">
          <p15:clr>
            <a:srgbClr val="A4A3A4"/>
          </p15:clr>
        </p15:guide>
        <p15:guide id="6" orient="horz" pos="3158">
          <p15:clr>
            <a:srgbClr val="A4A3A4"/>
          </p15:clr>
        </p15:guide>
        <p15:guide id="7" orient="horz" pos="1071">
          <p15:clr>
            <a:srgbClr val="A4A3A4"/>
          </p15:clr>
        </p15:guide>
        <p15:guide id="8" orient="horz" pos="3113">
          <p15:clr>
            <a:srgbClr val="A4A3A4"/>
          </p15:clr>
        </p15:guide>
        <p15:guide id="9" pos="249">
          <p15:clr>
            <a:srgbClr val="A4A3A4"/>
          </p15:clr>
        </p15:guide>
        <p15:guide id="10" pos="68">
          <p15:clr>
            <a:srgbClr val="A4A3A4"/>
          </p15:clr>
        </p15:guide>
        <p15:guide id="11" pos="3152">
          <p15:clr>
            <a:srgbClr val="A4A3A4"/>
          </p15:clr>
        </p15:guide>
        <p15:guide id="12" pos="3016">
          <p15:clr>
            <a:srgbClr val="A4A3A4"/>
          </p15:clr>
        </p15:guide>
        <p15:guide id="13" pos="5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3F98"/>
    <a:srgbClr val="974BB5"/>
    <a:srgbClr val="058123"/>
    <a:srgbClr val="C385BA"/>
    <a:srgbClr val="C0504D"/>
    <a:srgbClr val="F71139"/>
    <a:srgbClr val="ED0080"/>
    <a:srgbClr val="7F3598"/>
    <a:srgbClr val="8DC63F"/>
    <a:srgbClr val="DF31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بلا نمط، بلا شبكة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نمط متوسط 4 - تميي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نمط فاتح 3 - تميي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017" autoAdjust="0"/>
  </p:normalViewPr>
  <p:slideViewPr>
    <p:cSldViewPr snapToObjects="1">
      <p:cViewPr varScale="1">
        <p:scale>
          <a:sx n="82" d="100"/>
          <a:sy n="82" d="100"/>
        </p:scale>
        <p:origin x="480" y="72"/>
      </p:cViewPr>
      <p:guideLst>
        <p:guide orient="horz" pos="4156"/>
        <p:guide orient="horz" pos="527"/>
        <p:guide orient="horz" pos="1026"/>
        <p:guide orient="horz" pos="2024"/>
        <p:guide orient="horz" pos="2069"/>
        <p:guide orient="horz" pos="3158"/>
        <p:guide orient="horz" pos="1071"/>
        <p:guide orient="horz" pos="3113"/>
        <p:guide pos="249"/>
        <p:guide pos="68"/>
        <p:guide pos="3152"/>
        <p:guide pos="3016"/>
        <p:guide pos="5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5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font" Target="fonts/font1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6.fntdata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7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ar-SA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509951881014887E-2"/>
          <c:y val="7.373126746253493E-2"/>
          <c:w val="0.90318635170603689"/>
          <c:h val="0.794121725593719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ورقة1!$B$1</c:f>
              <c:strCache>
                <c:ptCount val="1"/>
                <c:pt idx="0">
                  <c:v>سلسلة 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60000"/>
                    <a:satMod val="160000"/>
                  </a:schemeClr>
                </a:gs>
                <a:gs pos="46000">
                  <a:schemeClr val="accent2">
                    <a:tint val="86000"/>
                    <a:satMod val="160000"/>
                  </a:schemeClr>
                </a:gs>
                <a:gs pos="100000">
                  <a:schemeClr val="accent2">
                    <a:shade val="40000"/>
                    <a:satMod val="160000"/>
                  </a:schemeClr>
                </a:gs>
              </a:gsLst>
              <a:path path="circle">
                <a:fillToRect l="50000" t="155000" r="50000" b="-55000"/>
              </a:path>
            </a:gradFill>
            <a:ln>
              <a:noFill/>
            </a:ln>
            <a:effectLst>
              <a:outerShdw blurRad="50800" dist="38100" dir="14700000" algn="t" rotWithShape="0">
                <a:srgbClr val="000000">
                  <a:alpha val="6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3600000"/>
              </a:lightRig>
            </a:scene3d>
            <a:sp3d prstMaterial="plastic">
              <a:bevelT w="127000" h="38200" prst="relaxedInset"/>
              <a:contourClr>
                <a:schemeClr val="dk1"/>
              </a:contourClr>
            </a:sp3d>
          </c:spPr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A0F5-42F7-8C55-2872381BA3C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0F5-42F7-8C55-2872381BA3C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A0F5-42F7-8C55-2872381BA3C5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0F5-42F7-8C55-2872381BA3C5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A0F5-42F7-8C55-2872381BA3C5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0F5-42F7-8C55-2872381BA3C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ورقة1!$A$2:$A$4</c:f>
              <c:strCache>
                <c:ptCount val="3"/>
                <c:pt idx="0">
                  <c:v>يؤدي إلى زيادة المشكلة</c:v>
                </c:pt>
                <c:pt idx="1">
                  <c:v>يؤدي إلى تخفيفها</c:v>
                </c:pt>
                <c:pt idx="2">
                  <c:v>لا يؤثر على المشكلة</c:v>
                </c:pt>
              </c:strCache>
            </c:strRef>
          </c:cat>
          <c:val>
            <c:numRef>
              <c:f>ورقة1!$B$2:$B$4</c:f>
              <c:numCache>
                <c:formatCode>General</c:formatCode>
                <c:ptCount val="3"/>
                <c:pt idx="0">
                  <c:v>82.7</c:v>
                </c:pt>
                <c:pt idx="1">
                  <c:v>16.3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0F5-42F7-8C55-2872381BA3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5"/>
        <c:axId val="148699680"/>
        <c:axId val="148700240"/>
      </c:barChart>
      <c:catAx>
        <c:axId val="1486996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atMod val="12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700240"/>
        <c:crosses val="autoZero"/>
        <c:auto val="1"/>
        <c:lblAlgn val="ctr"/>
        <c:lblOffset val="100"/>
        <c:noMultiLvlLbl val="0"/>
      </c:catAx>
      <c:valAx>
        <c:axId val="148700240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  <a:satMod val="120000"/>
                </a:schemeClr>
              </a:solidFill>
              <a:prstDash val="sysDot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tint val="75000"/>
                <a:satMod val="120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8699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DEC4-ED36-4C2D-862A-D8664C40ECE5}" type="datetimeFigureOut">
              <a:rPr lang="en-US" smtClean="0"/>
              <a:pPr/>
              <a:t>2/16/2020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0F10A-35A7-42BC-98B4-29881B76947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7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546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2527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183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340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Y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D0F10A-35A7-42BC-98B4-29881B769478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09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124744"/>
            <a:ext cx="3960440" cy="2880320"/>
          </a:xfrm>
        </p:spPr>
        <p:txBody>
          <a:bodyPr/>
          <a:lstStyle>
            <a:lvl1pPr>
              <a:defRPr>
                <a:solidFill>
                  <a:srgbClr val="ED0080"/>
                </a:solidFill>
                <a:latin typeface="Hacen Saudi Arabia" pitchFamily="2" charset="-78"/>
                <a:cs typeface="Hacen Saudi Arabia" pitchFamily="2" charset="-78"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112060" y="3020955"/>
            <a:ext cx="3168352" cy="480053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rgbClr val="7F3F98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>
                <a:solidFill>
                  <a:srgbClr val="7F3F98"/>
                </a:solidFill>
              </a:defRPr>
            </a:lvl1pPr>
            <a:lvl2pPr>
              <a:defRPr>
                <a:solidFill>
                  <a:srgbClr val="974BB5"/>
                </a:solidFill>
              </a:defRPr>
            </a:lvl2pPr>
            <a:lvl3pPr>
              <a:defRPr>
                <a:solidFill>
                  <a:srgbClr val="A96CC2"/>
                </a:solidFill>
              </a:defRPr>
            </a:lvl3pPr>
            <a:lvl4pPr>
              <a:defRPr>
                <a:solidFill>
                  <a:srgbClr val="BA88CE"/>
                </a:solidFill>
              </a:defRPr>
            </a:lvl4pPr>
            <a:lvl5pPr>
              <a:defRPr>
                <a:solidFill>
                  <a:srgbClr val="CDA9DB"/>
                </a:solidFill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931021"/>
            <a:ext cx="7019056" cy="1362075"/>
          </a:xfrm>
        </p:spPr>
        <p:txBody>
          <a:bodyPr anchor="t"/>
          <a:lstStyle>
            <a:lvl1pPr algn="l">
              <a:defRPr sz="4800" b="0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430833"/>
            <a:ext cx="7019056" cy="1500187"/>
          </a:xfrm>
        </p:spPr>
        <p:txBody>
          <a:bodyPr anchor="b">
            <a:noAutofit/>
          </a:bodyPr>
          <a:lstStyle>
            <a:lvl1pPr marL="0" indent="0">
              <a:buNone/>
              <a:defRPr sz="6000">
                <a:solidFill>
                  <a:srgbClr val="7F3F98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>
                <a:solidFill>
                  <a:srgbClr val="7F3F98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37109"/>
            <a:ext cx="4040188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68893"/>
            <a:ext cx="4040188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37109"/>
            <a:ext cx="4041775" cy="639763"/>
          </a:xfrm>
        </p:spPr>
        <p:txBody>
          <a:bodyPr anchor="b">
            <a:noAutofit/>
          </a:bodyPr>
          <a:lstStyle>
            <a:lvl1pPr marL="0" indent="0" algn="r">
              <a:buNone/>
              <a:defRPr sz="3200" b="1">
                <a:solidFill>
                  <a:srgbClr val="8DC63F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68893"/>
            <a:ext cx="4041775" cy="3951288"/>
          </a:xfrm>
        </p:spPr>
        <p:txBody>
          <a:bodyPr/>
          <a:lstStyle>
            <a:lvl1pPr algn="r">
              <a:defRPr sz="2400">
                <a:solidFill>
                  <a:srgbClr val="8A6140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 w="19050">
                  <a:noFill/>
                </a:ln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Rea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أ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مستطيل مستدير الزوايا 46"/>
          <p:cNvSpPr/>
          <p:nvPr userDrawn="1"/>
        </p:nvSpPr>
        <p:spPr>
          <a:xfrm>
            <a:off x="4893092" y="260648"/>
            <a:ext cx="4071396" cy="6337002"/>
          </a:xfrm>
          <a:prstGeom prst="roundRect">
            <a:avLst>
              <a:gd name="adj" fmla="val 2398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 dirty="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8" name="مستطيل مستدير الزوايا 47"/>
          <p:cNvSpPr/>
          <p:nvPr userDrawn="1"/>
        </p:nvSpPr>
        <p:spPr>
          <a:xfrm>
            <a:off x="395288" y="5337650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49" name="مستطيل مستدير الزوايا 48"/>
          <p:cNvSpPr/>
          <p:nvPr userDrawn="1"/>
        </p:nvSpPr>
        <p:spPr>
          <a:xfrm>
            <a:off x="395288" y="3681888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0" name="مستطيل مستدير الزوايا 49"/>
          <p:cNvSpPr/>
          <p:nvPr userDrawn="1"/>
        </p:nvSpPr>
        <p:spPr>
          <a:xfrm rot="10800000">
            <a:off x="395900" y="1952975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1" name="مستطيل مستدير الزوايا 50"/>
          <p:cNvSpPr/>
          <p:nvPr userDrawn="1"/>
        </p:nvSpPr>
        <p:spPr>
          <a:xfrm rot="10800000">
            <a:off x="395288" y="355783"/>
            <a:ext cx="4392000" cy="1260000"/>
          </a:xfrm>
          <a:prstGeom prst="roundRect">
            <a:avLst>
              <a:gd name="adj" fmla="val 10030"/>
            </a:avLst>
          </a:prstGeom>
          <a:noFill/>
          <a:ln w="3175">
            <a:solidFill>
              <a:srgbClr val="C00000"/>
            </a:solidFill>
            <a:prstDash val="sys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1" anchor="ctr"/>
          <a:lstStyle/>
          <a:p>
            <a:pPr algn="ctr" fontAlgn="auto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/>
            </a:pPr>
            <a:endParaRPr lang="ar-SY" sz="4500">
              <a:solidFill>
                <a:srgbClr val="0000AB"/>
              </a:solidFill>
              <a:latin typeface="Traditional Arabic" pitchFamily="18" charset="-78"/>
              <a:cs typeface="PT Bold Heading" pitchFamily="2" charset="-78"/>
            </a:endParaRPr>
          </a:p>
        </p:txBody>
      </p:sp>
      <p:sp>
        <p:nvSpPr>
          <p:cNvPr id="54" name="عنصر نائب للمحتوى 2"/>
          <p:cNvSpPr>
            <a:spLocks noGrp="1"/>
          </p:cNvSpPr>
          <p:nvPr>
            <p:ph idx="14" hasCustomPrompt="1"/>
          </p:nvPr>
        </p:nvSpPr>
        <p:spPr>
          <a:xfrm>
            <a:off x="395288" y="3681888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5" name="عنصر نائب للمحتوى 2"/>
          <p:cNvSpPr>
            <a:spLocks noGrp="1"/>
          </p:cNvSpPr>
          <p:nvPr>
            <p:ph idx="15" hasCustomPrompt="1"/>
          </p:nvPr>
        </p:nvSpPr>
        <p:spPr>
          <a:xfrm>
            <a:off x="395288" y="5337650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buNone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6" name="مربع نص 55"/>
          <p:cNvSpPr txBox="1"/>
          <p:nvPr userDrawn="1"/>
        </p:nvSpPr>
        <p:spPr>
          <a:xfrm>
            <a:off x="107950" y="1736872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t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Y" sz="2800" kern="120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ب</a:t>
            </a:r>
            <a:endParaRPr lang="ar-SY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7" name="مربع نص 56"/>
          <p:cNvSpPr txBox="1"/>
          <p:nvPr userDrawn="1"/>
        </p:nvSpPr>
        <p:spPr>
          <a:xfrm>
            <a:off x="107950" y="3392461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800" kern="1200" dirty="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ج</a:t>
            </a:r>
            <a:endParaRPr lang="ar-SY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9" name="مربع نص 58"/>
          <p:cNvSpPr txBox="1"/>
          <p:nvPr userDrawn="1"/>
        </p:nvSpPr>
        <p:spPr>
          <a:xfrm>
            <a:off x="107950" y="5121248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A" sz="2800" kern="1200" dirty="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د</a:t>
            </a:r>
          </a:p>
        </p:txBody>
      </p:sp>
      <p:sp>
        <p:nvSpPr>
          <p:cNvPr id="53" name="عنصر نائب للمحتوى 2"/>
          <p:cNvSpPr>
            <a:spLocks noGrp="1"/>
          </p:cNvSpPr>
          <p:nvPr>
            <p:ph idx="13" hasCustomPrompt="1"/>
          </p:nvPr>
        </p:nvSpPr>
        <p:spPr>
          <a:xfrm>
            <a:off x="395288" y="1952976"/>
            <a:ext cx="4392612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marL="0" indent="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2pPr>
            <a:lvl3pPr marL="0" indent="0" algn="ctr" defTabSz="685800" rtl="1" eaLnBrk="1" latinLnBrk="0" hangingPunct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j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60" name="عنصر نائب للنص 42"/>
          <p:cNvSpPr>
            <a:spLocks noGrp="1"/>
          </p:cNvSpPr>
          <p:nvPr>
            <p:ph type="body" sz="quarter" idx="16"/>
          </p:nvPr>
        </p:nvSpPr>
        <p:spPr>
          <a:xfrm>
            <a:off x="5004048" y="260648"/>
            <a:ext cx="3960440" cy="6337002"/>
          </a:xfrm>
          <a:noFill/>
        </p:spPr>
        <p:txBody>
          <a:bodyPr anchor="ctr">
            <a:normAutofit/>
          </a:bodyPr>
          <a:lstStyle>
            <a:lvl1pPr marL="0" algn="justLow" defTabSz="685800" rtl="1" eaLnBrk="1" latinLnBrk="0" hangingPunct="1">
              <a:buNone/>
              <a:defRPr lang="ar-SY" sz="4000" b="0" kern="1200" dirty="0">
                <a:solidFill>
                  <a:srgbClr val="C00000"/>
                </a:solidFill>
                <a:latin typeface="Hacen Saudi Arabia" pitchFamily="2" charset="-78"/>
                <a:ea typeface="+mj-ea"/>
                <a:cs typeface="Hacen Saudi Arabia" pitchFamily="2" charset="-78"/>
              </a:defRPr>
            </a:lvl1pPr>
          </a:lstStyle>
          <a:p>
            <a:pPr marL="0" lvl="0" indent="0" algn="justLow" defTabSz="685800" rtl="1" eaLnBrk="1" latinLnBrk="0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  <a:endParaRPr lang="ar-SY" dirty="0"/>
          </a:p>
        </p:txBody>
      </p:sp>
      <p:sp>
        <p:nvSpPr>
          <p:cNvPr id="58" name="مربع نص 57"/>
          <p:cNvSpPr txBox="1"/>
          <p:nvPr userDrawn="1"/>
        </p:nvSpPr>
        <p:spPr>
          <a:xfrm>
            <a:off x="107950" y="116632"/>
            <a:ext cx="540000" cy="540000"/>
          </a:xfrm>
          <a:prstGeom prst="ellipse">
            <a:avLst/>
          </a:prstGeom>
          <a:solidFill>
            <a:srgbClr val="C0504D"/>
          </a:solidFill>
        </p:spPr>
        <p:txBody>
          <a:bodyPr vert="horz" lIns="68580" tIns="34290" rIns="68580" bIns="34290" rtlCol="1" anchor="ctr">
            <a:noAutofit/>
          </a:bodyPr>
          <a:lstStyle/>
          <a:p>
            <a:pPr algn="ctr" rtl="1">
              <a:spcBef>
                <a:spcPct val="20000"/>
              </a:spcBef>
              <a:spcAft>
                <a:spcPts val="1350"/>
              </a:spcAft>
              <a:buFont typeface="Arial" pitchFamily="34" charset="0"/>
              <a:buNone/>
            </a:pPr>
            <a:r>
              <a:rPr lang="ar-SY" sz="2800" kern="1200" smtClean="0">
                <a:solidFill>
                  <a:schemeClr val="bg1"/>
                </a:solidFill>
                <a:latin typeface="Hacen Tunisia Lt" pitchFamily="2" charset="-78"/>
                <a:ea typeface="+mn-ea"/>
                <a:cs typeface="Hacen Tunisia Lt" pitchFamily="2" charset="-78"/>
              </a:rPr>
              <a:t>أ</a:t>
            </a:r>
            <a:endParaRPr lang="ar-SA" sz="2800" kern="1200" dirty="0" smtClean="0">
              <a:solidFill>
                <a:schemeClr val="bg1"/>
              </a:solidFill>
              <a:latin typeface="Hacen Tunisia Lt" pitchFamily="2" charset="-78"/>
              <a:ea typeface="+mn-ea"/>
              <a:cs typeface="Hacen Tunisia Lt" pitchFamily="2" charset="-78"/>
            </a:endParaRPr>
          </a:p>
        </p:txBody>
      </p:sp>
      <p:sp>
        <p:nvSpPr>
          <p:cNvPr id="52" name="عنصر نائب للمحتوى 2"/>
          <p:cNvSpPr>
            <a:spLocks noGrp="1"/>
          </p:cNvSpPr>
          <p:nvPr>
            <p:ph idx="1" hasCustomPrompt="1"/>
          </p:nvPr>
        </p:nvSpPr>
        <p:spPr>
          <a:xfrm>
            <a:off x="395288" y="368800"/>
            <a:ext cx="4392000" cy="1260000"/>
          </a:xfrm>
          <a:noFill/>
        </p:spPr>
        <p:txBody>
          <a:bodyPr vert="horz" lIns="68580" tIns="34290" rIns="68580" bIns="34290" rtlCol="1" anchor="ctr">
            <a:noAutofit/>
          </a:bodyPr>
          <a:lstStyle>
            <a:lvl1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4000" kern="1200" dirty="0" smtClean="0">
                <a:solidFill>
                  <a:srgbClr val="7F3F98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  <a:lvl2pPr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2pPr>
            <a:lvl3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3pPr>
            <a:lvl4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A" sz="3000" b="1" kern="1200" cap="none" spc="0" dirty="0" smtClean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4pPr>
            <a:lvl5pPr algn="ctr" defTabSz="685800" rtl="1" eaLnBrk="1" latinLnBrk="0" hangingPunct="1">
              <a:spcBef>
                <a:spcPct val="20000"/>
              </a:spcBef>
              <a:buFont typeface="Arial" pitchFamily="34" charset="0"/>
              <a:defRPr lang="ar-SY" sz="3000" b="1" kern="1200" cap="none" spc="0" dirty="0">
                <a:ln>
                  <a:noFill/>
                </a:ln>
                <a:solidFill>
                  <a:srgbClr val="000096"/>
                </a:solidFill>
                <a:effectLst/>
                <a:latin typeface="Traditional Arabic" pitchFamily="18" charset="-78"/>
                <a:ea typeface="+mn-ea"/>
                <a:cs typeface="Traditional Arabic" pitchFamily="18" charset="-78"/>
              </a:defRPr>
            </a:lvl5pPr>
          </a:lstStyle>
          <a:p>
            <a:pPr marL="0" lvl="0" indent="-342900" algn="ctr" defTabSz="685800" rtl="1" eaLnBrk="1" latinLnBrk="0" hangingPunct="1">
              <a:lnSpc>
                <a:spcPct val="150000"/>
              </a:lnSpc>
              <a:spcBef>
                <a:spcPct val="20000"/>
              </a:spcBef>
              <a:buFontTx/>
              <a:buNone/>
            </a:pPr>
            <a:r>
              <a:rPr lang="ar-SA" dirty="0" smtClean="0"/>
              <a:t>انقر لتحرير أنماط النص الرئيسي</a:t>
            </a:r>
          </a:p>
        </p:txBody>
      </p:sp>
    </p:spTree>
    <p:extLst>
      <p:ext uri="{BB962C8B-B14F-4D97-AF65-F5344CB8AC3E}">
        <p14:creationId xmlns:p14="http://schemas.microsoft.com/office/powerpoint/2010/main" val="28962293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6600"/>
                                      </p:to>
                                    </p:animClr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1FFCD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4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7" dur="2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8" dur="2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0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1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3" dur="indefinite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4" dur="indefinite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9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0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2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3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5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86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indefinite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4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4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5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animBg="1"/>
      <p:bldP spid="56" grpId="1" animBg="1"/>
      <p:bldP spid="57" grpId="0" animBg="1"/>
      <p:bldP spid="57" grpId="1" animBg="1"/>
      <p:bldP spid="59" grpId="0" animBg="1"/>
      <p:bldP spid="59" grpId="1" animBg="1"/>
      <p:bldP spid="53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1" build="p">
        <p:tmplLst>
          <p:tmpl lvl="1">
            <p:tnLst>
              <p:par>
                <p:cTn presetID="9" presetClass="emph" presetSubtype="0" nodeType="withEffect">
                  <p:stCondLst>
                    <p:cond delay="0"/>
                  </p:stCondLst>
                  <p:childTnLst>
                    <p:set>
                      <p:cBhvr rctx="PPT">
                        <p:cTn dur="indefinite"/>
                        <p:tgtEl>
                          <p:spTgt spid="53"/>
                        </p:tgtEl>
                        <p:attrNameLst>
                          <p:attrName>style.opacity</p:attrName>
                        </p:attrNameLst>
                      </p:cBhvr>
                      <p:to>
                        <p:strVal val="0.5"/>
                      </p:to>
                    </p:set>
                    <p:animEffect filter="image" prLst="opacity: 0.5">
                      <p:cBhvr rctx="IE">
                        <p:cTn dur="indefinite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animBg="1"/>
      <p:bldP spid="52" grpId="0" build="p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5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بالتدريج بالنق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512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8" presetClass="entr" presetSubtype="1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strips(down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عرض مرة واحد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96933" y="273049"/>
            <a:ext cx="3008313" cy="1162051"/>
          </a:xfrm>
        </p:spPr>
        <p:txBody>
          <a:bodyPr anchor="ctr"/>
          <a:lstStyle>
            <a:lvl1pPr algn="ctr">
              <a:defRPr sz="2000" b="0"/>
            </a:lvl1pPr>
          </a:lstStyle>
          <a:p>
            <a:r>
              <a:rPr lang="ar-SA" dirty="0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73051"/>
            <a:ext cx="5111750" cy="5853114"/>
          </a:xfrm>
        </p:spPr>
        <p:txBody>
          <a:bodyPr/>
          <a:lstStyle>
            <a:lvl1pPr marL="0" indent="0">
              <a:tabLst>
                <a:tab pos="355600" algn="l"/>
              </a:tabLst>
              <a:defRPr sz="3200"/>
            </a:lvl1pPr>
            <a:lvl2pPr marL="0" indent="0">
              <a:tabLst>
                <a:tab pos="355600" algn="l"/>
              </a:tabLst>
              <a:defRPr sz="2800"/>
            </a:lvl2pPr>
            <a:lvl3pPr marL="0" indent="0">
              <a:tabLst>
                <a:tab pos="355600" algn="l"/>
              </a:tabLst>
              <a:defRPr sz="2400"/>
            </a:lvl3pPr>
            <a:lvl4pPr marL="0" indent="0">
              <a:tabLst>
                <a:tab pos="355600" algn="l"/>
              </a:tabLst>
              <a:defRPr sz="2000"/>
            </a:lvl4pPr>
            <a:lvl5pPr marL="0" indent="0">
              <a:tabLst>
                <a:tab pos="355600" algn="l"/>
              </a:tabLst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  <a:p>
            <a:pPr lvl="1"/>
            <a:r>
              <a:rPr lang="ar-SA" dirty="0" smtClean="0"/>
              <a:t>المستوى الثاني</a:t>
            </a:r>
          </a:p>
          <a:p>
            <a:pPr lvl="2"/>
            <a:r>
              <a:rPr lang="ar-SA" dirty="0" smtClean="0"/>
              <a:t>المستوى الثالث</a:t>
            </a:r>
          </a:p>
          <a:p>
            <a:pPr lvl="3"/>
            <a:r>
              <a:rPr lang="ar-SA" dirty="0" smtClean="0"/>
              <a:t>المستوى الرابع</a:t>
            </a:r>
          </a:p>
          <a:p>
            <a:pPr lvl="4"/>
            <a:r>
              <a:rPr lang="ar-SA" dirty="0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96933" y="1435102"/>
            <a:ext cx="3008313" cy="4691063"/>
          </a:xfrm>
        </p:spPr>
        <p:txBody>
          <a:bodyPr/>
          <a:lstStyle>
            <a:lvl1pPr marL="0" indent="0" algn="justLow">
              <a:buNone/>
              <a:defRPr sz="1400">
                <a:solidFill>
                  <a:srgbClr val="7F3F98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dirty="0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15D5B-062A-49CC-8D8D-421FC995FB6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561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528" y="274639"/>
            <a:ext cx="84969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3528" y="1426832"/>
            <a:ext cx="84969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0568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1">
              <a:defRPr sz="1050">
                <a:solidFill>
                  <a:srgbClr val="DE186D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9512" y="6356351"/>
            <a:ext cx="3456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l" defTabSz="914400" rtl="1" eaLnBrk="1" latinLnBrk="0" hangingPunct="1">
              <a:defRPr lang="ar-SY" sz="1400" kern="1200" smtClean="0">
                <a:solidFill>
                  <a:srgbClr val="F6ADCD"/>
                </a:solidFill>
                <a:latin typeface="Hacen Tunisia Lt" pitchFamily="2" charset="-78"/>
                <a:ea typeface="+mn-ea"/>
                <a:cs typeface="Hacen Tunisia Lt" pitchFamily="2" charset="-78"/>
              </a:defRPr>
            </a:lvl1pPr>
          </a:lstStyle>
          <a:p>
            <a:r>
              <a:rPr lang="ar-SY" smtClean="0"/>
              <a:t>دورة جامع الزهراء - 2017</a:t>
            </a:r>
            <a:endParaRPr lang="ar-S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80" y="5323257"/>
            <a:ext cx="755576" cy="92319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lvl1pPr algn="ctr" rtl="1">
              <a:defRPr sz="2800" b="1">
                <a:ln w="19050">
                  <a:noFill/>
                </a:ln>
                <a:solidFill>
                  <a:srgbClr val="92278F"/>
                </a:solidFill>
                <a:latin typeface="Hacen Tunisia Lt" pitchFamily="2" charset="-78"/>
                <a:cs typeface="Hacen Tunisia Lt" pitchFamily="2" charset="-78"/>
              </a:defRPr>
            </a:lvl1pPr>
          </a:lstStyle>
          <a:p>
            <a:fld id="{11815D5B-062A-49CC-8D8D-421FC995FB6D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  <p:sldLayoutId id="2147483671" r:id="rId13"/>
    <p:sldLayoutId id="2147483669" r:id="rId14"/>
    <p:sldLayoutId id="2147483670" r:id="rId15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1" eaLnBrk="1" latinLnBrk="0" hangingPunct="1">
        <a:spcBef>
          <a:spcPct val="0"/>
        </a:spcBef>
        <a:buNone/>
        <a:defRPr sz="4800" kern="1200">
          <a:solidFill>
            <a:srgbClr val="ED0080"/>
          </a:solidFill>
          <a:latin typeface="Hacen Saudi Arabia" pitchFamily="2" charset="-78"/>
          <a:ea typeface="+mj-ea"/>
          <a:cs typeface="Hacen Saudi Arabia" pitchFamily="2" charset="-78"/>
        </a:defRPr>
      </a:lvl1pPr>
    </p:titleStyle>
    <p:bodyStyle>
      <a:lvl1pPr marL="342900" indent="-3429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8"/>
        </a:buBlip>
        <a:defRPr sz="3600" kern="1200">
          <a:solidFill>
            <a:srgbClr val="7F3F98"/>
          </a:solidFill>
          <a:latin typeface="Hacen Tunisia Lt" pitchFamily="2" charset="-78"/>
          <a:ea typeface="+mn-ea"/>
          <a:cs typeface="Hacen Tunisia Lt" pitchFamily="2" charset="-78"/>
        </a:defRPr>
      </a:lvl1pPr>
      <a:lvl2pPr marL="742950" indent="-28575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19"/>
        </a:buBlip>
        <a:defRPr sz="3600" kern="1200">
          <a:solidFill>
            <a:srgbClr val="D0A0C9"/>
          </a:solidFill>
          <a:latin typeface="Hacen Tunisia Lt" pitchFamily="2" charset="-78"/>
          <a:ea typeface="+mn-ea"/>
          <a:cs typeface="Hacen Tunisia Lt" pitchFamily="2" charset="-78"/>
        </a:defRPr>
      </a:lvl2pPr>
      <a:lvl3pPr marL="11430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0"/>
        </a:buBlip>
        <a:defRPr sz="3200" kern="1200">
          <a:solidFill>
            <a:srgbClr val="DBB7D6"/>
          </a:solidFill>
          <a:latin typeface="Hacen Tunisia Lt" pitchFamily="2" charset="-78"/>
          <a:ea typeface="+mn-ea"/>
          <a:cs typeface="Hacen Tunisia Lt" pitchFamily="2" charset="-78"/>
        </a:defRPr>
      </a:lvl3pPr>
      <a:lvl4pPr marL="1600200" indent="-228600" algn="r" defTabSz="914400" rtl="1" eaLnBrk="1" latinLnBrk="0" hangingPunct="1">
        <a:lnSpc>
          <a:spcPct val="150000"/>
        </a:lnSpc>
        <a:spcBef>
          <a:spcPct val="20000"/>
        </a:spcBef>
        <a:buFontTx/>
        <a:buBlip>
          <a:blip r:embed="rId21"/>
        </a:buBlip>
        <a:defRPr sz="2800" kern="1200">
          <a:solidFill>
            <a:srgbClr val="D9B1D3"/>
          </a:solidFill>
          <a:latin typeface="Hacen Tunisia Lt" pitchFamily="2" charset="-78"/>
          <a:ea typeface="+mn-ea"/>
          <a:cs typeface="Hacen Tunisia Lt" pitchFamily="2" charset="-78"/>
        </a:defRPr>
      </a:lvl4pPr>
      <a:lvl5pPr marL="2057400" indent="-228600" algn="r" defTabSz="914400" rtl="1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800" kern="1200">
          <a:solidFill>
            <a:srgbClr val="E8D0E5"/>
          </a:solidFill>
          <a:latin typeface="Hacen Tunisia Lt" pitchFamily="2" charset="-78"/>
          <a:ea typeface="+mn-ea"/>
          <a:cs typeface="Hacen Tunisia Lt" pitchFamily="2" charset="-78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عنوان 7"/>
          <p:cNvSpPr>
            <a:spLocks noGrp="1"/>
          </p:cNvSpPr>
          <p:nvPr>
            <p:ph type="ctrTitle" idx="4294967295"/>
          </p:nvPr>
        </p:nvSpPr>
        <p:spPr>
          <a:xfrm>
            <a:off x="0" y="-564332"/>
            <a:ext cx="9144000" cy="7725192"/>
          </a:xfr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ar-SY" sz="49600" dirty="0" smtClean="0">
                <a:ea typeface="Calibri"/>
                <a:cs typeface="Traditional Arabic"/>
                <a:sym typeface="AGA Arabesque"/>
              </a:rPr>
              <a:t></a:t>
            </a:r>
            <a:endParaRPr lang="ar-SY" sz="49600" dirty="0" smtClean="0">
              <a:solidFill>
                <a:srgbClr val="FFDF57"/>
              </a:solidFill>
              <a:cs typeface="Diwani Bent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99345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51920" y="836712"/>
            <a:ext cx="5184576" cy="3456384"/>
          </a:xfrm>
        </p:spPr>
        <p:txBody>
          <a:bodyPr>
            <a:noAutofit/>
          </a:bodyPr>
          <a:lstStyle/>
          <a:p>
            <a:r>
              <a:rPr lang="ar-SY" sz="4400" dirty="0" smtClean="0"/>
              <a:t>قواعد مهمة لاحتواء المشكلاة الزوجية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60032" y="3356992"/>
            <a:ext cx="3168352" cy="480053"/>
          </a:xfrm>
        </p:spPr>
        <p:txBody>
          <a:bodyPr/>
          <a:lstStyle/>
          <a:p>
            <a:pPr algn="ctr"/>
            <a:r>
              <a:rPr lang="ar-SY" dirty="0" smtClean="0">
                <a:solidFill>
                  <a:srgbClr val="7030A0"/>
                </a:solidFill>
              </a:rPr>
              <a:t>الدورة التأهيلية للحياة الزوجية</a:t>
            </a:r>
            <a:endParaRPr 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379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الأساسي\Desktop\متفرقات\اختبار بصري\عجوز وبنت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707904" y="171601"/>
            <a:ext cx="5436096" cy="6686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92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anchor="ctr"/>
          <a:lstStyle/>
          <a:p>
            <a:r>
              <a:rPr lang="ar-SY" sz="3600" smtClean="0"/>
              <a:t>أولاً.. المقدِّمة</a:t>
            </a:r>
            <a:endParaRPr lang="en-US" sz="3600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4294967295"/>
          </p:nvPr>
        </p:nvSpPr>
        <p:spPr>
          <a:xfrm>
            <a:off x="467544" y="1435102"/>
            <a:ext cx="8676456" cy="46910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</a:pPr>
            <a:r>
              <a:rPr lang="ar-SY" dirty="0" smtClean="0"/>
              <a:t>المُشكِلات الزَّوجية سُنَّة طبيعية ناشئة عن الاختلاف.</a:t>
            </a:r>
          </a:p>
          <a:p>
            <a:pPr algn="just">
              <a:lnSpc>
                <a:spcPct val="125000"/>
              </a:lnSpc>
              <a:spcBef>
                <a:spcPts val="0"/>
              </a:spcBef>
              <a:tabLst>
                <a:tab pos="8456613" algn="l"/>
              </a:tabLst>
            </a:pPr>
            <a:r>
              <a:rPr lang="ar-SY" dirty="0" smtClean="0"/>
              <a:t>يقول الله تعالى: </a:t>
            </a:r>
            <a:r>
              <a:rPr lang="ar-SY" dirty="0">
                <a:ea typeface="Monotype Koufi" pitchFamily="2" charset="-78"/>
              </a:rPr>
              <a:t>{</a:t>
            </a:r>
            <a:r>
              <a:rPr lang="ar-SA" dirty="0">
                <a:ea typeface="Monotype Koufi" pitchFamily="2" charset="-78"/>
              </a:rPr>
              <a:t>وَلَوْ شَاءَ رَبُّكَ لَجَعَلَ النَّاسَ أُمَّةً وَاحِدَةً وَلَا يَزَالُونَ مُخْتَلِفِينَ</a:t>
            </a:r>
            <a:r>
              <a:rPr lang="ar-SY" dirty="0">
                <a:ea typeface="Monotype Koufi" pitchFamily="2" charset="-78"/>
              </a:rPr>
              <a:t> </a:t>
            </a:r>
            <a:r>
              <a:rPr lang="ar-SY" dirty="0">
                <a:ea typeface="Monotype Koufi" pitchFamily="2" charset="-78"/>
                <a:sym typeface="AGA Arabesque"/>
              </a:rPr>
              <a:t> </a:t>
            </a:r>
            <a:r>
              <a:rPr lang="ar-SA" dirty="0">
                <a:ea typeface="Monotype Koufi" pitchFamily="2" charset="-78"/>
              </a:rPr>
              <a:t>إِلا مَنْ رَحِمَ رَبُّكَ وَلِذَلِكَ خَلَقَهُمْ</a:t>
            </a:r>
            <a:r>
              <a:rPr lang="ar-SY" dirty="0" smtClean="0">
                <a:ea typeface="Monotype Koufi" pitchFamily="2" charset="-78"/>
              </a:rPr>
              <a:t>..}</a:t>
            </a:r>
            <a:r>
              <a:rPr lang="ar-SY" dirty="0" smtClean="0">
                <a:solidFill>
                  <a:srgbClr val="058123"/>
                </a:solidFill>
                <a:ea typeface="Monotype Koufi" pitchFamily="2" charset="-78"/>
              </a:rPr>
              <a:t>	</a:t>
            </a:r>
            <a:r>
              <a:rPr lang="ar-SY" dirty="0" smtClean="0"/>
              <a:t> </a:t>
            </a:r>
            <a:r>
              <a:rPr lang="ar-SY" sz="2000" dirty="0" smtClean="0"/>
              <a:t>[هود: 119]</a:t>
            </a:r>
            <a:endParaRPr lang="ar-SY" sz="2000" dirty="0"/>
          </a:p>
          <a:p>
            <a:pPr algn="just">
              <a:lnSpc>
                <a:spcPct val="125000"/>
              </a:lnSpc>
              <a:spcBef>
                <a:spcPts val="0"/>
              </a:spcBef>
            </a:pPr>
            <a:r>
              <a:rPr lang="ar-SY" spc="-100" dirty="0" smtClean="0"/>
              <a:t>المُشكِلة </a:t>
            </a:r>
            <a:r>
              <a:rPr lang="ar-SY" spc="-100" dirty="0"/>
              <a:t>ليست في المُشكِلة، وإنما </a:t>
            </a:r>
            <a:r>
              <a:rPr lang="ar-SY" spc="-100" dirty="0" smtClean="0"/>
              <a:t>في</a:t>
            </a:r>
            <a:r>
              <a:rPr lang="ar-LB" spc="-100" dirty="0"/>
              <a:t> </a:t>
            </a:r>
            <a:r>
              <a:rPr lang="ar-SY" spc="-100" dirty="0" smtClean="0"/>
              <a:t>طريقة التَّعامل مع المُشكِلة</a:t>
            </a:r>
            <a:r>
              <a:rPr lang="ar-SY" spc="-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8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3600" dirty="0" smtClean="0"/>
              <a:t>8 قواعد لاحتواء المشكلات الزوجية</a:t>
            </a:r>
            <a:endParaRPr lang="en-GB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القواعد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61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07505" y="1766919"/>
            <a:ext cx="7445821" cy="4525963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ar-SY" sz="5400" dirty="0" smtClean="0"/>
              <a:t>أصلح ما بينك وبين الله، </a:t>
            </a:r>
            <a:br>
              <a:rPr lang="ar-SY" sz="5400" dirty="0" smtClean="0"/>
            </a:br>
            <a:r>
              <a:rPr lang="ar-SY" sz="5400" dirty="0" smtClean="0"/>
              <a:t>يصلح الله ما بينك وبين زوجك.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326" y="1864173"/>
            <a:ext cx="1590675" cy="2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69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نصر نائب للمحتوى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761" cy="6858000"/>
          </a:xfrm>
        </p:spPr>
      </p:pic>
    </p:spTree>
    <p:extLst>
      <p:ext uri="{BB962C8B-B14F-4D97-AF65-F5344CB8AC3E}">
        <p14:creationId xmlns:p14="http://schemas.microsoft.com/office/powerpoint/2010/main" val="9484280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1417638"/>
            <a:ext cx="7426771" cy="453515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5000"/>
              </a:lnSpc>
              <a:buNone/>
            </a:pPr>
            <a:r>
              <a:rPr lang="ar-SY" sz="6000" dirty="0" smtClean="0"/>
              <a:t>اعلم </a:t>
            </a:r>
            <a:r>
              <a:rPr lang="ar-SY" sz="6000" dirty="0"/>
              <a:t>أن المُشكِلات ليست </a:t>
            </a:r>
            <a:r>
              <a:rPr lang="ar-SY" sz="6000" dirty="0" smtClean="0"/>
              <a:t>شراً كلها</a:t>
            </a:r>
            <a:r>
              <a:rPr lang="ar-SY" sz="6000" dirty="0"/>
              <a:t>، بل ربما كان فيها خير كبير.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6772" y="1857903"/>
            <a:ext cx="1609725" cy="2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6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 smtClean="0"/>
              <a:t>قال الله تعالى: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23528" y="1279301"/>
            <a:ext cx="8496944" cy="4525963"/>
          </a:xfrm>
        </p:spPr>
        <p:txBody>
          <a:bodyPr>
            <a:noAutofit/>
          </a:bodyPr>
          <a:lstStyle/>
          <a:p>
            <a:pPr algn="just">
              <a:tabLst>
                <a:tab pos="8229600" algn="l"/>
              </a:tabLst>
            </a:pP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{</a:t>
            </a:r>
            <a:r>
              <a:rPr lang="ar-SA" sz="3200" dirty="0" smtClean="0">
                <a:solidFill>
                  <a:srgbClr val="974BB5"/>
                </a:solidFill>
                <a:ea typeface="Monotype Koufi" pitchFamily="2" charset="-78"/>
              </a:rPr>
              <a:t>وَعَسَ</a:t>
            </a: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ى </a:t>
            </a:r>
            <a:r>
              <a:rPr lang="ar-SA" sz="3200" dirty="0">
                <a:solidFill>
                  <a:srgbClr val="974BB5"/>
                </a:solidFill>
                <a:ea typeface="Monotype Koufi" pitchFamily="2" charset="-78"/>
              </a:rPr>
              <a:t>أَنْ</a:t>
            </a: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 </a:t>
            </a:r>
            <a:r>
              <a:rPr lang="ar-SA" sz="3200" dirty="0">
                <a:solidFill>
                  <a:srgbClr val="974BB5"/>
                </a:solidFill>
                <a:ea typeface="Monotype Koufi" pitchFamily="2" charset="-78"/>
              </a:rPr>
              <a:t>تكْرَهُوا شَيْئًا وَهُوَ خَيْرٌ لَكُمْ وَعَسَى أَنْ تُحِبُّوا شَيْئًا وَهُوَ شَرٌّ لَكُمْ وَاللَّهُ يَعْلَمُ وَأَنْتُمْ </a:t>
            </a: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لا</a:t>
            </a:r>
            <a:r>
              <a:rPr lang="ar-SA" sz="3200" dirty="0">
                <a:solidFill>
                  <a:srgbClr val="974BB5"/>
                </a:solidFill>
                <a:ea typeface="Monotype Koufi" pitchFamily="2" charset="-78"/>
              </a:rPr>
              <a:t> تَعْلَمُونَ</a:t>
            </a: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} </a:t>
            </a:r>
            <a:r>
              <a:rPr lang="ar-SY" sz="3200" dirty="0" smtClean="0">
                <a:solidFill>
                  <a:srgbClr val="974BB5"/>
                </a:solidFill>
                <a:ea typeface="Monotype Koufi" pitchFamily="2" charset="-78"/>
              </a:rPr>
              <a:t>	</a:t>
            </a:r>
            <a:r>
              <a:rPr lang="ar-SY" sz="2000" dirty="0" smtClean="0">
                <a:solidFill>
                  <a:srgbClr val="974BB5"/>
                </a:solidFill>
                <a:sym typeface="AGA Arabesque"/>
              </a:rPr>
              <a:t>[</a:t>
            </a:r>
            <a:r>
              <a:rPr lang="ar-SY" sz="2000" dirty="0">
                <a:solidFill>
                  <a:srgbClr val="974BB5"/>
                </a:solidFill>
                <a:sym typeface="AGA Arabesque"/>
              </a:rPr>
              <a:t>البقرة:216]</a:t>
            </a:r>
            <a:r>
              <a:rPr lang="ar-SY" sz="3200" dirty="0">
                <a:solidFill>
                  <a:srgbClr val="974BB5"/>
                </a:solidFill>
                <a:sym typeface="AGA Arabesque"/>
              </a:rPr>
              <a:t> </a:t>
            </a:r>
          </a:p>
          <a:p>
            <a:pPr algn="just">
              <a:tabLst>
                <a:tab pos="8229600" algn="l"/>
              </a:tabLst>
            </a:pP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{فَإِنْ كَرِهْتُمُوهُنَّ فَعَسَى أَنْ تَكْرَهُوا شَيْئًا وَيَجْعَلَ اللَّهُ فِيهِ خَيْرًا كَثِيرًا</a:t>
            </a:r>
            <a:r>
              <a:rPr lang="ar-SY" sz="3200" dirty="0" smtClean="0">
                <a:solidFill>
                  <a:srgbClr val="974BB5"/>
                </a:solidFill>
                <a:ea typeface="Monotype Koufi" pitchFamily="2" charset="-78"/>
              </a:rPr>
              <a:t>}	 </a:t>
            </a:r>
            <a:r>
              <a:rPr lang="ar-SY" sz="2000" dirty="0">
                <a:solidFill>
                  <a:srgbClr val="974BB5"/>
                </a:solidFill>
                <a:sym typeface="AGA Arabesque"/>
              </a:rPr>
              <a:t>[النساء:19]</a:t>
            </a:r>
            <a:r>
              <a:rPr lang="ar-SY" sz="2000" dirty="0">
                <a:solidFill>
                  <a:srgbClr val="974BB5"/>
                </a:solidFill>
              </a:rPr>
              <a:t> </a:t>
            </a:r>
          </a:p>
          <a:p>
            <a:pPr algn="just">
              <a:tabLst>
                <a:tab pos="8229600" algn="l"/>
              </a:tabLst>
            </a:pPr>
            <a:r>
              <a:rPr lang="ar-SY" sz="3200" dirty="0">
                <a:solidFill>
                  <a:srgbClr val="974BB5"/>
                </a:solidFill>
                <a:ea typeface="Monotype Koufi" pitchFamily="2" charset="-78"/>
              </a:rPr>
              <a:t>{لا تَحْسَبُوهُ شَرًّا لَكُمْ بَلْ هُوَ خَيْرٌ لَكُمْ} </a:t>
            </a:r>
            <a:r>
              <a:rPr lang="ar-SY" sz="3200" dirty="0" smtClean="0">
                <a:solidFill>
                  <a:srgbClr val="058123"/>
                </a:solidFill>
                <a:ea typeface="Monotype Koufi" pitchFamily="2" charset="-78"/>
              </a:rPr>
              <a:t>	</a:t>
            </a:r>
            <a:r>
              <a:rPr lang="ar-SY" sz="2000" dirty="0" smtClean="0">
                <a:sym typeface="AGA Arabesque"/>
              </a:rPr>
              <a:t>[</a:t>
            </a:r>
            <a:r>
              <a:rPr lang="ar-SY" sz="2000" dirty="0">
                <a:sym typeface="AGA Arabesque"/>
              </a:rPr>
              <a:t>النور:11</a:t>
            </a:r>
            <a:r>
              <a:rPr lang="ar-SY" sz="2000" dirty="0" smtClean="0">
                <a:sym typeface="AGA Arabesque"/>
              </a:rPr>
              <a:t>]</a:t>
            </a:r>
            <a:endParaRPr lang="ar-SY" sz="2000" dirty="0">
              <a:sym typeface="AGA Arabesque"/>
            </a:endParaRPr>
          </a:p>
        </p:txBody>
      </p:sp>
    </p:spTree>
    <p:extLst>
      <p:ext uri="{BB962C8B-B14F-4D97-AF65-F5344CB8AC3E}">
        <p14:creationId xmlns:p14="http://schemas.microsoft.com/office/powerpoint/2010/main" val="301633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عنوان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من فوائد المُشكِلات</a:t>
            </a:r>
            <a:endParaRPr lang="ar-SY" sz="4000" dirty="0"/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sz="5400" dirty="0" smtClean="0"/>
              <a:t>المُشكِلات ليست شراً كلها..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21232950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mtClean="0"/>
              <a:t>فوائد المشكلات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0" algn="r">
              <a:buNone/>
              <a:tabLst>
                <a:tab pos="901700" algn="l"/>
              </a:tabLst>
            </a:pPr>
            <a:r>
              <a:rPr lang="ar-SY" sz="3600" dirty="0" smtClean="0">
                <a:sym typeface="AGA Arabesque"/>
              </a:rPr>
              <a:t>أ- تكفير الذنوب.</a:t>
            </a:r>
          </a:p>
          <a:p>
            <a:pPr indent="0" algn="r">
              <a:buNone/>
              <a:tabLst>
                <a:tab pos="901700" algn="l"/>
              </a:tabLst>
            </a:pPr>
            <a:r>
              <a:rPr lang="ar-SY" sz="3600" dirty="0" smtClean="0">
                <a:sym typeface="AGA Arabesque"/>
              </a:rPr>
              <a:t>ب- مضاعفة الأجور. </a:t>
            </a:r>
          </a:p>
          <a:p>
            <a:pPr indent="0" algn="r">
              <a:buNone/>
              <a:tabLst>
                <a:tab pos="901700" algn="l"/>
              </a:tabLst>
            </a:pPr>
            <a:r>
              <a:rPr lang="ar-SY" sz="3600" dirty="0" smtClean="0">
                <a:sym typeface="AGA Arabesque"/>
              </a:rPr>
              <a:t>ج- محبة الله.</a:t>
            </a:r>
          </a:p>
          <a:p>
            <a:pPr indent="0" algn="r">
              <a:buNone/>
              <a:tabLst>
                <a:tab pos="901700" algn="l"/>
              </a:tabLst>
            </a:pPr>
            <a:r>
              <a:rPr lang="ar-SY" sz="3600" dirty="0" smtClean="0">
                <a:sym typeface="AGA Arabesque"/>
              </a:rPr>
              <a:t>د- التذكير بحقيقة الدُّنيا. </a:t>
            </a:r>
            <a:endParaRPr lang="ar-SY" sz="3600" dirty="0">
              <a:sym typeface="AGA Arabesque"/>
            </a:endParaRPr>
          </a:p>
        </p:txBody>
      </p:sp>
    </p:spTree>
    <p:extLst>
      <p:ext uri="{BB962C8B-B14F-4D97-AF65-F5344CB8AC3E}">
        <p14:creationId xmlns:p14="http://schemas.microsoft.com/office/powerpoint/2010/main" val="201604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323528" y="1220755"/>
            <a:ext cx="7056784" cy="4800532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5000"/>
              </a:lnSpc>
              <a:buNone/>
            </a:pPr>
            <a:r>
              <a:rPr lang="ar-SY" sz="6000" dirty="0" smtClean="0"/>
              <a:t>إذا </a:t>
            </a:r>
            <a:r>
              <a:rPr lang="ar-SY" sz="6000" dirty="0"/>
              <a:t>حدثت مُشكِلة بينك وبين </a:t>
            </a:r>
            <a:r>
              <a:rPr lang="ar-SY" sz="6000" dirty="0" smtClean="0"/>
              <a:t>زوجك فلا </a:t>
            </a:r>
            <a:r>
              <a:rPr lang="ar-SY" sz="6000" dirty="0"/>
              <a:t>تلجأ إلى سبعة أمور: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844824"/>
            <a:ext cx="1638300" cy="2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3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/>
              <a:t>إذا حدثت مُشكِلة بينك وبين زوجك فلا تلجأ إلى سبعة أمور: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dirty="0"/>
              <a:t>أ- الهجر وترك البيت</a:t>
            </a:r>
            <a:r>
              <a:rPr lang="ar-SY" dirty="0" smtClean="0"/>
              <a:t>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414803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www.dr-shaal.com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smtClean="0"/>
              <a:t>استبانة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44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مخطط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9292437"/>
              </p:ext>
            </p:extLst>
          </p:nvPr>
        </p:nvGraphicFramePr>
        <p:xfrm>
          <a:off x="0" y="2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0817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seriesEl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576" y="1430833"/>
            <a:ext cx="7739136" cy="1500187"/>
          </a:xfrm>
        </p:spPr>
        <p:txBody>
          <a:bodyPr/>
          <a:lstStyle/>
          <a:p>
            <a:r>
              <a:rPr lang="ar-SY" dirty="0"/>
              <a:t>ب. إدخال الأبناء في الخلاف</a:t>
            </a:r>
          </a:p>
        </p:txBody>
      </p:sp>
      <p:pic>
        <p:nvPicPr>
          <p:cNvPr id="6" name="عنصر نائب للمحتوى 7" descr="687302_2246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483461">
            <a:off x="1857618" y="2872627"/>
            <a:ext cx="3810000" cy="337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370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576" y="1430833"/>
            <a:ext cx="7739136" cy="1500187"/>
          </a:xfrm>
        </p:spPr>
        <p:txBody>
          <a:bodyPr/>
          <a:lstStyle/>
          <a:p>
            <a:r>
              <a:rPr lang="ar-LB" dirty="0" smtClean="0"/>
              <a:t>ج. السحر والشعوذة</a:t>
            </a:r>
            <a:endParaRPr lang="ar-SY" dirty="0"/>
          </a:p>
        </p:txBody>
      </p:sp>
      <p:pic>
        <p:nvPicPr>
          <p:cNvPr id="7" name="عنصر نائب للمحتوى 7" descr="687302_2246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00937">
            <a:off x="1733456" y="2619827"/>
            <a:ext cx="3580352" cy="35728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64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314733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إذا حدثت مُشكِلة بينك وبين زوجك فلا تلجأ إلى سبعة أمور: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د. الطلاق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87363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إذا حدثت مُشكِلة بينك وبين زوجك فلا تلجأ إلى سبعة أمور: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هـ. الدعاء بالهلاك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4617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5576" y="1430833"/>
            <a:ext cx="7739136" cy="1500187"/>
          </a:xfrm>
        </p:spPr>
        <p:txBody>
          <a:bodyPr/>
          <a:lstStyle/>
          <a:p>
            <a:r>
              <a:rPr lang="ar-LB" dirty="0" smtClean="0"/>
              <a:t>و. التهديد بالزوجة الثانية</a:t>
            </a:r>
            <a:endParaRPr lang="ar-SY" dirty="0"/>
          </a:p>
        </p:txBody>
      </p:sp>
      <p:pic>
        <p:nvPicPr>
          <p:cNvPr id="6" name="عنصر نائب للمحتوى 7" descr="687302_22460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474580">
            <a:off x="1869354" y="3180141"/>
            <a:ext cx="2978329" cy="3035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565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sz="4000" dirty="0" smtClean="0"/>
              <a:t>إذا حدثت مُشكِلة بينك وبين زوجك فلا تلجأ إلى سبعة أمور: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ز. الضرب والسب واللعن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18996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30159"/>
          </a:xfrm>
        </p:spPr>
        <p:txBody>
          <a:bodyPr>
            <a:normAutofit/>
          </a:bodyPr>
          <a:lstStyle/>
          <a:p>
            <a:r>
              <a:rPr lang="ar-LB" sz="4000" dirty="0"/>
              <a:t>3- إذا حدثت مُشكِلة بينك وبين زوجك </a:t>
            </a:r>
            <a:br>
              <a:rPr lang="ar-LB" sz="4000" dirty="0"/>
            </a:br>
            <a:r>
              <a:rPr lang="ar-LB" sz="4000" dirty="0"/>
              <a:t>فلا تلجأ إلى سبعة أمور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7639"/>
            <a:ext cx="8496944" cy="4305077"/>
          </a:xfrm>
        </p:spPr>
        <p:txBody>
          <a:bodyPr>
            <a:noAutofit/>
          </a:bodyPr>
          <a:lstStyle/>
          <a:p>
            <a:pPr marL="276225" indent="615950">
              <a:tabLst>
                <a:tab pos="1343025" algn="l"/>
              </a:tabLst>
            </a:pPr>
            <a:r>
              <a:rPr lang="ar-LB" sz="4000" dirty="0" smtClean="0"/>
              <a:t>الهجر </a:t>
            </a:r>
            <a:r>
              <a:rPr lang="ar-LB" sz="4000" dirty="0"/>
              <a:t>وترك </a:t>
            </a:r>
            <a:r>
              <a:rPr lang="ar-LB" sz="4000" dirty="0" smtClean="0"/>
              <a:t>البيت</a:t>
            </a:r>
            <a:endParaRPr lang="ar-LB" sz="4000" dirty="0"/>
          </a:p>
          <a:p>
            <a:pPr marL="276225" indent="615950">
              <a:tabLst>
                <a:tab pos="1343025" algn="l"/>
              </a:tabLst>
            </a:pPr>
            <a:r>
              <a:rPr lang="ar-LB" sz="4000" dirty="0" smtClean="0"/>
              <a:t>إدخال </a:t>
            </a:r>
            <a:r>
              <a:rPr lang="ar-LB" sz="4000" dirty="0"/>
              <a:t>الأبناء في </a:t>
            </a:r>
            <a:r>
              <a:rPr lang="ar-LB" sz="4000" dirty="0" smtClean="0"/>
              <a:t>الخلاف</a:t>
            </a:r>
            <a:endParaRPr lang="ar-LB" sz="4000" dirty="0"/>
          </a:p>
          <a:p>
            <a:pPr marL="276225" indent="615950">
              <a:tabLst>
                <a:tab pos="1343025" algn="l"/>
              </a:tabLst>
            </a:pPr>
            <a:r>
              <a:rPr lang="ar-LB" sz="4000" dirty="0" smtClean="0"/>
              <a:t>السحر </a:t>
            </a:r>
            <a:r>
              <a:rPr lang="ar-LB" sz="4000" dirty="0"/>
              <a:t>والشعوذة </a:t>
            </a:r>
          </a:p>
          <a:p>
            <a:pPr marL="276225" indent="615950">
              <a:tabLst>
                <a:tab pos="1343025" algn="l"/>
              </a:tabLst>
            </a:pPr>
            <a:r>
              <a:rPr lang="ar-LB" sz="4000" dirty="0" smtClean="0"/>
              <a:t>الطلاق</a:t>
            </a:r>
            <a:endParaRPr lang="ar-LB" sz="4000" dirty="0"/>
          </a:p>
        </p:txBody>
      </p:sp>
    </p:spTree>
    <p:extLst>
      <p:ext uri="{BB962C8B-B14F-4D97-AF65-F5344CB8AC3E}">
        <p14:creationId xmlns:p14="http://schemas.microsoft.com/office/powerpoint/2010/main" val="47577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30159"/>
          </a:xfrm>
        </p:spPr>
        <p:txBody>
          <a:bodyPr>
            <a:normAutofit/>
          </a:bodyPr>
          <a:lstStyle/>
          <a:p>
            <a:r>
              <a:rPr lang="ar-LB" sz="4000" dirty="0"/>
              <a:t>3- إذا حدثت مُشكِلة بينك وبين زوجك </a:t>
            </a:r>
            <a:br>
              <a:rPr lang="ar-LB" sz="4000" dirty="0"/>
            </a:br>
            <a:r>
              <a:rPr lang="ar-LB" sz="4000" dirty="0"/>
              <a:t>فلا تلجأ إلى سبعة أمور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41338" indent="-541338"/>
            <a:r>
              <a:rPr lang="ar-LB" sz="4800" dirty="0" smtClean="0"/>
              <a:t>الدعاء بالهلاك</a:t>
            </a:r>
          </a:p>
          <a:p>
            <a:pPr marL="541338" indent="-541338"/>
            <a:r>
              <a:rPr lang="ar-LB" sz="4800" dirty="0" smtClean="0"/>
              <a:t>التهديد </a:t>
            </a:r>
            <a:r>
              <a:rPr lang="ar-LB" sz="4800" dirty="0"/>
              <a:t>بالزوجة </a:t>
            </a:r>
            <a:r>
              <a:rPr lang="ar-LB" sz="4800" dirty="0" smtClean="0"/>
              <a:t>الثانية</a:t>
            </a:r>
            <a:endParaRPr lang="ar-LB" sz="4800" dirty="0"/>
          </a:p>
          <a:p>
            <a:pPr marL="541338" indent="-541338"/>
            <a:r>
              <a:rPr lang="ar-LB" sz="4800" dirty="0" smtClean="0"/>
              <a:t>الضرب </a:t>
            </a:r>
            <a:r>
              <a:rPr lang="ar-LB" sz="4800" dirty="0"/>
              <a:t>والسب </a:t>
            </a:r>
            <a:r>
              <a:rPr lang="ar-SY" sz="4800" dirty="0" smtClean="0"/>
              <a:t>و</a:t>
            </a:r>
            <a:r>
              <a:rPr lang="ar-LB" sz="4800" dirty="0" smtClean="0"/>
              <a:t>اللعن</a:t>
            </a:r>
            <a:endParaRPr lang="ar-LB" sz="4800" dirty="0"/>
          </a:p>
        </p:txBody>
      </p:sp>
    </p:spTree>
    <p:extLst>
      <p:ext uri="{BB962C8B-B14F-4D97-AF65-F5344CB8AC3E}">
        <p14:creationId xmlns:p14="http://schemas.microsoft.com/office/powerpoint/2010/main" val="494445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1220755"/>
            <a:ext cx="7286624" cy="4732040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6000" dirty="0" smtClean="0"/>
              <a:t>واجه المُشكِلة بجلسة نقاش حول الموضوع بشروط:</a:t>
            </a:r>
            <a:endParaRPr lang="ar-SY" sz="6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26" y="1988841"/>
            <a:ext cx="1857375" cy="2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54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smtClean="0"/>
              <a:t>أ- على انفراد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93000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SY" smtClean="0"/>
              <a:t>ب- بعيداً عن الغضب..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51346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011141"/>
            <a:ext cx="7019056" cy="1362075"/>
          </a:xfrm>
        </p:spPr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5656" y="1604798"/>
            <a:ext cx="7019056" cy="2172263"/>
          </a:xfrm>
        </p:spPr>
        <p:txBody>
          <a:bodyPr/>
          <a:lstStyle/>
          <a:p>
            <a:pPr marL="822325" indent="-822325">
              <a:lnSpc>
                <a:spcPct val="100000"/>
              </a:lnSpc>
            </a:pPr>
            <a:r>
              <a:rPr lang="ar-SY" sz="5400" dirty="0" smtClean="0"/>
              <a:t>ج- لا تذكر الخلافات القديمة فتوسع الخلاف.</a:t>
            </a:r>
            <a:endParaRPr lang="ar-SY" sz="5400" dirty="0"/>
          </a:p>
        </p:txBody>
      </p:sp>
    </p:spTree>
    <p:extLst>
      <p:ext uri="{BB962C8B-B14F-4D97-AF65-F5344CB8AC3E}">
        <p14:creationId xmlns:p14="http://schemas.microsoft.com/office/powerpoint/2010/main" val="11846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011141"/>
            <a:ext cx="7019056" cy="1362075"/>
          </a:xfrm>
        </p:spPr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396552" y="2360861"/>
            <a:ext cx="8964488" cy="1500187"/>
          </a:xfrm>
        </p:spPr>
        <p:txBody>
          <a:bodyPr/>
          <a:lstStyle/>
          <a:p>
            <a:pPr marL="822325" indent="-822325">
              <a:lnSpc>
                <a:spcPct val="100000"/>
              </a:lnSpc>
            </a:pPr>
            <a:r>
              <a:rPr lang="ar-SY" dirty="0"/>
              <a:t>د- ابدأ كلامك بـ (أنا</a:t>
            </a:r>
            <a:r>
              <a:rPr lang="ar-SY" dirty="0" smtClean="0"/>
              <a:t>)</a:t>
            </a:r>
            <a:r>
              <a:rPr lang="ar-LB" dirty="0"/>
              <a:t/>
            </a:r>
            <a:br>
              <a:rPr lang="ar-LB" dirty="0"/>
            </a:br>
            <a:r>
              <a:rPr lang="ar-SY" dirty="0" smtClean="0"/>
              <a:t>وليس </a:t>
            </a:r>
            <a:r>
              <a:rPr lang="ar-SY" dirty="0"/>
              <a:t>(أنت).</a:t>
            </a:r>
          </a:p>
        </p:txBody>
      </p:sp>
    </p:spTree>
    <p:extLst>
      <p:ext uri="{BB962C8B-B14F-4D97-AF65-F5344CB8AC3E}">
        <p14:creationId xmlns:p14="http://schemas.microsoft.com/office/powerpoint/2010/main" val="237972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هـ</a:t>
            </a:r>
            <a:r>
              <a:rPr lang="ar-SY" smtClean="0"/>
              <a:t>- </a:t>
            </a:r>
            <a:r>
              <a:rPr lang="ar-LB" smtClean="0"/>
              <a:t>لا تعمم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22494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و</a:t>
            </a:r>
            <a:r>
              <a:rPr lang="ar-SY" smtClean="0"/>
              <a:t>- </a:t>
            </a:r>
            <a:r>
              <a:rPr lang="ar-LB" dirty="0" smtClean="0"/>
              <a:t>انتقد الفعل لا الشخص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374703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LB" smtClean="0"/>
              <a:t>زـ</a:t>
            </a:r>
            <a:r>
              <a:rPr lang="ar-SY" smtClean="0"/>
              <a:t> </a:t>
            </a:r>
            <a:r>
              <a:rPr lang="ar-LB" smtClean="0"/>
              <a:t>تكلم ودع الآخر يتكلم</a:t>
            </a:r>
            <a:endParaRPr lang="ar-SY" dirty="0"/>
          </a:p>
        </p:txBody>
      </p:sp>
    </p:spTree>
    <p:extLst>
      <p:ext uri="{BB962C8B-B14F-4D97-AF65-F5344CB8AC3E}">
        <p14:creationId xmlns:p14="http://schemas.microsoft.com/office/powerpoint/2010/main" val="220584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4011141"/>
            <a:ext cx="7019056" cy="1362075"/>
          </a:xfrm>
        </p:spPr>
        <p:txBody>
          <a:bodyPr/>
          <a:lstStyle/>
          <a:p>
            <a:r>
              <a:rPr lang="ar-LB" sz="4000" dirty="0" smtClean="0"/>
              <a:t>جلسة نقاش</a:t>
            </a:r>
            <a:endParaRPr lang="en-GB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540568" y="404665"/>
            <a:ext cx="9036496" cy="3318444"/>
          </a:xfrm>
        </p:spPr>
        <p:txBody>
          <a:bodyPr/>
          <a:lstStyle/>
          <a:p>
            <a:pPr marL="822960" indent="-822960">
              <a:lnSpc>
                <a:spcPct val="100000"/>
              </a:lnSpc>
            </a:pPr>
            <a:r>
              <a:rPr lang="ar-SY" dirty="0" smtClean="0"/>
              <a:t>حـ- </a:t>
            </a:r>
            <a:r>
              <a:rPr lang="ar-SY" dirty="0"/>
              <a:t>أَنْهِ الجلسة </a:t>
            </a:r>
            <a:r>
              <a:rPr lang="ar-LB" dirty="0" smtClean="0"/>
              <a:t>ب</a:t>
            </a:r>
            <a:r>
              <a:rPr lang="ar-SY" dirty="0" smtClean="0"/>
              <a:t>مقترحات</a:t>
            </a:r>
            <a:r>
              <a:rPr lang="ar-LB" dirty="0"/>
              <a:t/>
            </a:r>
            <a:br>
              <a:rPr lang="ar-LB" dirty="0"/>
            </a:br>
            <a:r>
              <a:rPr lang="ar-SY" dirty="0" smtClean="0"/>
              <a:t>وحلول </a:t>
            </a:r>
            <a:r>
              <a:rPr lang="ar-SY" dirty="0"/>
              <a:t>واختارا أحدها</a:t>
            </a:r>
          </a:p>
        </p:txBody>
      </p:sp>
    </p:spTree>
    <p:extLst>
      <p:ext uri="{BB962C8B-B14F-4D97-AF65-F5344CB8AC3E}">
        <p14:creationId xmlns:p14="http://schemas.microsoft.com/office/powerpoint/2010/main" val="344181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 smtClean="0"/>
              <a:t>واجه المشكلة بجلسة نقاش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r-LB" dirty="0" smtClean="0"/>
              <a:t>على انفراد</a:t>
            </a:r>
            <a:endParaRPr lang="ar-LB" dirty="0"/>
          </a:p>
          <a:p>
            <a:r>
              <a:rPr lang="ar-LB" dirty="0" smtClean="0"/>
              <a:t>بعيداً </a:t>
            </a:r>
            <a:r>
              <a:rPr lang="ar-LB" dirty="0"/>
              <a:t>عن </a:t>
            </a:r>
            <a:r>
              <a:rPr lang="ar-LB" dirty="0" smtClean="0"/>
              <a:t>الغضب</a:t>
            </a:r>
            <a:endParaRPr lang="ar-SY" dirty="0" smtClean="0"/>
          </a:p>
          <a:p>
            <a:r>
              <a:rPr lang="ar-LB" dirty="0" smtClean="0"/>
              <a:t>ابدأ كلامك بـ (أنا) وليس (أنت)</a:t>
            </a:r>
          </a:p>
          <a:p>
            <a:r>
              <a:rPr lang="ar-LB" dirty="0" smtClean="0"/>
              <a:t>لا </a:t>
            </a:r>
            <a:r>
              <a:rPr lang="ar-LB" dirty="0"/>
              <a:t>تذكر الخلافات القديمة فتوسع </a:t>
            </a:r>
            <a:r>
              <a:rPr lang="ar-LB" dirty="0" smtClean="0"/>
              <a:t>الخلاف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11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 smtClean="0"/>
              <a:t>واجه المشكلة بجلسة نقاش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ar-LB" sz="3400" dirty="0" smtClean="0"/>
              <a:t>لا تعمِّم</a:t>
            </a:r>
            <a:endParaRPr lang="ar-LB" sz="3400" dirty="0"/>
          </a:p>
          <a:p>
            <a:r>
              <a:rPr lang="ar-LB" sz="3400" dirty="0" smtClean="0"/>
              <a:t>انتقد </a:t>
            </a:r>
            <a:r>
              <a:rPr lang="ar-LB" sz="3400" dirty="0"/>
              <a:t>الفعل لا </a:t>
            </a:r>
            <a:r>
              <a:rPr lang="ar-LB" sz="3400" dirty="0" smtClean="0"/>
              <a:t>الشخص</a:t>
            </a:r>
            <a:endParaRPr lang="ar-LB" sz="3400" dirty="0"/>
          </a:p>
          <a:p>
            <a:r>
              <a:rPr lang="ar-LB" sz="3400" dirty="0" smtClean="0"/>
              <a:t>تكلم </a:t>
            </a:r>
            <a:r>
              <a:rPr lang="ar-LB" sz="3400" dirty="0"/>
              <a:t>ودع الآخر </a:t>
            </a:r>
            <a:r>
              <a:rPr lang="ar-LB" sz="3400" dirty="0" smtClean="0"/>
              <a:t>يتكلم</a:t>
            </a:r>
            <a:endParaRPr lang="ar-LB" sz="3400" dirty="0"/>
          </a:p>
          <a:p>
            <a:r>
              <a:rPr lang="ar-LB" sz="3400" dirty="0" smtClean="0"/>
              <a:t>أَنْهِ </a:t>
            </a:r>
            <a:r>
              <a:rPr lang="ar-LB" sz="3400" dirty="0"/>
              <a:t>الجلسة بمجموعة مقترحات وحلول واختارا </a:t>
            </a:r>
            <a:r>
              <a:rPr lang="ar-LB" sz="3400" dirty="0" smtClean="0"/>
              <a:t>أحدها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139479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1508787"/>
            <a:ext cx="7286624" cy="4444008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4000" dirty="0"/>
              <a:t>الوقت كفيلٌ بحلِّ عدد من المُشكِلات، والحلُّ اليسير قد يمهِّد لحلٍّ كبير، والحلُّ الجزئي قد يمهِّد لحلٍّ كلي.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637" y="1988841"/>
            <a:ext cx="1657350" cy="288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35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1417639"/>
            <a:ext cx="7286624" cy="4535156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5400" dirty="0"/>
              <a:t>التعايش مع المُشكِلة ومحاولة قبول كل طرف للطرف الآخر كما هو.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637" y="2044587"/>
            <a:ext cx="1657350" cy="27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372883"/>
            <a:ext cx="8568952" cy="1722115"/>
          </a:xfrm>
        </p:spPr>
        <p:txBody>
          <a:bodyPr>
            <a:normAutofit fontScale="90000"/>
          </a:bodyPr>
          <a:lstStyle/>
          <a:p>
            <a:pPr algn="r"/>
            <a:r>
              <a:rPr lang="ar-LB" sz="6000" dirty="0"/>
              <a:t>(إذا لم يكن ما </a:t>
            </a:r>
            <a:r>
              <a:rPr lang="ar-LB" sz="6000" dirty="0" smtClean="0"/>
              <a:t>تريد...</a:t>
            </a:r>
            <a:br>
              <a:rPr lang="ar-LB" sz="6000" dirty="0" smtClean="0"/>
            </a:br>
            <a:r>
              <a:rPr lang="ar-LB" sz="6000" dirty="0"/>
              <a:t>	</a:t>
            </a:r>
            <a:r>
              <a:rPr lang="ar-LB" sz="6000" dirty="0" smtClean="0"/>
              <a:t>			 </a:t>
            </a:r>
            <a:r>
              <a:rPr lang="ar-LB" sz="6000" dirty="0"/>
              <a:t>فأرد ما يكون)</a:t>
            </a:r>
            <a:endParaRPr lang="en-GB" sz="6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9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:\جميع الملفات\العمل\عمل أحمد\الدورة التأهيلية وملحقاتها\مرفقات\طرق حل المشكلات -التعايش مع المشكلة\image0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29194" y="-507437"/>
            <a:ext cx="9173195" cy="8370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27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الأساسي\Desktop\‫طرق حل المشكلات -التعايش مع المشكلة - نسخة\image00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" y="0"/>
            <a:ext cx="40976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Users\الأساسي\Desktop\‫طرق حل المشكلات -التعايش مع المشكلة - نسخة\image00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97657" y="0"/>
            <a:ext cx="3600400" cy="6874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Users\الأساسي\Desktop\‫طرق حل المشكلات -التعايش مع المشكلة - نسخة\image010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020272" y="-11089"/>
            <a:ext cx="3597686" cy="68690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524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الأساسي\Desktop\‫طرق حل المشكلات -التعايش مع المشكلة - نسخة\image006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0377" cy="78454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88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الأساسي\Desktop\‫طرق حل المشكلات -التعايش مع المشكلة - نسخة\image00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-681602"/>
            <a:ext cx="9144000" cy="9353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625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2084851"/>
            <a:ext cx="7286624" cy="3867944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8800" dirty="0"/>
              <a:t>استَشر ثقةً، بعيداً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73" y="2044587"/>
            <a:ext cx="1629879" cy="27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97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sz="4400" dirty="0"/>
              <a:t>8 قواعد لاحتواء المشكلات الزوجية</a:t>
            </a:r>
            <a:endParaRPr lang="en-GB" sz="4400" dirty="0"/>
          </a:p>
        </p:txBody>
      </p:sp>
      <p:sp>
        <p:nvSpPr>
          <p:cNvPr id="4" name="عنصر نائب للنص 8"/>
          <p:cNvSpPr>
            <a:spLocks noGrp="1"/>
          </p:cNvSpPr>
          <p:nvPr>
            <p:ph idx="1"/>
          </p:nvPr>
        </p:nvSpPr>
        <p:spPr>
          <a:xfrm>
            <a:off x="1" y="1700809"/>
            <a:ext cx="7400371" cy="4251985"/>
          </a:xfrm>
        </p:spPr>
        <p:txBody>
          <a:bodyPr>
            <a:noAutofit/>
          </a:bodyPr>
          <a:lstStyle/>
          <a:p>
            <a:pPr marL="0" indent="0" algn="justLow">
              <a:buNone/>
            </a:pPr>
            <a:r>
              <a:rPr lang="ar-SY" sz="5400" dirty="0"/>
              <a:t>ادعُ ربك في ثلث الليل الأخير، وفي سائر أوقات الإجابة.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73" y="2052329"/>
            <a:ext cx="1629879" cy="2755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37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نصر نائب للمحتوى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018" y="442018"/>
            <a:ext cx="5651278" cy="5651278"/>
          </a:xfrm>
        </p:spPr>
      </p:pic>
    </p:spTree>
    <p:extLst>
      <p:ext uri="{BB962C8B-B14F-4D97-AF65-F5344CB8AC3E}">
        <p14:creationId xmlns:p14="http://schemas.microsoft.com/office/powerpoint/2010/main" val="3902315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مجموعة 2"/>
          <p:cNvGrpSpPr/>
          <p:nvPr/>
        </p:nvGrpSpPr>
        <p:grpSpPr>
          <a:xfrm>
            <a:off x="111303" y="357167"/>
            <a:ext cx="8921394" cy="3210047"/>
            <a:chOff x="4161" y="3337"/>
            <a:chExt cx="8921394" cy="3210047"/>
          </a:xfrm>
          <a:scene3d>
            <a:camera prst="orthographicFront"/>
            <a:lightRig rig="flat" dir="t"/>
          </a:scene3d>
        </p:grpSpPr>
        <p:sp>
          <p:nvSpPr>
            <p:cNvPr id="4" name="مستطيل مستدير الزوايا 3"/>
            <p:cNvSpPr/>
            <p:nvPr/>
          </p:nvSpPr>
          <p:spPr>
            <a:xfrm>
              <a:off x="4161" y="3337"/>
              <a:ext cx="8921394" cy="3210047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5" name="مستطيل 4"/>
            <p:cNvSpPr/>
            <p:nvPr/>
          </p:nvSpPr>
          <p:spPr>
            <a:xfrm>
              <a:off x="98180" y="97356"/>
              <a:ext cx="8733356" cy="302200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47650" tIns="247650" rIns="247650" bIns="247650" numCol="1" spcCol="1270" anchor="ctr" anchorCtr="0">
              <a:noAutofit/>
            </a:bodyPr>
            <a:lstStyle/>
            <a:p>
              <a:pPr lvl="0" algn="ctr" defTabSz="2889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LB" sz="6000" kern="1200" dirty="0" smtClean="0">
                  <a:solidFill>
                    <a:schemeClr val="bg1"/>
                  </a:solidFill>
                  <a:cs typeface="+mj-cs"/>
                </a:rPr>
                <a:t>8 قواعد</a:t>
              </a:r>
            </a:p>
            <a:p>
              <a:pPr lvl="0" algn="ctr" defTabSz="28892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LB" sz="6000" dirty="0" smtClean="0">
                  <a:solidFill>
                    <a:schemeClr val="bg1"/>
                  </a:solidFill>
                  <a:cs typeface="+mj-cs"/>
                </a:rPr>
                <a:t>لاحتواء المشكلات الزوجية</a:t>
              </a:r>
              <a:endParaRPr lang="ar-SY" sz="6000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9" name="مستطيل 8"/>
          <p:cNvSpPr/>
          <p:nvPr/>
        </p:nvSpPr>
        <p:spPr>
          <a:xfrm>
            <a:off x="-1295" y="4304516"/>
            <a:ext cx="9144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indent="-627063" algn="r" rtl="1"/>
            <a:r>
              <a:rPr lang="ar-SA" sz="44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1- أصلح ما بينك وبين الله، يصلح الله ما بينك وبين زوجك .</a:t>
            </a:r>
            <a:endParaRPr lang="ar-SA" sz="44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3" name="مستطيل 12"/>
          <p:cNvSpPr/>
          <p:nvPr/>
        </p:nvSpPr>
        <p:spPr>
          <a:xfrm>
            <a:off x="-2603127" y="4714885"/>
            <a:ext cx="117471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1338" indent="-541338" algn="r" rtl="1"/>
            <a:r>
              <a:rPr lang="ar-SA" sz="36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2- اعلم أن المُشكِلات الزوجية ليست شراً كلها، </a:t>
            </a:r>
            <a:r>
              <a:rPr lang="ar-LB" sz="36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/>
            </a:r>
            <a:br>
              <a:rPr lang="ar-LB" sz="36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</a:br>
            <a:r>
              <a:rPr lang="ar-SA" sz="36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بل </a:t>
            </a:r>
            <a:r>
              <a:rPr lang="ar-SA" sz="36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ربما كان فيها خير كبير</a:t>
            </a:r>
            <a:endParaRPr lang="ar-SA" sz="36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4" name="مستطيل 13"/>
          <p:cNvSpPr/>
          <p:nvPr/>
        </p:nvSpPr>
        <p:spPr>
          <a:xfrm>
            <a:off x="322233" y="4222443"/>
            <a:ext cx="8820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4538" indent="-744538" algn="r" rtl="1"/>
            <a:r>
              <a:rPr lang="ar-SA" sz="48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3- إن حدثت مُشكِلة بينك وبين زوجك </a:t>
            </a:r>
            <a:r>
              <a:rPr lang="ar-SY" sz="48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/>
            </a:r>
            <a:br>
              <a:rPr lang="ar-SY" sz="48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</a:br>
            <a:r>
              <a:rPr lang="ar-SA" sz="48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فلا </a:t>
            </a:r>
            <a:r>
              <a:rPr lang="ar-SA" sz="48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تلجأ إلى سبعة أمور...</a:t>
            </a:r>
            <a:endParaRPr lang="ar-SA" sz="48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2268708" y="4304516"/>
            <a:ext cx="6873997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 indent="-685800" algn="r" rtl="1"/>
            <a:r>
              <a:rPr lang="ar-SA" sz="44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4- واجه المُشكِلة </a:t>
            </a:r>
            <a:r>
              <a:rPr lang="ar-SA" sz="44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بجلسة</a:t>
            </a:r>
            <a:r>
              <a:rPr lang="ar-LB" sz="44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/>
            </a:r>
            <a:br>
              <a:rPr lang="ar-LB" sz="44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</a:br>
            <a:r>
              <a:rPr lang="ar-SA" sz="4400" dirty="0" smtClean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نقاش </a:t>
            </a:r>
            <a:r>
              <a:rPr lang="ar-SA" sz="44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حول الموضوع بشروط... </a:t>
            </a:r>
            <a:endParaRPr lang="ar-SA" sz="44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170377" y="4222443"/>
            <a:ext cx="89723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SA" sz="48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5- الوقت كفيل بحل عدد من المُشكِلات، والحل اليسير قد يمهد لحل كبير.</a:t>
            </a:r>
            <a:endParaRPr lang="ar-SA" sz="48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7" name="مستطيل 16"/>
          <p:cNvSpPr/>
          <p:nvPr/>
        </p:nvSpPr>
        <p:spPr>
          <a:xfrm>
            <a:off x="-2702513" y="4714885"/>
            <a:ext cx="118465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indent="-625475" algn="r" rtl="1"/>
            <a:r>
              <a:rPr lang="ar-SA" sz="48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6- التعايش مع المُشكِلة أحد أنواع الحل </a:t>
            </a:r>
            <a:endParaRPr lang="ar-SA" sz="48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8" name="مستطيل 17"/>
          <p:cNvSpPr/>
          <p:nvPr/>
        </p:nvSpPr>
        <p:spPr>
          <a:xfrm>
            <a:off x="4952135" y="4755924"/>
            <a:ext cx="41905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46100" indent="-546100" algn="r" rtl="1"/>
            <a:r>
              <a:rPr lang="ar-SA" sz="44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7- استشر ثقة بعيداً </a:t>
            </a:r>
            <a:endParaRPr lang="ar-SA" sz="44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  <p:sp>
        <p:nvSpPr>
          <p:cNvPr id="19" name="مستطيل 18"/>
          <p:cNvSpPr/>
          <p:nvPr/>
        </p:nvSpPr>
        <p:spPr>
          <a:xfrm>
            <a:off x="-260831" y="4755924"/>
            <a:ext cx="94035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ar-SA" sz="4400" dirty="0">
                <a:solidFill>
                  <a:srgbClr val="C00000"/>
                </a:solidFill>
                <a:latin typeface="Hacen Tunisia Lt" charset="-78"/>
                <a:cs typeface="Hacen Tunisia Lt" charset="-78"/>
              </a:rPr>
              <a:t>8- ادعُ ربك في أوقات الإجابة </a:t>
            </a:r>
            <a:endParaRPr lang="ar-SA" sz="4400" dirty="0" smtClean="0">
              <a:solidFill>
                <a:srgbClr val="C00000"/>
              </a:solidFill>
              <a:latin typeface="Hacen Tunisia Lt" charset="-78"/>
              <a:cs typeface="Hacen Tunisia Lt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430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6016" y="1316765"/>
            <a:ext cx="3960440" cy="2880320"/>
          </a:xfrm>
        </p:spPr>
        <p:txBody>
          <a:bodyPr>
            <a:noAutofit/>
          </a:bodyPr>
          <a:lstStyle/>
          <a:p>
            <a:r>
              <a:rPr lang="ar-SY" sz="9600" dirty="0" smtClean="0"/>
              <a:t>شكراً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8753699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Y" dirty="0" smtClean="0"/>
              <a:t>الدورة التأهيلية للحياة الزوجية</a:t>
            </a:r>
            <a:endParaRPr lang="en-US" dirty="0"/>
          </a:p>
        </p:txBody>
      </p:sp>
      <p:pic>
        <p:nvPicPr>
          <p:cNvPr id="16" name="Picture 3" descr="C:\Users\m.madanli\Desktop\Banner for Social Media 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4784"/>
            <a:ext cx="9144000" cy="5145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54787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دوافع الزواج - 2- تعديل أبو الخير">
  <a:themeElements>
    <a:clrScheme name="Qualifying Course for Marriage Life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Qualifying Course for Marriage Life 1">
      <a:majorFont>
        <a:latin typeface="Calibri"/>
        <a:ea typeface=""/>
        <a:cs typeface="Hacen Saudi Arabia"/>
      </a:majorFont>
      <a:minorFont>
        <a:latin typeface="Calibri"/>
        <a:ea typeface=""/>
        <a:cs typeface="Hacen Saudi Arabia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دوافع الزواج - 2- تعديل أبو الخير</Template>
  <TotalTime>1109</TotalTime>
  <Words>543</Words>
  <Application>Microsoft Office PowerPoint</Application>
  <PresentationFormat>عرض على الشاشة (3:4)‏</PresentationFormat>
  <Paragraphs>105</Paragraphs>
  <Slides>48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9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48</vt:i4>
      </vt:variant>
    </vt:vector>
  </HeadingPairs>
  <TitlesOfParts>
    <vt:vector size="58" baseType="lpstr">
      <vt:lpstr>Hacen Saudi Arabia</vt:lpstr>
      <vt:lpstr>Calibri</vt:lpstr>
      <vt:lpstr>PT Bold Heading</vt:lpstr>
      <vt:lpstr>Traditional Arabic</vt:lpstr>
      <vt:lpstr>AGA Arabesque</vt:lpstr>
      <vt:lpstr>Arial</vt:lpstr>
      <vt:lpstr>Diwani Bent</vt:lpstr>
      <vt:lpstr>Hacen Tunisia Lt</vt:lpstr>
      <vt:lpstr>Monotype Koufi</vt:lpstr>
      <vt:lpstr>دوافع الزواج - 2- تعديل أبو الخير</vt:lpstr>
      <vt:lpstr></vt:lpstr>
      <vt:lpstr>قواعد مهمة لاحتواء المشكلاة الزوجية</vt:lpstr>
      <vt:lpstr>عرض تقديمي في PowerPoint</vt:lpstr>
      <vt:lpstr>أولاً.. المقدِّمة</vt:lpstr>
      <vt:lpstr>8 قواعد لاحتواء المشكلات الزوجية</vt:lpstr>
      <vt:lpstr>8 قواعد لاحتواء المشكلات الزوجية</vt:lpstr>
      <vt:lpstr>عرض تقديمي في PowerPoint</vt:lpstr>
      <vt:lpstr>8 قواعد لاحتواء المشكلات الزوجية</vt:lpstr>
      <vt:lpstr>قال الله تعالى:</vt:lpstr>
      <vt:lpstr>من فوائد المُشكِلات</vt:lpstr>
      <vt:lpstr>فوائد المشكلات</vt:lpstr>
      <vt:lpstr>8 قواعد لاحتواء المشكلات الزوجية</vt:lpstr>
      <vt:lpstr>إذا حدثت مُشكِلة بينك وبين زوجك فلا تلجأ إلى سبعة أمور:</vt:lpstr>
      <vt:lpstr>www.dr-shaal.com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إذا حدثت مُشكِلة بينك وبين زوجك فلا تلجأ إلى سبعة أمور:</vt:lpstr>
      <vt:lpstr>إذا حدثت مُشكِلة بينك وبين زوجك فلا تلجأ إلى سبعة أمور:</vt:lpstr>
      <vt:lpstr>عرض تقديمي في PowerPoint</vt:lpstr>
      <vt:lpstr>إذا حدثت مُشكِلة بينك وبين زوجك فلا تلجأ إلى سبعة أمور:</vt:lpstr>
      <vt:lpstr>3- إذا حدثت مُشكِلة بينك وبين زوجك  فلا تلجأ إلى سبعة أمور</vt:lpstr>
      <vt:lpstr>3- إذا حدثت مُشكِلة بينك وبين زوجك  فلا تلجأ إلى سبعة أمور</vt:lpstr>
      <vt:lpstr>8 قواعد لاحتواء المشكلات الزوجية</vt:lpstr>
      <vt:lpstr>جلسة نقاش</vt:lpstr>
      <vt:lpstr>جلسة نقاش</vt:lpstr>
      <vt:lpstr>جلسة نقاش</vt:lpstr>
      <vt:lpstr>جلسة نقاش</vt:lpstr>
      <vt:lpstr>جلسة نقاش</vt:lpstr>
      <vt:lpstr>جلسة نقاش</vt:lpstr>
      <vt:lpstr>جلسة نقاش</vt:lpstr>
      <vt:lpstr>جلسة نقاش</vt:lpstr>
      <vt:lpstr>واجه المشكلة بجلسة نقاش</vt:lpstr>
      <vt:lpstr>واجه المشكلة بجلسة نقاش</vt:lpstr>
      <vt:lpstr>8 قواعد لاحتواء المشكلات الزوجية</vt:lpstr>
      <vt:lpstr>8 قواعد لاحتواء المشكلات الزوجية</vt:lpstr>
      <vt:lpstr>(إذا لم يكن ما تريد...      فأرد ما يكون)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8 قواعد لاحتواء المشكلات الزوجية</vt:lpstr>
      <vt:lpstr>8 قواعد لاحتواء المشكلات الزوجية</vt:lpstr>
      <vt:lpstr>عرض تقديمي في PowerPoint</vt:lpstr>
      <vt:lpstr>عرض تقديمي في PowerPoint</vt:lpstr>
      <vt:lpstr>شكراً</vt:lpstr>
      <vt:lpstr>الدورة التأهيلية للحياة الزوجية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الأساسي</dc:creator>
  <cp:lastModifiedBy>MohamadAyham</cp:lastModifiedBy>
  <cp:revision>130</cp:revision>
  <dcterms:created xsi:type="dcterms:W3CDTF">2014-04-02T11:23:18Z</dcterms:created>
  <dcterms:modified xsi:type="dcterms:W3CDTF">2020-02-16T09:41:00Z</dcterms:modified>
</cp:coreProperties>
</file>