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removePersonalInfoOnSave="1" embedTrueTypeFonts="1">
  <p:sldMasterIdLst>
    <p:sldMasterId id="2147483696" r:id="rId1"/>
  </p:sldMasterIdLst>
  <p:notesMasterIdLst>
    <p:notesMasterId r:id="rId14"/>
  </p:notesMasterIdLst>
  <p:sldIdLst>
    <p:sldId id="295" r:id="rId2"/>
    <p:sldId id="377" r:id="rId3"/>
    <p:sldId id="864" r:id="rId4"/>
    <p:sldId id="865" r:id="rId5"/>
    <p:sldId id="866" r:id="rId6"/>
    <p:sldId id="867" r:id="rId7"/>
    <p:sldId id="868" r:id="rId8"/>
    <p:sldId id="872" r:id="rId9"/>
    <p:sldId id="870" r:id="rId10"/>
    <p:sldId id="871" r:id="rId11"/>
    <p:sldId id="430" r:id="rId12"/>
    <p:sldId id="431" r:id="rId13"/>
  </p:sldIdLst>
  <p:sldSz cx="6858000" cy="5143500"/>
  <p:notesSz cx="6858000" cy="9144000"/>
  <p:embeddedFontLst>
    <p:embeddedFont>
      <p:font typeface="Hacen Saudi Arabia" panose="020B0604020202020204" charset="-78"/>
      <p:regular r:id="rId15"/>
    </p:embeddedFont>
    <p:embeddedFont>
      <p:font typeface="AGA Arabesque" panose="05010101010101010101" pitchFamily="2" charset="2"/>
      <p:regular r:id="rId16"/>
    </p:embeddedFont>
    <p:embeddedFont>
      <p:font typeface="Traditional Arabic" panose="02020603050405020304" pitchFamily="18" charset="-78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PT Bold Heading" panose="02010400000000000000" pitchFamily="2" charset="-78"/>
      <p:regular r:id="rId23"/>
    </p:embeddedFont>
    <p:embeddedFont>
      <p:font typeface="Hacen Tunisia Lt" panose="020B0604020202020204" charset="-78"/>
      <p:regular r:id="rId24"/>
    </p:embeddedFont>
    <p:embeddedFont>
      <p:font typeface="Diwani Bent" panose="02010400000000000000" pitchFamily="2" charset="-78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0080"/>
    <a:srgbClr val="7F3F98"/>
    <a:srgbClr val="856592"/>
    <a:srgbClr val="BF0000"/>
    <a:srgbClr val="00CC66"/>
    <a:srgbClr val="3366FF"/>
    <a:srgbClr val="FFFF00"/>
    <a:srgbClr val="003300"/>
    <a:srgbClr val="000066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039" autoAdjust="0"/>
    <p:restoredTop sz="88889" autoAdjust="0"/>
  </p:normalViewPr>
  <p:slideViewPr>
    <p:cSldViewPr>
      <p:cViewPr varScale="1">
        <p:scale>
          <a:sx n="100" d="100"/>
          <a:sy n="100" d="100"/>
        </p:scale>
        <p:origin x="714" y="78"/>
      </p:cViewPr>
      <p:guideLst>
        <p:guide orient="horz" pos="1620"/>
        <p:guide pos="2160"/>
      </p:guideLst>
    </p:cSldViewPr>
  </p:slideViewPr>
  <p:outlineViewPr>
    <p:cViewPr>
      <p:scale>
        <a:sx n="33" d="100"/>
        <a:sy n="33" d="100"/>
      </p:scale>
      <p:origin x="0" y="-1117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004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46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921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BBA28-22B2-4D28-B811-28A59D20CB3F}" type="slidenum">
              <a:rPr lang="ar-SY" smtClean="0"/>
              <a:t>4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702629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404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BBA28-22B2-4D28-B811-28A59D20CB3F}" type="slidenum">
              <a:rPr lang="ar-SY" smtClean="0"/>
              <a:t>8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675055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37012" y="843558"/>
            <a:ext cx="2970330" cy="216024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34045" y="2499742"/>
            <a:ext cx="2376264" cy="360040"/>
          </a:xfrm>
        </p:spPr>
        <p:txBody>
          <a:bodyPr>
            <a:noAutofit/>
          </a:bodyPr>
          <a:lstStyle>
            <a:lvl1pPr marL="0" indent="0" algn="ctr">
              <a:buNone/>
              <a:defRPr sz="1350">
                <a:solidFill>
                  <a:srgbClr val="7F3F98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الإجابة الصحيحة (يسار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itle"/>
          <p:cNvSpPr>
            <a:spLocks noGrp="1"/>
          </p:cNvSpPr>
          <p:nvPr>
            <p:ph type="title"/>
          </p:nvPr>
        </p:nvSpPr>
        <p:spPr>
          <a:xfrm>
            <a:off x="3428907" y="212874"/>
            <a:ext cx="3086100" cy="857250"/>
          </a:xfrm>
        </p:spPr>
        <p:txBody>
          <a:bodyPr/>
          <a:lstStyle>
            <a:lvl1pPr>
              <a:defRPr>
                <a:solidFill>
                  <a:srgbClr val="ED0080"/>
                </a:solidFill>
              </a:defRPr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2" name="Left Title"/>
          <p:cNvSpPr>
            <a:spLocks noGrp="1"/>
          </p:cNvSpPr>
          <p:nvPr>
            <p:ph type="body" sz="quarter" idx="13" hasCustomPrompt="1"/>
          </p:nvPr>
        </p:nvSpPr>
        <p:spPr>
          <a:xfrm>
            <a:off x="342900" y="203203"/>
            <a:ext cx="3086100" cy="860425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3300">
                <a:solidFill>
                  <a:srgbClr val="ED0080"/>
                </a:solidFill>
                <a:cs typeface="+mj-cs"/>
              </a:defRPr>
            </a:lvl1pPr>
          </a:lstStyle>
          <a:p>
            <a:pPr lvl="0"/>
            <a:r>
              <a:rPr lang="ar-SA" dirty="0" smtClean="0"/>
              <a:t>انقر لتحرير نمط العنوان الرئيسي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4671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00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build="p">
        <p:tmplLst>
          <p:tmpl lvl="1">
            <p:tnLst>
              <p:par>
                <p:cTn presetID="35" presetClass="emph" presetSubtype="0" fill="hold" nodeType="withEffect">
                  <p:stCondLst>
                    <p:cond delay="500"/>
                  </p:stCondLst>
                  <p:childTnLst>
                    <p:anim calcmode="discrete" valueType="str">
                      <p:cBhvr>
                        <p:cTn dur="1000" fill="hold"/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avLst>
                        <p:tav tm="0">
                          <p:val>
                            <p:strVal val="hidden"/>
                          </p:val>
                        </p:tav>
                        <p:tav tm="50000">
                          <p:val>
                            <p:strVal val="visible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1" build="p">
        <p:tmplLst>
          <p:tmpl lvl="1">
            <p:tnLst>
              <p:par>
                <p:cTn presetID="26" presetClass="emph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2000" tmFilter="0, 0; .2, .5; .8, .5; 1, 0"/>
                        <p:tgtEl>
                          <p:spTgt spid="12"/>
                        </p:tgtEl>
                      </p:cBhvr>
                    </p:animEffect>
                    <p:animScale>
                      <p:cBhvr>
                        <p:cTn dur="1000" autoRev="1" fill="hold"/>
                        <p:tgtEl>
                          <p:spTgt spid="12"/>
                        </p:tgtEl>
                      </p:cBhvr>
                      <p:by x="105000" y="105000"/>
                    </p:animScale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الإجابة الصحيحة (يمين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itle"/>
          <p:cNvSpPr>
            <a:spLocks noGrp="1"/>
          </p:cNvSpPr>
          <p:nvPr>
            <p:ph type="title"/>
          </p:nvPr>
        </p:nvSpPr>
        <p:spPr>
          <a:xfrm>
            <a:off x="3428907" y="212874"/>
            <a:ext cx="3086100" cy="857250"/>
          </a:xfrm>
        </p:spPr>
        <p:txBody>
          <a:bodyPr/>
          <a:lstStyle>
            <a:lvl1pPr>
              <a:defRPr>
                <a:solidFill>
                  <a:srgbClr val="ED0080"/>
                </a:solidFill>
              </a:defRPr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2" name="Left Title"/>
          <p:cNvSpPr>
            <a:spLocks noGrp="1"/>
          </p:cNvSpPr>
          <p:nvPr>
            <p:ph type="body" sz="quarter" idx="13" hasCustomPrompt="1"/>
          </p:nvPr>
        </p:nvSpPr>
        <p:spPr>
          <a:xfrm>
            <a:off x="342900" y="203203"/>
            <a:ext cx="3086100" cy="860425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3300">
                <a:solidFill>
                  <a:srgbClr val="ED0080"/>
                </a:solidFill>
                <a:cs typeface="+mj-cs"/>
              </a:defRPr>
            </a:lvl1pPr>
          </a:lstStyle>
          <a:p>
            <a:pPr lvl="0"/>
            <a:r>
              <a:rPr lang="ar-SA" dirty="0" smtClean="0"/>
              <a:t>انقر لتحرير نمط العنوان الرئيسي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407817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2" grpId="2"/>
      <p:bldP spid="12" grpId="2" build="p">
        <p:tmplLst>
          <p:tmpl lvl="1">
            <p:tnLst>
              <p:par>
                <p:cTn presetID="3" presetClass="emph" presetSubtype="2" fill="hold" nodeType="click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2000" fill="hold"/>
                        <p:tgtEl>
                          <p:spTgt spid="12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DDDDDD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 تفصيل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2900" y="205978"/>
            <a:ext cx="6172200" cy="1573684"/>
          </a:xfrm>
        </p:spPr>
        <p:txBody>
          <a:bodyPr>
            <a:noAutofit/>
          </a:bodyPr>
          <a:lstStyle>
            <a:lvl1pPr>
              <a:defRPr sz="4950"/>
            </a:lvl1pPr>
          </a:lstStyle>
          <a:p>
            <a:r>
              <a:rPr lang="ar-SA" dirty="0" smtClean="0"/>
              <a:t>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275606"/>
            <a:ext cx="6172200" cy="3188990"/>
          </a:xfrm>
        </p:spPr>
        <p:txBody>
          <a:bodyPr anchor="ctr">
            <a:noAutofit/>
          </a:bodyPr>
          <a:lstStyle>
            <a:lvl1pPr algn="just">
              <a:buFontTx/>
              <a:buBlip>
                <a:blip r:embed="rId2"/>
              </a:buBlip>
              <a:defRPr sz="4050">
                <a:solidFill>
                  <a:srgbClr val="7F3F98"/>
                </a:solidFill>
              </a:defRPr>
            </a:lvl1pPr>
            <a:lvl2pPr algn="just">
              <a:defRPr sz="3600">
                <a:solidFill>
                  <a:srgbClr val="974BB5"/>
                </a:solidFill>
              </a:defRPr>
            </a:lvl2pPr>
            <a:lvl3pPr algn="just">
              <a:defRPr sz="3300">
                <a:solidFill>
                  <a:srgbClr val="A96CC2"/>
                </a:solidFill>
              </a:defRPr>
            </a:lvl3pPr>
            <a:lvl4pPr algn="just">
              <a:defRPr sz="3000">
                <a:solidFill>
                  <a:srgbClr val="BA88CE"/>
                </a:solidFill>
              </a:defRPr>
            </a:lvl4pPr>
            <a:lvl5pPr algn="just">
              <a:defRPr sz="3000">
                <a:solidFill>
                  <a:srgbClr val="CDA9DB"/>
                </a:solidFill>
              </a:defRPr>
            </a:lvl5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2119337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742" y="2486298"/>
            <a:ext cx="5264292" cy="1021556"/>
          </a:xfrm>
        </p:spPr>
        <p:txBody>
          <a:bodyPr anchor="t">
            <a:normAutofit/>
          </a:bodyPr>
          <a:lstStyle>
            <a:lvl1pPr algn="l">
              <a:defRPr sz="2100" b="0" cap="all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6742" y="1361157"/>
            <a:ext cx="5264292" cy="1125140"/>
          </a:xfrm>
        </p:spPr>
        <p:txBody>
          <a:bodyPr anchor="b">
            <a:noAutofit/>
          </a:bodyPr>
          <a:lstStyle>
            <a:lvl1pPr marL="0" indent="0">
              <a:buNone/>
              <a:defRPr sz="3600">
                <a:solidFill>
                  <a:srgbClr val="7F3F98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40" name="مستطيل مستدير الزوايا 39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1" name="مستطيل مستدير الزوايا 30"/>
          <p:cNvSpPr/>
          <p:nvPr userDrawn="1"/>
        </p:nvSpPr>
        <p:spPr>
          <a:xfrm>
            <a:off x="321448" y="3363459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2" name="مستطيل مستدير الزوايا 31"/>
          <p:cNvSpPr/>
          <p:nvPr userDrawn="1"/>
        </p:nvSpPr>
        <p:spPr>
          <a:xfrm>
            <a:off x="321448" y="2313568"/>
            <a:ext cx="3053975" cy="96441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3" name="مستطيل مستدير الزوايا 32"/>
          <p:cNvSpPr/>
          <p:nvPr userDrawn="1"/>
        </p:nvSpPr>
        <p:spPr>
          <a:xfrm rot="10800000">
            <a:off x="323227" y="213779"/>
            <a:ext cx="3053975" cy="96441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4" name="مستطيل مستدير الزوايا 33"/>
          <p:cNvSpPr/>
          <p:nvPr userDrawn="1"/>
        </p:nvSpPr>
        <p:spPr>
          <a:xfrm rot="10800000">
            <a:off x="323227" y="1263670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 userDrawn="1"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19" name="عنصر نائب للمحتوى 2"/>
          <p:cNvSpPr>
            <a:spLocks noGrp="1"/>
          </p:cNvSpPr>
          <p:nvPr userDrawn="1"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20" name="عنصر نائب للمحتوى 2"/>
          <p:cNvSpPr>
            <a:spLocks noGrp="1"/>
          </p:cNvSpPr>
          <p:nvPr userDrawn="1">
            <p:ph idx="14" hasCustomPrompt="1"/>
          </p:nvPr>
        </p:nvSpPr>
        <p:spPr>
          <a:xfrm>
            <a:off x="350658" y="2336325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21" name="عنصر نائب للمحتوى 2"/>
          <p:cNvSpPr>
            <a:spLocks noGrp="1"/>
          </p:cNvSpPr>
          <p:nvPr userDrawn="1"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39291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3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2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26" name="مربع نص 25"/>
          <p:cNvSpPr txBox="1"/>
          <p:nvPr userDrawn="1"/>
        </p:nvSpPr>
        <p:spPr>
          <a:xfrm>
            <a:off x="3162887" y="508342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27" name="مربع نص 26"/>
          <p:cNvSpPr txBox="1"/>
          <p:nvPr userDrawn="1"/>
        </p:nvSpPr>
        <p:spPr>
          <a:xfrm>
            <a:off x="3151134" y="2576879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28" name="مربع نص 27"/>
          <p:cNvSpPr txBox="1"/>
          <p:nvPr userDrawn="1"/>
        </p:nvSpPr>
        <p:spPr>
          <a:xfrm>
            <a:off x="3151134" y="1534950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29" name="مربع نص 28"/>
          <p:cNvSpPr txBox="1"/>
          <p:nvPr userDrawn="1"/>
        </p:nvSpPr>
        <p:spPr>
          <a:xfrm>
            <a:off x="3158970" y="3604686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251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/>
      <p:bldP spid="27" grpId="0"/>
      <p:bldP spid="28" grpId="0"/>
      <p:bldP spid="2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47" name="مستطيل مستدير الزوايا 46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8" name="مستطيل مستدير الزوايا 47"/>
          <p:cNvSpPr/>
          <p:nvPr userDrawn="1"/>
        </p:nvSpPr>
        <p:spPr>
          <a:xfrm>
            <a:off x="321448" y="3363459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9" name="مستطيل مستدير الزوايا 48"/>
          <p:cNvSpPr/>
          <p:nvPr userDrawn="1"/>
        </p:nvSpPr>
        <p:spPr>
          <a:xfrm>
            <a:off x="321448" y="2313568"/>
            <a:ext cx="3053975" cy="96441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0" name="مستطيل مستدير الزوايا 49"/>
          <p:cNvSpPr/>
          <p:nvPr userDrawn="1"/>
        </p:nvSpPr>
        <p:spPr>
          <a:xfrm rot="10800000">
            <a:off x="323227" y="213779"/>
            <a:ext cx="3053975" cy="96441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1" name="مستطيل مستدير الزوايا 50"/>
          <p:cNvSpPr/>
          <p:nvPr userDrawn="1"/>
        </p:nvSpPr>
        <p:spPr>
          <a:xfrm rot="10800000">
            <a:off x="323227" y="1263670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2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3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4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5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5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60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2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56" name="مربع نص 55"/>
          <p:cNvSpPr txBox="1"/>
          <p:nvPr userDrawn="1"/>
        </p:nvSpPr>
        <p:spPr>
          <a:xfrm>
            <a:off x="3162887" y="429495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57" name="مربع نص 56"/>
          <p:cNvSpPr txBox="1"/>
          <p:nvPr userDrawn="1"/>
        </p:nvSpPr>
        <p:spPr>
          <a:xfrm>
            <a:off x="3151134" y="2576879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58" name="مربع نص 57"/>
          <p:cNvSpPr txBox="1"/>
          <p:nvPr userDrawn="1"/>
        </p:nvSpPr>
        <p:spPr>
          <a:xfrm>
            <a:off x="3151134" y="1534950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59" name="مربع نص 58"/>
          <p:cNvSpPr txBox="1"/>
          <p:nvPr userDrawn="1"/>
        </p:nvSpPr>
        <p:spPr>
          <a:xfrm>
            <a:off x="3158970" y="3604686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2626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/>
      <p:bldP spid="57" grpId="0"/>
      <p:bldP spid="58" grpId="0"/>
      <p:bldP spid="59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8" name="مستطيل مستدير الزوايا 17"/>
          <p:cNvSpPr/>
          <p:nvPr userDrawn="1"/>
        </p:nvSpPr>
        <p:spPr>
          <a:xfrm>
            <a:off x="321448" y="3363459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>
            <a:off x="321448" y="2313568"/>
            <a:ext cx="3053975" cy="96441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3" name="مستطيل مستدير الزوايا 22"/>
          <p:cNvSpPr/>
          <p:nvPr userDrawn="1"/>
        </p:nvSpPr>
        <p:spPr>
          <a:xfrm rot="10800000">
            <a:off x="323227" y="213779"/>
            <a:ext cx="3053975" cy="96441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مستطيل مستدير الزوايا 23"/>
          <p:cNvSpPr/>
          <p:nvPr userDrawn="1"/>
        </p:nvSpPr>
        <p:spPr>
          <a:xfrm rot="10800000">
            <a:off x="323227" y="1263670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0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tabLst/>
              <a:defRPr lang="ar-SA" sz="2400" dirty="0" smtClean="0"/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5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9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4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2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3162887" y="508342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3151134" y="2576879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2" name="مربع نص 41"/>
          <p:cNvSpPr txBox="1"/>
          <p:nvPr userDrawn="1"/>
        </p:nvSpPr>
        <p:spPr>
          <a:xfrm>
            <a:off x="3151134" y="1534950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43" name="مربع نص 42"/>
          <p:cNvSpPr txBox="1"/>
          <p:nvPr userDrawn="1"/>
        </p:nvSpPr>
        <p:spPr>
          <a:xfrm>
            <a:off x="3158970" y="3604686"/>
            <a:ext cx="223860" cy="623248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61496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3" grpId="0" animBg="1"/>
      <p:bldP spid="24" grpId="0" animBg="1"/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/>
      <p:bldP spid="41" grpId="0"/>
      <p:bldP spid="42" grpId="0"/>
      <p:bldP spid="43" grpId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321448" y="3363458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8" name="مستطيل مستدير الزوايا 17"/>
          <p:cNvSpPr/>
          <p:nvPr userDrawn="1"/>
        </p:nvSpPr>
        <p:spPr>
          <a:xfrm>
            <a:off x="321448" y="2313568"/>
            <a:ext cx="3053975" cy="96441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 rot="10800000">
            <a:off x="323227" y="213780"/>
            <a:ext cx="3053975" cy="96441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3" name="مستطيل مستدير الزوايا 22"/>
          <p:cNvSpPr/>
          <p:nvPr userDrawn="1"/>
        </p:nvSpPr>
        <p:spPr>
          <a:xfrm rot="10800000">
            <a:off x="323227" y="1263669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6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86916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3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3162887" y="580351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3151134" y="2576883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3151134" y="1550853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3158970" y="3628542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</p:spTree>
    <p:extLst>
      <p:ext uri="{BB962C8B-B14F-4D97-AF65-F5344CB8AC3E}">
        <p14:creationId xmlns:p14="http://schemas.microsoft.com/office/powerpoint/2010/main" val="40482711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/>
      <p:bldP spid="39" grpId="0"/>
      <p:bldP spid="40" grpId="0"/>
      <p:bldP spid="41" grpId="0"/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أ+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321448" y="3355294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6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3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321448" y="214296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321448" y="1276378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321448" y="2314042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3158970" y="360468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3162887" y="42949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3151134" y="2576883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3151134" y="1534951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5533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أ+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321448" y="3355294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6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3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321448" y="214296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321448" y="1276378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321448" y="2314042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3158970" y="360468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3162887" y="42949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3151134" y="2576883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3151134" y="1534951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29284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أ+ب+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321448" y="3355294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6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3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321448" y="214296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321448" y="1276378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321448" y="2314042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3158970" y="360468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3162887" y="42949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3151134" y="2576883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3151134" y="1534951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904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ب + 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321448" y="3355294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6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3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321448" y="214296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321448" y="1276378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321448" y="2314042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3158970" y="360468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3162887" y="42949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3151134" y="2576883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3151134" y="1534951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3077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ب + 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321448" y="3355294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6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3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321448" y="214296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321448" y="1276378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321448" y="2314042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3158970" y="360468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3162887" y="42949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3151134" y="2576883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3151134" y="1534951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6010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أ+ب+ج+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مستطيل مستدير الزوايا 15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321448" y="3355294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50659" y="19549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50659" y="1267060"/>
            <a:ext cx="2812229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50658" y="2336326"/>
            <a:ext cx="2808312" cy="910835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18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50658" y="3363461"/>
            <a:ext cx="2808312" cy="964413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A" sz="1800" dirty="0" smtClean="0">
                <a:solidFill>
                  <a:srgbClr val="7F3F98"/>
                </a:solidFill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537012" y="339503"/>
            <a:ext cx="2970330" cy="3888432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321448" y="214296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321448" y="1276378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321448" y="2314042"/>
            <a:ext cx="3053975" cy="964412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 rtl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3158970" y="360468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3162887" y="42949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3151134" y="2576883"/>
            <a:ext cx="223860" cy="642943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3151134" y="1534951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2137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أ) أ-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ستطيل مستدير الزوايا 9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noFill/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5" name="عنصر نائب للمحتوى 2"/>
          <p:cNvSpPr>
            <a:spLocks noGrp="1"/>
          </p:cNvSpPr>
          <p:nvPr>
            <p:ph idx="1"/>
          </p:nvPr>
        </p:nvSpPr>
        <p:spPr>
          <a:xfrm>
            <a:off x="350659" y="242224"/>
            <a:ext cx="2812229" cy="1985858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33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endParaRPr lang="ar-SY" dirty="0"/>
          </a:p>
        </p:txBody>
      </p:sp>
      <p:sp>
        <p:nvSpPr>
          <p:cNvPr id="16" name="عنصر نائب للمحتوى 2"/>
          <p:cNvSpPr>
            <a:spLocks noGrp="1"/>
          </p:cNvSpPr>
          <p:nvPr>
            <p:ph idx="13"/>
          </p:nvPr>
        </p:nvSpPr>
        <p:spPr>
          <a:xfrm>
            <a:off x="350659" y="2313568"/>
            <a:ext cx="2812229" cy="198637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33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endParaRPr lang="ar-SY" dirty="0"/>
          </a:p>
        </p:txBody>
      </p:sp>
      <p:sp>
        <p:nvSpPr>
          <p:cNvPr id="24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645024" y="267494"/>
            <a:ext cx="2970330" cy="4032448"/>
          </a:xfrm>
          <a:noFill/>
        </p:spPr>
        <p:txBody>
          <a:bodyPr anchor="ctr">
            <a:normAutofit/>
          </a:bodyPr>
          <a:lstStyle>
            <a:lvl1pPr marL="0" indent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8" name="مستطيل مستدير الزوايا 17"/>
          <p:cNvSpPr/>
          <p:nvPr userDrawn="1"/>
        </p:nvSpPr>
        <p:spPr>
          <a:xfrm rot="10800000">
            <a:off x="323227" y="213778"/>
            <a:ext cx="3053975" cy="2014307"/>
          </a:xfrm>
          <a:prstGeom prst="roundRect">
            <a:avLst>
              <a:gd name="adj" fmla="val 408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321447" y="2313565"/>
            <a:ext cx="3051810" cy="2014306"/>
          </a:xfrm>
          <a:prstGeom prst="roundRect">
            <a:avLst>
              <a:gd name="adj" fmla="val 308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3597307" y="242225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9" name="مربع نص 18"/>
          <p:cNvSpPr txBox="1"/>
          <p:nvPr userDrawn="1"/>
        </p:nvSpPr>
        <p:spPr>
          <a:xfrm>
            <a:off x="3162887" y="987577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 anchor="ctr">
            <a:noAutofit/>
          </a:bodyPr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22" name="مربع نص 21"/>
          <p:cNvSpPr txBox="1"/>
          <p:nvPr userDrawn="1"/>
        </p:nvSpPr>
        <p:spPr>
          <a:xfrm>
            <a:off x="3151134" y="2956616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 anchor="ctr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9369956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presetID="2" presetClass="entr" presetSubtype="8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" presetClass="entr" presetSubtype="8" fill="hold" nodeType="with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/>
      <p:bldP spid="20" grpId="0" animBg="1"/>
      <p:bldP spid="19" grpId="0"/>
      <p:bldP spid="22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ب) أ-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ستطيل مستدير الزوايا 10"/>
          <p:cNvSpPr/>
          <p:nvPr userDrawn="1"/>
        </p:nvSpPr>
        <p:spPr>
          <a:xfrm>
            <a:off x="3483007" y="214296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noFill/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4" name="عنصر نائب للمحتوى 2"/>
          <p:cNvSpPr>
            <a:spLocks noGrp="1"/>
          </p:cNvSpPr>
          <p:nvPr>
            <p:ph idx="1"/>
          </p:nvPr>
        </p:nvSpPr>
        <p:spPr>
          <a:xfrm>
            <a:off x="350659" y="249492"/>
            <a:ext cx="2812229" cy="1984248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33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endParaRPr lang="ar-SY" dirty="0"/>
          </a:p>
        </p:txBody>
      </p:sp>
      <p:sp>
        <p:nvSpPr>
          <p:cNvPr id="15" name="عنصر نائب للمحتوى 2"/>
          <p:cNvSpPr>
            <a:spLocks noGrp="1"/>
          </p:cNvSpPr>
          <p:nvPr>
            <p:ph idx="13"/>
          </p:nvPr>
        </p:nvSpPr>
        <p:spPr>
          <a:xfrm>
            <a:off x="350881" y="2350547"/>
            <a:ext cx="2812229" cy="1984248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51435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  <a:defRPr lang="ar-SY" sz="33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51435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514350" rtl="1" eaLnBrk="1" latinLnBrk="0" hangingPunct="1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A" sz="225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514350" rtl="1" eaLnBrk="1" latinLnBrk="0" hangingPunct="1">
              <a:spcBef>
                <a:spcPct val="20000"/>
              </a:spcBef>
              <a:buFont typeface="Arial" pitchFamily="34" charset="0"/>
              <a:defRPr lang="ar-SY" sz="225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257175" algn="ctr" defTabSz="514350" rtl="1" eaLnBrk="1" latinLnBrk="0" hangingPunct="1">
              <a:lnSpc>
                <a:spcPct val="150000"/>
              </a:lnSpc>
              <a:spcBef>
                <a:spcPct val="20000"/>
              </a:spcBef>
            </a:pPr>
            <a:endParaRPr lang="ar-SY" dirty="0"/>
          </a:p>
        </p:txBody>
      </p:sp>
      <p:sp>
        <p:nvSpPr>
          <p:cNvPr id="18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3645024" y="267494"/>
            <a:ext cx="2970330" cy="4032448"/>
          </a:xfrm>
          <a:noFill/>
        </p:spPr>
        <p:txBody>
          <a:bodyPr anchor="ctr">
            <a:normAutofit/>
          </a:bodyPr>
          <a:lstStyle>
            <a:lvl1pPr marL="0" algn="justLow" defTabSz="514350" rtl="1" eaLnBrk="1" latinLnBrk="0" hangingPunct="1">
              <a:buNone/>
              <a:defRPr lang="ar-SY" sz="405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10" name="مستطيل مستدير الزوايا 9"/>
          <p:cNvSpPr/>
          <p:nvPr userDrawn="1"/>
        </p:nvSpPr>
        <p:spPr>
          <a:xfrm rot="10800000">
            <a:off x="323449" y="2342630"/>
            <a:ext cx="3053975" cy="2014307"/>
          </a:xfrm>
          <a:prstGeom prst="roundRect">
            <a:avLst>
              <a:gd name="adj" fmla="val 408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321448" y="233409"/>
            <a:ext cx="3053975" cy="2014306"/>
          </a:xfrm>
          <a:prstGeom prst="roundRect">
            <a:avLst>
              <a:gd name="adj" fmla="val 408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>
            <a:off x="3597307" y="242225"/>
            <a:ext cx="3053547" cy="4085646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51435" tIns="25718" rIns="51435" bIns="25718" rtlCol="1" anchor="ctr"/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  <a:defRPr/>
            </a:pPr>
            <a:endParaRPr lang="ar-SY" sz="3375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6" name="مربع نص 15"/>
          <p:cNvSpPr txBox="1"/>
          <p:nvPr userDrawn="1"/>
        </p:nvSpPr>
        <p:spPr>
          <a:xfrm>
            <a:off x="3162887" y="976397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 anchor="ctr">
            <a:noAutofit/>
          </a:bodyPr>
          <a:lstStyle/>
          <a:p>
            <a:pPr algn="ctr"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1800" dirty="0" smtClean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17" name="مربع نص 16"/>
          <p:cNvSpPr txBox="1"/>
          <p:nvPr userDrawn="1"/>
        </p:nvSpPr>
        <p:spPr>
          <a:xfrm>
            <a:off x="3151134" y="3003802"/>
            <a:ext cx="223860" cy="623249"/>
          </a:xfrm>
          <a:prstGeom prst="rect">
            <a:avLst/>
          </a:prstGeom>
          <a:noFill/>
        </p:spPr>
        <p:txBody>
          <a:bodyPr vert="horz" lIns="51435" tIns="25718" rIns="51435" bIns="25718" rtlCol="1" anchor="ctr">
            <a:noAutofit/>
          </a:bodyPr>
          <a:lstStyle/>
          <a:p>
            <a:pPr>
              <a:spcBef>
                <a:spcPct val="20000"/>
              </a:spcBef>
              <a:spcAft>
                <a:spcPts val="1013"/>
              </a:spcAft>
              <a:buFont typeface="Arial" pitchFamily="34" charset="0"/>
              <a:buNone/>
            </a:pPr>
            <a:r>
              <a:rPr lang="ar-SA" sz="18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818186"/>
            <a:ext cx="1600200" cy="273844"/>
          </a:xfrm>
        </p:spPr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818186"/>
            <a:ext cx="2171700" cy="273844"/>
          </a:xfrm>
        </p:spPr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3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090485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2" presetClass="entr" presetSubtype="8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" presetClass="entr" presetSubtype="8" fill="hold" nodeType="with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/>
      <p:bldP spid="19" grpId="0" animBg="1"/>
      <p:bldP spid="16" grpId="0"/>
      <p:bldP spid="17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900113"/>
            <a:ext cx="3028950" cy="2545556"/>
          </a:xfrm>
        </p:spPr>
        <p:txBody>
          <a:bodyPr/>
          <a:lstStyle>
            <a:lvl1pPr>
              <a:defRPr sz="2100">
                <a:solidFill>
                  <a:srgbClr val="7F3F98"/>
                </a:solidFill>
              </a:defRPr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900113"/>
            <a:ext cx="3028950" cy="2545556"/>
          </a:xfrm>
        </p:spPr>
        <p:txBody>
          <a:bodyPr/>
          <a:lstStyle>
            <a:lvl1pPr>
              <a:defRPr sz="2100">
                <a:solidFill>
                  <a:srgbClr val="7F3F98"/>
                </a:solidFill>
              </a:defRPr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1227832"/>
            <a:ext cx="3030141" cy="479822"/>
          </a:xfrm>
        </p:spPr>
        <p:txBody>
          <a:bodyPr anchor="b">
            <a:noAutofit/>
          </a:bodyPr>
          <a:lstStyle>
            <a:lvl1pPr marL="0" indent="0" algn="r">
              <a:buNone/>
              <a:defRPr sz="2400" b="1">
                <a:solidFill>
                  <a:srgbClr val="8DC63F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1" y="1851670"/>
            <a:ext cx="3030141" cy="2963466"/>
          </a:xfrm>
        </p:spPr>
        <p:txBody>
          <a:bodyPr/>
          <a:lstStyle>
            <a:lvl1pPr algn="r">
              <a:defRPr sz="1800">
                <a:solidFill>
                  <a:srgbClr val="8A6140"/>
                </a:solidFill>
              </a:defRPr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1227832"/>
            <a:ext cx="3031331" cy="479822"/>
          </a:xfrm>
        </p:spPr>
        <p:txBody>
          <a:bodyPr anchor="b">
            <a:noAutofit/>
          </a:bodyPr>
          <a:lstStyle>
            <a:lvl1pPr marL="0" indent="0" algn="r">
              <a:buNone/>
              <a:defRPr sz="2400" b="1">
                <a:solidFill>
                  <a:srgbClr val="8DC63F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1851670"/>
            <a:ext cx="3031331" cy="2963466"/>
          </a:xfrm>
        </p:spPr>
        <p:txBody>
          <a:bodyPr/>
          <a:lstStyle>
            <a:lvl1pPr algn="r">
              <a:defRPr sz="1800">
                <a:solidFill>
                  <a:srgbClr val="8A6140"/>
                </a:solidFill>
              </a:defRPr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مقارنة مختصر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42901" y="1851670"/>
            <a:ext cx="3030141" cy="2963466"/>
          </a:xfrm>
        </p:spPr>
        <p:txBody>
          <a:bodyPr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3600">
                <a:solidFill>
                  <a:srgbClr val="8A6140"/>
                </a:solidFill>
              </a:defRPr>
            </a:lvl1pPr>
            <a:lvl2pPr>
              <a:defRPr lang="ar-SA" sz="3300" kern="1200" dirty="0" smtClean="0">
                <a:solidFill>
                  <a:srgbClr val="D0A0C9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Y" dirty="0" smtClean="0"/>
              <a:t>مستوى أول</a:t>
            </a:r>
            <a:endParaRPr lang="ar-SA" dirty="0" smtClean="0"/>
          </a:p>
          <a:p>
            <a:pPr lvl="1"/>
            <a:r>
              <a:rPr lang="ar-SA" dirty="0" smtClean="0"/>
              <a:t>المستوى الثاني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483771" y="1227832"/>
            <a:ext cx="3031331" cy="479822"/>
          </a:xfrm>
        </p:spPr>
        <p:txBody>
          <a:bodyPr anchor="ctr">
            <a:noAutofit/>
          </a:bodyPr>
          <a:lstStyle>
            <a:lvl1pPr marL="0" indent="0" algn="ctr" rtl="1">
              <a:lnSpc>
                <a:spcPct val="100000"/>
              </a:lnSpc>
              <a:spcBef>
                <a:spcPts val="0"/>
              </a:spcBef>
              <a:buNone/>
              <a:defRPr lang="ar-SA" sz="3000" b="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 dirty="0" smtClean="0"/>
              <a:t>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3483771" y="1851670"/>
            <a:ext cx="3031331" cy="2963466"/>
          </a:xfr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lang="ar-SA" sz="3600" kern="1200" dirty="0" smtClean="0">
                <a:solidFill>
                  <a:srgbClr val="8A6140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557213" indent="-214313">
              <a:defRPr lang="ar-SA" sz="3300" kern="1200" dirty="0" smtClean="0">
                <a:solidFill>
                  <a:srgbClr val="D0A0C9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marL="257175" lvl="0" indent="-257175" algn="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Y" dirty="0" smtClean="0"/>
              <a:t>مستوى أول</a:t>
            </a:r>
            <a:endParaRPr lang="ar-SA" dirty="0" smtClean="0"/>
          </a:p>
          <a:p>
            <a:pPr marL="557213" lvl="1" indent="-214313" algn="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ar-SA" dirty="0" smtClean="0"/>
              <a:t>المستوى الثاني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41711" y="1217538"/>
            <a:ext cx="3031331" cy="479822"/>
          </a:xfrm>
        </p:spPr>
        <p:txBody>
          <a:bodyPr anchor="ctr">
            <a:noAutofit/>
          </a:bodyPr>
          <a:lstStyle>
            <a:lvl1pPr marL="0" indent="0" algn="ctr" rtl="1">
              <a:lnSpc>
                <a:spcPct val="100000"/>
              </a:lnSpc>
              <a:spcBef>
                <a:spcPts val="0"/>
              </a:spcBef>
              <a:buNone/>
              <a:defRPr lang="ar-SA" sz="3000" b="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 dirty="0" smtClean="0"/>
              <a:t>أنماط النص الرئيسي</a:t>
            </a:r>
          </a:p>
        </p:txBody>
      </p:sp>
    </p:spTree>
    <p:extLst>
      <p:ext uri="{BB962C8B-B14F-4D97-AF65-F5344CB8AC3E}">
        <p14:creationId xmlns:p14="http://schemas.microsoft.com/office/powerpoint/2010/main" val="3202022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Real_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Real_Blank_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15645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رض بالتدريج بالنق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068" y="204787"/>
            <a:ext cx="2505867" cy="4389836"/>
          </a:xfrm>
        </p:spPr>
        <p:txBody>
          <a:bodyPr anchor="t">
            <a:normAutofit/>
          </a:bodyPr>
          <a:lstStyle>
            <a:lvl1pPr algn="r">
              <a:lnSpc>
                <a:spcPct val="114000"/>
              </a:lnSpc>
              <a:defRPr sz="36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628" y="204791"/>
            <a:ext cx="3834426" cy="4389835"/>
          </a:xfrm>
        </p:spPr>
        <p:txBody>
          <a:bodyPr/>
          <a:lstStyle>
            <a:lvl1pPr marL="0" indent="0">
              <a:tabLst>
                <a:tab pos="266700" algn="l"/>
              </a:tabLst>
              <a:defRPr sz="4050"/>
            </a:lvl1pPr>
            <a:lvl2pPr marL="0" indent="0">
              <a:tabLst>
                <a:tab pos="266700" algn="l"/>
              </a:tabLst>
              <a:defRPr sz="2100"/>
            </a:lvl2pPr>
            <a:lvl3pPr marL="0" indent="0">
              <a:tabLst>
                <a:tab pos="266700" algn="l"/>
              </a:tabLst>
              <a:defRPr sz="1800"/>
            </a:lvl3pPr>
            <a:lvl4pPr marL="0" indent="0">
              <a:tabLst>
                <a:tab pos="266700" algn="l"/>
              </a:tabLst>
              <a:defRPr sz="1500"/>
            </a:lvl4pPr>
            <a:lvl5pPr marL="0" indent="0">
              <a:tabLst>
                <a:tab pos="266700" algn="l"/>
              </a:tabLst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مرة واح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2700" y="555529"/>
            <a:ext cx="2256235" cy="2304255"/>
          </a:xfrm>
        </p:spPr>
        <p:txBody>
          <a:bodyPr anchor="t">
            <a:noAutofit/>
          </a:bodyPr>
          <a:lstStyle>
            <a:lvl1pPr algn="ctr">
              <a:defRPr sz="405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628" y="204791"/>
            <a:ext cx="4128210" cy="4389835"/>
          </a:xfrm>
        </p:spPr>
        <p:txBody>
          <a:bodyPr/>
          <a:lstStyle>
            <a:lvl1pPr marL="342900" indent="-342900">
              <a:tabLst/>
              <a:defRPr sz="3600"/>
            </a:lvl1pPr>
            <a:lvl2pPr marL="0" indent="0">
              <a:tabLst>
                <a:tab pos="266700" algn="l"/>
              </a:tabLst>
              <a:defRPr sz="2100"/>
            </a:lvl2pPr>
            <a:lvl3pPr marL="0" indent="0">
              <a:tabLst>
                <a:tab pos="266700" algn="l"/>
              </a:tabLst>
              <a:defRPr sz="1800"/>
            </a:lvl3pPr>
            <a:lvl4pPr marL="0" indent="0">
              <a:tabLst>
                <a:tab pos="266700" algn="l"/>
              </a:tabLst>
              <a:defRPr sz="1500"/>
            </a:lvl4pPr>
            <a:lvl5pPr marL="0" indent="0">
              <a:tabLst>
                <a:tab pos="266700" algn="l"/>
              </a:tabLst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72700" y="2859785"/>
            <a:ext cx="2256235" cy="1734841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3600450"/>
            <a:ext cx="41148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4025506"/>
            <a:ext cx="4114800" cy="603647"/>
          </a:xfrm>
        </p:spPr>
        <p:txBody>
          <a:bodyPr/>
          <a:lstStyle>
            <a:lvl1pPr marL="0" indent="0">
              <a:buNone/>
              <a:defRPr sz="1050">
                <a:solidFill>
                  <a:srgbClr val="7F3F98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154781"/>
            <a:ext cx="1543050" cy="329088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154781"/>
            <a:ext cx="4514850" cy="3290888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حرمة مؤب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6" name="مخطط انسيابي: معالجة 39"/>
          <p:cNvSpPr/>
          <p:nvPr userDrawn="1"/>
        </p:nvSpPr>
        <p:spPr>
          <a:xfrm>
            <a:off x="4437813" y="1805039"/>
            <a:ext cx="2057400" cy="1828800"/>
          </a:xfrm>
          <a:prstGeom prst="flowChartProcess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2400" dirty="0" smtClean="0"/>
              <a:t>حرمة </a:t>
            </a:r>
          </a:p>
          <a:p>
            <a:pPr algn="ctr"/>
            <a:r>
              <a:rPr lang="ar-SY" sz="2400" dirty="0" smtClean="0"/>
              <a:t>مؤقتة</a:t>
            </a:r>
            <a:endParaRPr lang="ar-SY" sz="2400" dirty="0"/>
          </a:p>
        </p:txBody>
      </p:sp>
      <p:sp>
        <p:nvSpPr>
          <p:cNvPr id="7" name="شكل بيضاوي 47"/>
          <p:cNvSpPr/>
          <p:nvPr userDrawn="1"/>
        </p:nvSpPr>
        <p:spPr>
          <a:xfrm>
            <a:off x="134634" y="1805039"/>
            <a:ext cx="1371600" cy="1828800"/>
          </a:xfrm>
          <a:prstGeom prst="ellipse">
            <a:avLst/>
          </a:prstGeom>
          <a:solidFill>
            <a:srgbClr val="0D852C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2400" dirty="0" smtClean="0">
                <a:solidFill>
                  <a:schemeClr val="bg1"/>
                </a:solidFill>
              </a:rPr>
              <a:t>غير </a:t>
            </a:r>
            <a:r>
              <a:rPr lang="ar-SY" sz="2400" dirty="0">
                <a:solidFill>
                  <a:schemeClr val="bg1"/>
                </a:solidFill>
              </a:rPr>
              <a:t>محرم</a:t>
            </a:r>
          </a:p>
        </p:txBody>
      </p:sp>
      <p:sp>
        <p:nvSpPr>
          <p:cNvPr id="8" name="مخطط انسيابي: استخراج 48"/>
          <p:cNvSpPr/>
          <p:nvPr userDrawn="1"/>
        </p:nvSpPr>
        <p:spPr>
          <a:xfrm>
            <a:off x="1943324" y="1823070"/>
            <a:ext cx="2057400" cy="1828800"/>
          </a:xfrm>
          <a:prstGeom prst="flowChartExtract">
            <a:avLst/>
          </a:prstGeom>
          <a:solidFill>
            <a:srgbClr val="F71139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b"/>
          <a:lstStyle/>
          <a:p>
            <a:pPr algn="ctr"/>
            <a:r>
              <a:rPr lang="ar-SY" sz="2400" b="1" dirty="0" smtClean="0"/>
              <a:t>حرمة مؤبدة</a:t>
            </a: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04315571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fill="remove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حرمة مؤقت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6" name="مخطط انسيابي: معالجة 39"/>
          <p:cNvSpPr/>
          <p:nvPr userDrawn="1"/>
        </p:nvSpPr>
        <p:spPr>
          <a:xfrm>
            <a:off x="4437813" y="1805039"/>
            <a:ext cx="2057400" cy="1828800"/>
          </a:xfrm>
          <a:prstGeom prst="flowChartProcess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2400" dirty="0" smtClean="0"/>
              <a:t>حرمة </a:t>
            </a:r>
          </a:p>
          <a:p>
            <a:pPr algn="ctr"/>
            <a:r>
              <a:rPr lang="ar-SY" sz="2400" dirty="0" smtClean="0"/>
              <a:t>مؤقتة</a:t>
            </a:r>
            <a:endParaRPr lang="ar-SY" sz="2400" dirty="0"/>
          </a:p>
        </p:txBody>
      </p:sp>
      <p:sp>
        <p:nvSpPr>
          <p:cNvPr id="7" name="شكل بيضاوي 47"/>
          <p:cNvSpPr/>
          <p:nvPr userDrawn="1"/>
        </p:nvSpPr>
        <p:spPr>
          <a:xfrm>
            <a:off x="134634" y="1805039"/>
            <a:ext cx="1371600" cy="1828800"/>
          </a:xfrm>
          <a:prstGeom prst="ellipse">
            <a:avLst/>
          </a:prstGeom>
          <a:solidFill>
            <a:srgbClr val="0D852C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2400" dirty="0" smtClean="0">
                <a:solidFill>
                  <a:schemeClr val="bg1"/>
                </a:solidFill>
              </a:rPr>
              <a:t>غير </a:t>
            </a:r>
            <a:r>
              <a:rPr lang="ar-SY" sz="2400" dirty="0">
                <a:solidFill>
                  <a:schemeClr val="bg1"/>
                </a:solidFill>
              </a:rPr>
              <a:t>محرم</a:t>
            </a:r>
          </a:p>
        </p:txBody>
      </p:sp>
      <p:sp>
        <p:nvSpPr>
          <p:cNvPr id="8" name="مخطط انسيابي: استخراج 48"/>
          <p:cNvSpPr/>
          <p:nvPr userDrawn="1"/>
        </p:nvSpPr>
        <p:spPr>
          <a:xfrm>
            <a:off x="1943324" y="1823070"/>
            <a:ext cx="2057400" cy="1828800"/>
          </a:xfrm>
          <a:prstGeom prst="flowChartExtract">
            <a:avLst/>
          </a:prstGeom>
          <a:solidFill>
            <a:srgbClr val="F71139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b"/>
          <a:lstStyle/>
          <a:p>
            <a:pPr algn="ctr"/>
            <a:r>
              <a:rPr lang="ar-SY" sz="2400" b="1" dirty="0" smtClean="0"/>
              <a:t>حرمة مؤبدة</a:t>
            </a: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7833462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fill="remove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غير محر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1\11\2015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 - 2017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6" name="مخطط انسيابي: معالجة 39"/>
          <p:cNvSpPr/>
          <p:nvPr userDrawn="1"/>
        </p:nvSpPr>
        <p:spPr>
          <a:xfrm>
            <a:off x="4437813" y="1805039"/>
            <a:ext cx="2057400" cy="1828800"/>
          </a:xfrm>
          <a:prstGeom prst="flowChartProcess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2400" dirty="0" smtClean="0"/>
              <a:t>حرمة </a:t>
            </a:r>
          </a:p>
          <a:p>
            <a:pPr algn="ctr"/>
            <a:r>
              <a:rPr lang="ar-SY" sz="2400" dirty="0" smtClean="0"/>
              <a:t>مؤقتة</a:t>
            </a:r>
            <a:endParaRPr lang="ar-SY" sz="2400" dirty="0"/>
          </a:p>
        </p:txBody>
      </p:sp>
      <p:sp>
        <p:nvSpPr>
          <p:cNvPr id="7" name="شكل بيضاوي 47"/>
          <p:cNvSpPr/>
          <p:nvPr userDrawn="1"/>
        </p:nvSpPr>
        <p:spPr>
          <a:xfrm>
            <a:off x="134634" y="1805039"/>
            <a:ext cx="1371600" cy="1828800"/>
          </a:xfrm>
          <a:prstGeom prst="ellipse">
            <a:avLst/>
          </a:prstGeom>
          <a:solidFill>
            <a:srgbClr val="0D852C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2400" dirty="0" smtClean="0">
                <a:solidFill>
                  <a:schemeClr val="bg1"/>
                </a:solidFill>
              </a:rPr>
              <a:t>غير </a:t>
            </a:r>
            <a:r>
              <a:rPr lang="ar-SY" sz="2400" dirty="0">
                <a:solidFill>
                  <a:schemeClr val="bg1"/>
                </a:solidFill>
              </a:rPr>
              <a:t>محرم</a:t>
            </a:r>
          </a:p>
        </p:txBody>
      </p:sp>
      <p:sp>
        <p:nvSpPr>
          <p:cNvPr id="8" name="مخطط انسيابي: استخراج 48"/>
          <p:cNvSpPr/>
          <p:nvPr userDrawn="1"/>
        </p:nvSpPr>
        <p:spPr>
          <a:xfrm>
            <a:off x="1943324" y="1823070"/>
            <a:ext cx="2057400" cy="1828800"/>
          </a:xfrm>
          <a:prstGeom prst="flowChartExtract">
            <a:avLst/>
          </a:prstGeom>
          <a:solidFill>
            <a:srgbClr val="F71139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b"/>
          <a:lstStyle/>
          <a:p>
            <a:pPr algn="ctr"/>
            <a:r>
              <a:rPr lang="ar-SY" sz="2400" b="1" dirty="0" smtClean="0"/>
              <a:t>حرمة مؤبدة</a:t>
            </a: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99759574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fill="remove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5.jpeg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3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jpe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070124"/>
            <a:ext cx="61722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18529" y="4818186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750">
                <a:solidFill>
                  <a:srgbClr val="F6ADC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r>
              <a:rPr lang="en-US" smtClean="0"/>
              <a:t>1\11\2015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0658" y="4818186"/>
            <a:ext cx="21717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1">
              <a:defRPr sz="750">
                <a:solidFill>
                  <a:srgbClr val="F6ADC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r>
              <a:rPr lang="ar-SY" smtClean="0"/>
              <a:t>دورة جامع الزهراء  - 2017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3908" y="3863830"/>
            <a:ext cx="566682" cy="6923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ctr" rtl="1">
              <a:defRPr sz="2100" b="1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735" r:id="rId3"/>
    <p:sldLayoutId id="2147483736" r:id="rId4"/>
    <p:sldLayoutId id="2147483722" r:id="rId5"/>
    <p:sldLayoutId id="2147483699" r:id="rId6"/>
    <p:sldLayoutId id="2147483713" r:id="rId7"/>
    <p:sldLayoutId id="2147483714" r:id="rId8"/>
    <p:sldLayoutId id="2147483715" r:id="rId9"/>
    <p:sldLayoutId id="2147483716" r:id="rId10"/>
    <p:sldLayoutId id="2147483719" r:id="rId11"/>
    <p:sldLayoutId id="2147483720" r:id="rId12"/>
    <p:sldLayoutId id="2147483721" r:id="rId13"/>
    <p:sldLayoutId id="2147483718" r:id="rId14"/>
    <p:sldLayoutId id="2147483737" r:id="rId15"/>
    <p:sldLayoutId id="2147483717" r:id="rId16"/>
    <p:sldLayoutId id="2147483712" r:id="rId17"/>
    <p:sldLayoutId id="2147483711" r:id="rId18"/>
    <p:sldLayoutId id="2147483700" r:id="rId19"/>
    <p:sldLayoutId id="2147483701" r:id="rId20"/>
    <p:sldLayoutId id="2147483723" r:id="rId21"/>
    <p:sldLayoutId id="2147483702" r:id="rId22"/>
    <p:sldLayoutId id="2147483703" r:id="rId23"/>
    <p:sldLayoutId id="2147483704" r:id="rId24"/>
    <p:sldLayoutId id="2147483734" r:id="rId25"/>
    <p:sldLayoutId id="2147483705" r:id="rId26"/>
    <p:sldLayoutId id="2147483706" r:id="rId27"/>
    <p:sldLayoutId id="2147483707" r:id="rId28"/>
    <p:sldLayoutId id="2147483708" r:id="rId29"/>
    <p:sldLayoutId id="2147483709" r:id="rId30"/>
    <p:sldLayoutId id="2147483728" r:id="rId31"/>
    <p:sldLayoutId id="2147483729" r:id="rId32"/>
    <p:sldLayoutId id="2147483730" r:id="rId33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685800" rtl="1" eaLnBrk="1" latinLnBrk="0" hangingPunct="1">
        <a:spcBef>
          <a:spcPct val="0"/>
        </a:spcBef>
        <a:buNone/>
        <a:defRPr sz="33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257175" indent="-257175" algn="r" defTabSz="685800" rtl="1" eaLnBrk="1" latinLnBrk="0" hangingPunct="1">
        <a:lnSpc>
          <a:spcPct val="150000"/>
        </a:lnSpc>
        <a:spcBef>
          <a:spcPct val="20000"/>
        </a:spcBef>
        <a:buFontTx/>
        <a:buBlip>
          <a:blip r:embed="rId36"/>
        </a:buBlip>
        <a:defRPr sz="21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557213" indent="-214313" algn="r" defTabSz="685800" rtl="1" eaLnBrk="1" latinLnBrk="0" hangingPunct="1">
        <a:lnSpc>
          <a:spcPct val="150000"/>
        </a:lnSpc>
        <a:spcBef>
          <a:spcPct val="20000"/>
        </a:spcBef>
        <a:buFontTx/>
        <a:buBlip>
          <a:blip r:embed="rId37"/>
        </a:buBlip>
        <a:defRPr sz="18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857250" indent="-171450" algn="r" defTabSz="685800" rtl="1" eaLnBrk="1" latinLnBrk="0" hangingPunct="1">
        <a:lnSpc>
          <a:spcPct val="150000"/>
        </a:lnSpc>
        <a:spcBef>
          <a:spcPct val="20000"/>
        </a:spcBef>
        <a:buFontTx/>
        <a:buBlip>
          <a:blip r:embed="rId38"/>
        </a:buBlip>
        <a:defRPr sz="15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200150" indent="-171450" algn="r" defTabSz="685800" rtl="1" eaLnBrk="1" latinLnBrk="0" hangingPunct="1">
        <a:lnSpc>
          <a:spcPct val="150000"/>
        </a:lnSpc>
        <a:spcBef>
          <a:spcPct val="20000"/>
        </a:spcBef>
        <a:buFontTx/>
        <a:buBlip>
          <a:blip r:embed="rId39"/>
        </a:buBlip>
        <a:defRPr sz="135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1543050" indent="-171450" algn="r" defTabSz="6858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135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18859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12" Type="http://schemas.openxmlformats.org/officeDocument/2006/relationships/image" Target="../media/image17.jpg"/><Relationship Id="rId17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1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1.pn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5" Type="http://schemas.openxmlformats.org/officeDocument/2006/relationships/image" Target="../media/image20.jp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عنوان 7"/>
          <p:cNvSpPr>
            <a:spLocks noGrp="1"/>
          </p:cNvSpPr>
          <p:nvPr>
            <p:ph type="ctrTitle" idx="4294967295"/>
          </p:nvPr>
        </p:nvSpPr>
        <p:spPr>
          <a:xfrm>
            <a:off x="0" y="-410277"/>
            <a:ext cx="6858000" cy="5816977"/>
          </a:xfr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ar-SY" sz="37200" dirty="0">
                <a:ea typeface="Calibri"/>
                <a:cs typeface="Traditional Arabic"/>
                <a:sym typeface="AGA Arabesque"/>
              </a:rPr>
              <a:t></a:t>
            </a:r>
            <a:endParaRPr lang="ar-SY" sz="37200" dirty="0">
              <a:solidFill>
                <a:srgbClr val="FFDF57"/>
              </a:solidFill>
              <a:cs typeface="Diwani Bent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8940" y="1113588"/>
            <a:ext cx="3888432" cy="1944216"/>
          </a:xfrm>
        </p:spPr>
        <p:txBody>
          <a:bodyPr>
            <a:noAutofit/>
          </a:bodyPr>
          <a:lstStyle/>
          <a:p>
            <a:r>
              <a:rPr lang="ar-SY" sz="4050" dirty="0"/>
              <a:t>نقاط في</a:t>
            </a:r>
            <a:br>
              <a:rPr lang="ar-SY" sz="4050" dirty="0"/>
            </a:br>
            <a:r>
              <a:rPr lang="ar-SY" sz="4050" dirty="0"/>
              <a:t>ميزانية الأسرة</a:t>
            </a:r>
            <a:endParaRPr lang="en-US" sz="405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45024" y="2571750"/>
            <a:ext cx="2376264" cy="270030"/>
          </a:xfrm>
        </p:spPr>
        <p:txBody>
          <a:bodyPr/>
          <a:lstStyle/>
          <a:p>
            <a:pPr algn="ctr"/>
            <a:r>
              <a:rPr lang="ar-SY" dirty="0" smtClean="0">
                <a:solidFill>
                  <a:srgbClr val="7030A0"/>
                </a:solidFill>
              </a:rPr>
              <a:t>الدورة التأهيلية للحياة الزوجية</a:t>
            </a:r>
            <a:endParaRPr lang="en-US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خبز" descr="C:\Users\XX\Downloads\bread-arabic-white-large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0658" y="789552"/>
            <a:ext cx="6235838" cy="38100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خبز - كتابة"/>
          <p:cNvSpPr/>
          <p:nvPr/>
        </p:nvSpPr>
        <p:spPr>
          <a:xfrm>
            <a:off x="-16820" y="3529650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خبز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4" name="طعام جاهز" descr="C:\Users\XX\Downloads\Food_Differring_meal_Big_Mac_032999_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-10730" y="357504"/>
            <a:ext cx="6868730" cy="429295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طعام جاهز - كتابة"/>
          <p:cNvSpPr/>
          <p:nvPr/>
        </p:nvSpPr>
        <p:spPr>
          <a:xfrm>
            <a:off x="-27384" y="1006829"/>
            <a:ext cx="2859000" cy="784830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ar-SY" sz="4500" dirty="0">
                <a:solidFill>
                  <a:srgbClr val="C00000"/>
                </a:solidFill>
                <a:latin typeface="Hacen Tunisia Lt" pitchFamily="2" charset="-78"/>
                <a:cs typeface="Hacen Tunisia Lt" pitchFamily="2" charset="-78"/>
              </a:rPr>
              <a:t>طعام جاهز</a:t>
            </a:r>
            <a:endParaRPr lang="en-US" sz="4500" dirty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1028" name="أكلات طيبة" descr="C:\Users\XX\Downloads\o-CHOCOLATE-NOBEL-facebook.jpg"/>
          <p:cNvPicPr>
            <a:picLocks noChangeAspect="1" noChangeArrowheads="1"/>
          </p:cNvPicPr>
          <p:nvPr/>
        </p:nvPicPr>
        <p:blipFill rotWithShape="1">
          <a:blip r:embed="rId5" cstate="print"/>
          <a:srcRect b="5780"/>
          <a:stretch/>
        </p:blipFill>
        <p:spPr bwMode="auto">
          <a:xfrm>
            <a:off x="408248" y="519522"/>
            <a:ext cx="6041504" cy="376892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أكلات طيبة - كتابة"/>
          <p:cNvSpPr/>
          <p:nvPr/>
        </p:nvSpPr>
        <p:spPr>
          <a:xfrm>
            <a:off x="-16820" y="3529650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 rtl="1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أكلات طيبة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1029" name="حواضر" descr="C:\Users\XX\Downloads\1130215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96652" y="1491630"/>
            <a:ext cx="5994666" cy="291100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حواضر - كتابة"/>
          <p:cNvSpPr/>
          <p:nvPr/>
        </p:nvSpPr>
        <p:spPr>
          <a:xfrm flipH="1">
            <a:off x="4026384" y="3529651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حواضر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1030" name="خضار" descr="C:\Users\XX\Downloads\Book-Vegetable-Header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DFBFC"/>
              </a:clrFrom>
              <a:clrTo>
                <a:srgbClr val="FDFBF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214754" y="411510"/>
            <a:ext cx="5713530" cy="428514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خضار - كتابة"/>
          <p:cNvSpPr/>
          <p:nvPr/>
        </p:nvSpPr>
        <p:spPr>
          <a:xfrm>
            <a:off x="-16820" y="3529650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خضار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13" name="مكسرات" descr="C:\Users\XX\Downloads\222Fotolia_46345101_Subscription_XXL_mates-Fotolia.com_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0" y="1059582"/>
            <a:ext cx="5724636" cy="381642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مكسرات - كتابة"/>
          <p:cNvSpPr/>
          <p:nvPr/>
        </p:nvSpPr>
        <p:spPr>
          <a:xfrm flipH="1">
            <a:off x="4077072" y="829910"/>
            <a:ext cx="2859000" cy="761238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مكسرات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1031" name="مواصلات" descr="C:\Users\XX\Downloads\sennik-autobus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-377875" y="642938"/>
            <a:ext cx="7235875" cy="3857625"/>
          </a:xfrm>
          <a:prstGeom prst="rect">
            <a:avLst/>
          </a:prstGeom>
          <a:noFill/>
        </p:spPr>
      </p:pic>
      <p:sp>
        <p:nvSpPr>
          <p:cNvPr id="16" name="مواصلات - كتابة"/>
          <p:cNvSpPr/>
          <p:nvPr/>
        </p:nvSpPr>
        <p:spPr>
          <a:xfrm flipH="1">
            <a:off x="4026384" y="3529651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مواصلات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17" name="منظفات" descr="C:\Users\XX\Downloads\cleaning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430778" y="1005576"/>
            <a:ext cx="3942438" cy="3630986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منظفات - كتابة"/>
          <p:cNvSpPr/>
          <p:nvPr/>
        </p:nvSpPr>
        <p:spPr>
          <a:xfrm flipH="1">
            <a:off x="4077072" y="829910"/>
            <a:ext cx="2859000" cy="761238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منظفات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19" name="لحم" descr="C:\Users\XX\Downloads\iStock_000005375753Large.jpg"/>
          <p:cNvPicPr>
            <a:picLocks noChangeAspect="1" noChangeArrowheads="1"/>
          </p:cNvPicPr>
          <p:nvPr/>
        </p:nvPicPr>
        <p:blipFill rotWithShape="1">
          <a:blip r:embed="rId11" cstate="print"/>
          <a:srcRect l="1555" t="1457"/>
          <a:stretch/>
        </p:blipFill>
        <p:spPr bwMode="auto">
          <a:xfrm>
            <a:off x="620689" y="897565"/>
            <a:ext cx="5094380" cy="3399605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لحم - كتابة"/>
          <p:cNvSpPr/>
          <p:nvPr/>
        </p:nvSpPr>
        <p:spPr>
          <a:xfrm flipH="1">
            <a:off x="4026384" y="3529651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لحم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21" name="كهرباء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91455"/>
            <a:ext cx="6885384" cy="4590256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كهرباء - كتابة"/>
          <p:cNvSpPr/>
          <p:nvPr/>
        </p:nvSpPr>
        <p:spPr>
          <a:xfrm flipH="1">
            <a:off x="4077072" y="829910"/>
            <a:ext cx="2859000" cy="761238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كهرباء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23" name="فواتير ماء" descr="C:\Users\XX\Downloads\drink-water2.jpg"/>
          <p:cNvPicPr>
            <a:picLocks noChangeAspect="1" noChangeArrowheads="1"/>
          </p:cNvPicPr>
          <p:nvPr/>
        </p:nvPicPr>
        <p:blipFill>
          <a:blip r:embed="rId13" cstate="print"/>
          <a:stretch>
            <a:fillRect/>
          </a:stretch>
        </p:blipFill>
        <p:spPr bwMode="auto">
          <a:xfrm>
            <a:off x="-47365" y="33468"/>
            <a:ext cx="6905365" cy="5179024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فواتير ماء - كتابة"/>
          <p:cNvSpPr/>
          <p:nvPr/>
        </p:nvSpPr>
        <p:spPr>
          <a:xfrm flipH="1">
            <a:off x="4026384" y="3529651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فواتير ماء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25" name="مونة" descr="C:\Users\XX\Downloads\rice.jpg"/>
          <p:cNvPicPr>
            <a:picLocks noChangeAspect="1" noChangeArrowheads="1"/>
          </p:cNvPicPr>
          <p:nvPr/>
        </p:nvPicPr>
        <p:blipFill>
          <a:blip r:embed="rId14" cstate="print"/>
          <a:stretch>
            <a:fillRect/>
          </a:stretch>
        </p:blipFill>
        <p:spPr bwMode="auto">
          <a:xfrm>
            <a:off x="-621450" y="573528"/>
            <a:ext cx="7479450" cy="4674656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مونة - كتابة"/>
          <p:cNvSpPr/>
          <p:nvPr/>
        </p:nvSpPr>
        <p:spPr>
          <a:xfrm flipH="1">
            <a:off x="4026384" y="3529651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مونة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27" name="مصاريف مدرسية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58795" y="357504"/>
            <a:ext cx="7052191" cy="4698522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مصاريف مدرسية - كتابة"/>
          <p:cNvSpPr/>
          <p:nvPr/>
        </p:nvSpPr>
        <p:spPr>
          <a:xfrm flipH="1">
            <a:off x="4077072" y="829910"/>
            <a:ext cx="2859000" cy="761238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 rtl="1"/>
            <a:r>
              <a:rPr lang="ar-SY" sz="33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مصاريف مدرسية</a:t>
            </a:r>
            <a:endParaRPr lang="en-US" sz="33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29" name="وقود للتدفئة" descr="C:\Users\XX\Downloads\Depositphotos_14313583_original-WoodWithStove (1).jpg"/>
          <p:cNvPicPr>
            <a:picLocks noChangeAspect="1" noChangeArrowheads="1"/>
          </p:cNvPicPr>
          <p:nvPr/>
        </p:nvPicPr>
        <p:blipFill>
          <a:blip r:embed="rId16" cstate="print"/>
          <a:stretch>
            <a:fillRect/>
          </a:stretch>
        </p:blipFill>
        <p:spPr bwMode="auto">
          <a:xfrm>
            <a:off x="-1" y="642938"/>
            <a:ext cx="6858001" cy="4555115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وقود - كتابة"/>
          <p:cNvSpPr/>
          <p:nvPr/>
        </p:nvSpPr>
        <p:spPr>
          <a:xfrm flipH="1">
            <a:off x="4077072" y="829910"/>
            <a:ext cx="2859000" cy="761238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وقود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32" name="هاتف" descr="C:\Users\XX\Downloads\phone-png.png"/>
          <p:cNvPicPr>
            <a:picLocks noChangeAspect="1" noChangeArrowheads="1"/>
          </p:cNvPicPr>
          <p:nvPr/>
        </p:nvPicPr>
        <p:blipFill>
          <a:blip r:embed="rId17" cstate="print"/>
          <a:stretch>
            <a:fillRect/>
          </a:stretch>
        </p:blipFill>
        <p:spPr bwMode="auto">
          <a:xfrm>
            <a:off x="944724" y="1436422"/>
            <a:ext cx="4374486" cy="3066182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فاتورة جوال - كتابة"/>
          <p:cNvSpPr/>
          <p:nvPr/>
        </p:nvSpPr>
        <p:spPr>
          <a:xfrm flipH="1">
            <a:off x="4026384" y="3530159"/>
            <a:ext cx="2859000" cy="761238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فاتورة جوال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pic>
        <p:nvPicPr>
          <p:cNvPr id="34" name="جوال" descr="C:\Users\XX\Downloads\iphone-5.png"/>
          <p:cNvPicPr>
            <a:picLocks noChangeAspect="1" noChangeArrowheads="1"/>
          </p:cNvPicPr>
          <p:nvPr/>
        </p:nvPicPr>
        <p:blipFill>
          <a:blip r:embed="rId18" cstate="print"/>
          <a:stretch>
            <a:fillRect/>
          </a:stretch>
        </p:blipFill>
        <p:spPr bwMode="auto">
          <a:xfrm>
            <a:off x="242646" y="642938"/>
            <a:ext cx="4517146" cy="4517146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فاتورة هاتف - كتابة"/>
          <p:cNvSpPr/>
          <p:nvPr/>
        </p:nvSpPr>
        <p:spPr>
          <a:xfrm flipH="1">
            <a:off x="4077072" y="829912"/>
            <a:ext cx="2859000" cy="761747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9970 w 10000"/>
              <a:gd name="connsiteY3" fmla="*/ 4055 h 10000"/>
              <a:gd name="connsiteX4" fmla="*/ 9970 w 10000"/>
              <a:gd name="connsiteY4" fmla="*/ 5945 h 10000"/>
              <a:gd name="connsiteX5" fmla="*/ 8333 w 10000"/>
              <a:gd name="connsiteY5" fmla="*/ 10000 h 10000"/>
              <a:gd name="connsiteX6" fmla="*/ 1667 w 10000"/>
              <a:gd name="connsiteY6" fmla="*/ 10000 h 10000"/>
              <a:gd name="connsiteX7" fmla="*/ 0 w 10000"/>
              <a:gd name="connsiteY7" fmla="*/ 5000 h 10000"/>
              <a:gd name="connsiteX0" fmla="*/ 0 w 9970"/>
              <a:gd name="connsiteY0" fmla="*/ 5000 h 10000"/>
              <a:gd name="connsiteX1" fmla="*/ 1667 w 9970"/>
              <a:gd name="connsiteY1" fmla="*/ 0 h 10000"/>
              <a:gd name="connsiteX2" fmla="*/ 8333 w 9970"/>
              <a:gd name="connsiteY2" fmla="*/ 0 h 10000"/>
              <a:gd name="connsiteX3" fmla="*/ 9970 w 9970"/>
              <a:gd name="connsiteY3" fmla="*/ 4055 h 10000"/>
              <a:gd name="connsiteX4" fmla="*/ 8333 w 9970"/>
              <a:gd name="connsiteY4" fmla="*/ 10000 h 10000"/>
              <a:gd name="connsiteX5" fmla="*/ 1667 w 9970"/>
              <a:gd name="connsiteY5" fmla="*/ 10000 h 10000"/>
              <a:gd name="connsiteX6" fmla="*/ 0 w 9970"/>
              <a:gd name="connsiteY6" fmla="*/ 5000 h 10000"/>
              <a:gd name="connsiteX0" fmla="*/ 0 w 9472"/>
              <a:gd name="connsiteY0" fmla="*/ 5000 h 10000"/>
              <a:gd name="connsiteX1" fmla="*/ 1672 w 9472"/>
              <a:gd name="connsiteY1" fmla="*/ 0 h 10000"/>
              <a:gd name="connsiteX2" fmla="*/ 8358 w 9472"/>
              <a:gd name="connsiteY2" fmla="*/ 0 h 10000"/>
              <a:gd name="connsiteX3" fmla="*/ 8358 w 9472"/>
              <a:gd name="connsiteY3" fmla="*/ 10000 h 10000"/>
              <a:gd name="connsiteX4" fmla="*/ 1672 w 9472"/>
              <a:gd name="connsiteY4" fmla="*/ 10000 h 10000"/>
              <a:gd name="connsiteX5" fmla="*/ 0 w 9472"/>
              <a:gd name="connsiteY5" fmla="*/ 5000 h 10000"/>
              <a:gd name="connsiteX0" fmla="*/ 0 w 8235"/>
              <a:gd name="connsiteY0" fmla="*/ 10000 h 10000"/>
              <a:gd name="connsiteX1" fmla="*/ 0 w 8235"/>
              <a:gd name="connsiteY1" fmla="*/ 0 h 10000"/>
              <a:gd name="connsiteX2" fmla="*/ 7059 w 8235"/>
              <a:gd name="connsiteY2" fmla="*/ 0 h 10000"/>
              <a:gd name="connsiteX3" fmla="*/ 7059 w 8235"/>
              <a:gd name="connsiteY3" fmla="*/ 10000 h 10000"/>
              <a:gd name="connsiteX4" fmla="*/ 0 w 8235"/>
              <a:gd name="connsiteY4" fmla="*/ 10000 h 10000"/>
              <a:gd name="connsiteX0" fmla="*/ 0 w 10000"/>
              <a:gd name="connsiteY0" fmla="*/ 11231 h 11231"/>
              <a:gd name="connsiteX1" fmla="*/ 0 w 10000"/>
              <a:gd name="connsiteY1" fmla="*/ 1231 h 11231"/>
              <a:gd name="connsiteX2" fmla="*/ 7897 w 10000"/>
              <a:gd name="connsiteY2" fmla="*/ 0 h 11231"/>
              <a:gd name="connsiteX3" fmla="*/ 8572 w 10000"/>
              <a:gd name="connsiteY3" fmla="*/ 11231 h 11231"/>
              <a:gd name="connsiteX4" fmla="*/ 0 w 10000"/>
              <a:gd name="connsiteY4" fmla="*/ 11231 h 11231"/>
              <a:gd name="connsiteX0" fmla="*/ 0 w 9325"/>
              <a:gd name="connsiteY0" fmla="*/ 11231 h 11231"/>
              <a:gd name="connsiteX1" fmla="*/ 0 w 9325"/>
              <a:gd name="connsiteY1" fmla="*/ 1231 h 11231"/>
              <a:gd name="connsiteX2" fmla="*/ 7897 w 9325"/>
              <a:gd name="connsiteY2" fmla="*/ 0 h 11231"/>
              <a:gd name="connsiteX3" fmla="*/ 7897 w 9325"/>
              <a:gd name="connsiteY3" fmla="*/ 11082 h 11231"/>
              <a:gd name="connsiteX4" fmla="*/ 0 w 9325"/>
              <a:gd name="connsiteY4" fmla="*/ 11231 h 11231"/>
              <a:gd name="connsiteX0" fmla="*/ 0 w 10000"/>
              <a:gd name="connsiteY0" fmla="*/ 10964 h 10964"/>
              <a:gd name="connsiteX1" fmla="*/ 0 w 10000"/>
              <a:gd name="connsiteY1" fmla="*/ 0 h 10964"/>
              <a:gd name="connsiteX2" fmla="*/ 8469 w 10000"/>
              <a:gd name="connsiteY2" fmla="*/ 964 h 10964"/>
              <a:gd name="connsiteX3" fmla="*/ 8469 w 10000"/>
              <a:gd name="connsiteY3" fmla="*/ 10831 h 10964"/>
              <a:gd name="connsiteX4" fmla="*/ 0 w 10000"/>
              <a:gd name="connsiteY4" fmla="*/ 10964 h 10964"/>
              <a:gd name="connsiteX0" fmla="*/ 0 w 10000"/>
              <a:gd name="connsiteY0" fmla="*/ 10000 h 10000"/>
              <a:gd name="connsiteX1" fmla="*/ 0 w 10000"/>
              <a:gd name="connsiteY1" fmla="*/ 132 h 10000"/>
              <a:gd name="connsiteX2" fmla="*/ 8469 w 10000"/>
              <a:gd name="connsiteY2" fmla="*/ 0 h 10000"/>
              <a:gd name="connsiteX3" fmla="*/ 8469 w 10000"/>
              <a:gd name="connsiteY3" fmla="*/ 9867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32"/>
                </a:lnTo>
                <a:lnTo>
                  <a:pt x="8469" y="0"/>
                </a:lnTo>
                <a:cubicBezTo>
                  <a:pt x="10000" y="1484"/>
                  <a:pt x="10000" y="8383"/>
                  <a:pt x="8469" y="9867"/>
                </a:cubicBezTo>
                <a:lnTo>
                  <a:pt x="0" y="1000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ar-SY" sz="4500" dirty="0">
                <a:solidFill>
                  <a:schemeClr val="bg1"/>
                </a:solidFill>
                <a:latin typeface="Hacen Tunisia Lt" pitchFamily="2" charset="-78"/>
                <a:cs typeface="Hacen Tunisia Lt" pitchFamily="2" charset="-78"/>
              </a:rPr>
              <a:t>فاتورة هاتف</a:t>
            </a:r>
            <a:endParaRPr lang="en-US" sz="45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70796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000"/>
                            </p:stCondLst>
                            <p:childTnLst>
                              <p:par>
                                <p:cTn id="1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000"/>
                            </p:stCondLst>
                            <p:childTnLst>
                              <p:par>
                                <p:cTn id="2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2" grpId="0" animBg="1"/>
      <p:bldP spid="12" grpId="1" animBg="1"/>
      <p:bldP spid="14" grpId="0" animBg="1"/>
      <p:bldP spid="14" grpId="1" animBg="1"/>
      <p:bldP spid="16" grpId="0" animBg="1"/>
      <p:bldP spid="16" grpId="1" animBg="1"/>
      <p:bldP spid="18" grpId="0" animBg="1"/>
      <p:bldP spid="18" grpId="1" animBg="1"/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  <p:bldP spid="30" grpId="0" animBg="1"/>
      <p:bldP spid="30" grpId="1" animBg="1"/>
      <p:bldP spid="33" grpId="0" animBg="1"/>
      <p:bldP spid="31" grpId="0" animBg="1"/>
      <p:bldP spid="3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r="13177"/>
          <a:stretch/>
        </p:blipFill>
        <p:spPr bwMode="auto">
          <a:xfrm>
            <a:off x="-11260" y="573528"/>
            <a:ext cx="6880522" cy="3854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24821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r-SA" smtClean="0"/>
              <a:t>الموازنة المنزلية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ar-SA" dirty="0" smtClean="0"/>
              <a:t>تحقيق التناسب بين الخَرْج والدَّخل</a:t>
            </a:r>
            <a:r>
              <a:rPr lang="ar-SY" dirty="0" smtClean="0"/>
              <a:t>.</a:t>
            </a:r>
          </a:p>
          <a:p>
            <a:pPr lvl="0"/>
            <a:r>
              <a:rPr lang="ar-SA" dirty="0" smtClean="0"/>
              <a:t>تحديد أولويات الصرف</a:t>
            </a:r>
            <a:r>
              <a:rPr lang="ar-SY" dirty="0" smtClean="0"/>
              <a:t>.</a:t>
            </a:r>
            <a:endParaRPr lang="en-US" dirty="0" smtClean="0"/>
          </a:p>
          <a:p>
            <a:pPr lvl="0"/>
            <a:r>
              <a:rPr lang="ar-SA" dirty="0" smtClean="0"/>
              <a:t>تحقيق نسبة من الادِّخار</a:t>
            </a:r>
            <a:r>
              <a:rPr lang="ar-SY" dirty="0" smtClean="0"/>
              <a:t>.</a:t>
            </a:r>
            <a:endParaRPr lang="en-US" dirty="0"/>
          </a:p>
        </p:txBody>
      </p:sp>
      <p:sp>
        <p:nvSpPr>
          <p:cNvPr id="2" name="عنصر نائب للنص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ar-SY" smtClean="0"/>
              <a:t>تكمن أهمية الموازنة في:</a:t>
            </a:r>
          </a:p>
          <a:p>
            <a:endParaRPr lang="ar-SY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5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76616033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r-SA" smtClean="0"/>
              <a:t>الموازنة المنزلية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ar-SY" dirty="0" smtClean="0"/>
              <a:t> </a:t>
            </a:r>
            <a:r>
              <a:rPr lang="ar-SA" dirty="0" smtClean="0"/>
              <a:t>اعرف دَخْلَك</a:t>
            </a:r>
            <a:endParaRPr lang="en-US" dirty="0" smtClean="0"/>
          </a:p>
          <a:p>
            <a:pPr lvl="0"/>
            <a:r>
              <a:rPr lang="ar-SY" dirty="0" smtClean="0"/>
              <a:t> </a:t>
            </a:r>
            <a:r>
              <a:rPr lang="ar-SA" dirty="0" smtClean="0"/>
              <a:t>حدِّد أولوياتك</a:t>
            </a:r>
            <a:r>
              <a:rPr lang="ar-SY" dirty="0" smtClean="0"/>
              <a:t>: </a:t>
            </a:r>
            <a:br>
              <a:rPr lang="ar-SY" dirty="0" smtClean="0"/>
            </a:br>
            <a:r>
              <a:rPr lang="ar-SY" dirty="0" smtClean="0"/>
              <a:t>(ضروريات – حاجيات – كماليات).</a:t>
            </a:r>
          </a:p>
          <a:p>
            <a:pPr lvl="0"/>
            <a:r>
              <a:rPr lang="ar-SY" dirty="0" smtClean="0"/>
              <a:t> </a:t>
            </a:r>
            <a:r>
              <a:rPr lang="ar-SA" dirty="0" smtClean="0"/>
              <a:t>وازن الموازنة</a:t>
            </a:r>
            <a:endParaRPr lang="ar-SY" dirty="0" smtClean="0"/>
          </a:p>
          <a:p>
            <a:pPr lvl="0"/>
            <a:r>
              <a:rPr lang="ar-SY" dirty="0" smtClean="0"/>
              <a:t> نفِّذ وراقب وقَوِّم</a:t>
            </a:r>
            <a:endParaRPr lang="en-US" dirty="0"/>
          </a:p>
        </p:txBody>
      </p:sp>
      <p:sp>
        <p:nvSpPr>
          <p:cNvPr id="2" name="عنصر نائب للنص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ar-SY" smtClean="0"/>
              <a:t>خطوات وضع الموازنة:</a:t>
            </a:r>
            <a:endParaRPr lang="ar-S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91810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التطبيق العملي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ar-SY" sz="3000" dirty="0"/>
              <a:t>لـ (</a:t>
            </a:r>
            <a:r>
              <a:rPr lang="ar-SY" sz="3000" dirty="0">
                <a:solidFill>
                  <a:srgbClr val="ED0080"/>
                </a:solidFill>
              </a:rPr>
              <a:t>أسامة</a:t>
            </a:r>
            <a:r>
              <a:rPr lang="ar-SY" sz="3000" dirty="0"/>
              <a:t>) زوجة وطفلة في الرابعة من عمرها، يتقاضى راتباً شهرياً </a:t>
            </a:r>
            <a:r>
              <a:rPr lang="ar-SA" sz="3000" dirty="0" smtClean="0">
                <a:solidFill>
                  <a:srgbClr val="ED0080"/>
                </a:solidFill>
              </a:rPr>
              <a:t>10</a:t>
            </a:r>
            <a:r>
              <a:rPr lang="ar-SY" sz="3000" dirty="0" smtClean="0">
                <a:solidFill>
                  <a:srgbClr val="ED0080"/>
                </a:solidFill>
              </a:rPr>
              <a:t>000</a:t>
            </a:r>
            <a:r>
              <a:rPr lang="ar-SY" sz="3000" dirty="0" smtClean="0"/>
              <a:t> </a:t>
            </a:r>
            <a:r>
              <a:rPr lang="ar-SY" sz="3000" dirty="0"/>
              <a:t>ل.س</a:t>
            </a:r>
          </a:p>
          <a:p>
            <a:pPr marL="0" indent="0" algn="just">
              <a:buNone/>
            </a:pPr>
            <a:r>
              <a:rPr lang="ar-SY" sz="3000" dirty="0"/>
              <a:t>وزِّع هذا المبلغ على ما تختار من المفردات الآتية، حسب الأولوية التي تراها مناسبة؟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7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9681952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r="13177"/>
          <a:stretch/>
        </p:blipFill>
        <p:spPr bwMode="auto">
          <a:xfrm>
            <a:off x="-11260" y="573528"/>
            <a:ext cx="6880522" cy="3854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12313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r-SA" dirty="0" smtClean="0"/>
              <a:t>الموازنة المنزلية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ar-SY" dirty="0" smtClean="0"/>
              <a:t>الزَّوج مسؤول عن الإنفاق، ومأجور عليه.</a:t>
            </a:r>
          </a:p>
          <a:p>
            <a:pPr algn="just"/>
            <a:r>
              <a:rPr lang="ar-SY" dirty="0" smtClean="0"/>
              <a:t>الزَّوجة مأجورة على التوفير وحسن التدبير.</a:t>
            </a:r>
          </a:p>
          <a:p>
            <a:pPr algn="just"/>
            <a:r>
              <a:rPr lang="ar-SY" dirty="0" smtClean="0"/>
              <a:t>الإسراف ممقوتٌ، والبخل مذمومٌ، والاعتدال والاقتصاد هو المشروع.</a:t>
            </a:r>
            <a:endParaRPr lang="ar-SY" dirty="0"/>
          </a:p>
        </p:txBody>
      </p:sp>
      <p:sp>
        <p:nvSpPr>
          <p:cNvPr id="2" name="عنصر نائب للنص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ar-SY" sz="2400" dirty="0" smtClean="0">
                <a:solidFill>
                  <a:srgbClr val="ED0080"/>
                </a:solidFill>
              </a:rPr>
              <a:t>فوائد</a:t>
            </a:r>
            <a:endParaRPr lang="ar-SY" dirty="0">
              <a:solidFill>
                <a:srgbClr val="ED008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7583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r-SA" smtClean="0"/>
              <a:t>الموازنة المنزلية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ar-SY" dirty="0" smtClean="0"/>
              <a:t>المحافظة على قليل النِّعمة كما نحافظ على كثيرها.</a:t>
            </a:r>
          </a:p>
          <a:p>
            <a:pPr>
              <a:lnSpc>
                <a:spcPct val="170000"/>
              </a:lnSpc>
            </a:pPr>
            <a:r>
              <a:rPr lang="ar-SY" dirty="0" smtClean="0"/>
              <a:t>التنفير من الاستدانة.</a:t>
            </a:r>
          </a:p>
          <a:p>
            <a:pPr>
              <a:lnSpc>
                <a:spcPct val="170000"/>
              </a:lnSpc>
            </a:pPr>
            <a:r>
              <a:rPr lang="ar-SY" dirty="0" smtClean="0"/>
              <a:t>المحافظة على الأصول الثابتة.</a:t>
            </a:r>
            <a:endParaRPr lang="ar-SY" dirty="0"/>
          </a:p>
        </p:txBody>
      </p:sp>
      <p:sp>
        <p:nvSpPr>
          <p:cNvPr id="2" name="عنصر نائب للنص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ar-SY" sz="2400" dirty="0">
                <a:solidFill>
                  <a:srgbClr val="ED0080"/>
                </a:solidFill>
              </a:rPr>
              <a:t>فوائد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5144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37012" y="1383618"/>
            <a:ext cx="2970330" cy="1620180"/>
          </a:xfrm>
        </p:spPr>
        <p:txBody>
          <a:bodyPr>
            <a:noAutofit/>
          </a:bodyPr>
          <a:lstStyle/>
          <a:p>
            <a:r>
              <a:rPr lang="ar-SY" sz="7200" dirty="0"/>
              <a:t>شكراً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0493430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12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  <p:pic>
        <p:nvPicPr>
          <p:cNvPr id="16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614" y="1221600"/>
            <a:ext cx="6200738" cy="348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9017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حكم الزواج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165</Words>
  <Application>Microsoft Office PowerPoint</Application>
  <PresentationFormat>مخصص</PresentationFormat>
  <Paragraphs>56</Paragraphs>
  <Slides>12</Slides>
  <Notes>5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12</vt:i4>
      </vt:variant>
    </vt:vector>
  </HeadingPairs>
  <TitlesOfParts>
    <vt:vector size="21" baseType="lpstr">
      <vt:lpstr>Hacen Saudi Arabia</vt:lpstr>
      <vt:lpstr>AGA Arabesque</vt:lpstr>
      <vt:lpstr>Traditional Arabic</vt:lpstr>
      <vt:lpstr>Calibri</vt:lpstr>
      <vt:lpstr>PT Bold Heading</vt:lpstr>
      <vt:lpstr>Arial</vt:lpstr>
      <vt:lpstr>Hacen Tunisia Lt</vt:lpstr>
      <vt:lpstr>Diwani Bent</vt:lpstr>
      <vt:lpstr>حكم الزواج</vt:lpstr>
      <vt:lpstr></vt:lpstr>
      <vt:lpstr>نقاط في ميزانية الأسرة</vt:lpstr>
      <vt:lpstr>عرض تقديمي في PowerPoint</vt:lpstr>
      <vt:lpstr>عرض تقديمي في PowerPoint</vt:lpstr>
      <vt:lpstr>الموازنة المنزلية</vt:lpstr>
      <vt:lpstr>الموازنة المنزلية</vt:lpstr>
      <vt:lpstr>التطبيق العملي</vt:lpstr>
      <vt:lpstr>عرض تقديمي في PowerPoint</vt:lpstr>
      <vt:lpstr>الموازنة المنزلية</vt:lpstr>
      <vt:lpstr>الموازنة المنزلية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2015-11-03T08:39:49Z</dcterms:created>
  <dcterms:modified xsi:type="dcterms:W3CDTF">2020-02-16T09:43:09Z</dcterms:modified>
</cp:coreProperties>
</file>